
<file path=[Content_Types].xml><?xml version="1.0" encoding="utf-8"?>
<Types xmlns="http://schemas.openxmlformats.org/package/2006/content-types">
  <Default Extension="emf" ContentType="image/x-emf"/>
  <Default Extension="gif" ContentType="image/gif"/>
  <Default Extension="jpeg" ContentType="image/jpeg"/>
  <Default Extension="pdf" ContentType="application/pdf"/>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0.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31.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32.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33.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34.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handoutMasterIdLst>
    <p:handoutMasterId r:id="rId55"/>
  </p:handoutMasterIdLst>
  <p:sldIdLst>
    <p:sldId id="256" r:id="rId2"/>
    <p:sldId id="922" r:id="rId3"/>
    <p:sldId id="1148" r:id="rId4"/>
    <p:sldId id="1026" r:id="rId5"/>
    <p:sldId id="1045" r:id="rId6"/>
    <p:sldId id="1046" r:id="rId7"/>
    <p:sldId id="1047" r:id="rId8"/>
    <p:sldId id="1048" r:id="rId9"/>
    <p:sldId id="1133" r:id="rId10"/>
    <p:sldId id="1142" r:id="rId11"/>
    <p:sldId id="1134" r:id="rId12"/>
    <p:sldId id="1115" r:id="rId13"/>
    <p:sldId id="1116" r:id="rId14"/>
    <p:sldId id="1117" r:id="rId15"/>
    <p:sldId id="1118" r:id="rId16"/>
    <p:sldId id="1119" r:id="rId17"/>
    <p:sldId id="1120" r:id="rId18"/>
    <p:sldId id="1090" r:id="rId19"/>
    <p:sldId id="1144" r:id="rId20"/>
    <p:sldId id="1104" r:id="rId21"/>
    <p:sldId id="1143" r:id="rId22"/>
    <p:sldId id="1084" r:id="rId23"/>
    <p:sldId id="1121" r:id="rId24"/>
    <p:sldId id="1122" r:id="rId25"/>
    <p:sldId id="1123" r:id="rId26"/>
    <p:sldId id="1124" r:id="rId27"/>
    <p:sldId id="1125" r:id="rId28"/>
    <p:sldId id="1145" r:id="rId29"/>
    <p:sldId id="1126" r:id="rId30"/>
    <p:sldId id="1078" r:id="rId31"/>
    <p:sldId id="1096" r:id="rId32"/>
    <p:sldId id="1098" r:id="rId33"/>
    <p:sldId id="1057" r:id="rId34"/>
    <p:sldId id="1127" r:id="rId35"/>
    <p:sldId id="1128" r:id="rId36"/>
    <p:sldId id="1129" r:id="rId37"/>
    <p:sldId id="1130" r:id="rId38"/>
    <p:sldId id="1131" r:id="rId39"/>
    <p:sldId id="1132" r:id="rId40"/>
    <p:sldId id="1058" r:id="rId41"/>
    <p:sldId id="977" r:id="rId42"/>
    <p:sldId id="978" r:id="rId43"/>
    <p:sldId id="1135" r:id="rId44"/>
    <p:sldId id="1136" r:id="rId45"/>
    <p:sldId id="1137" r:id="rId46"/>
    <p:sldId id="1138" r:id="rId47"/>
    <p:sldId id="1139" r:id="rId48"/>
    <p:sldId id="1140" r:id="rId49"/>
    <p:sldId id="1141" r:id="rId50"/>
    <p:sldId id="1028" r:id="rId51"/>
    <p:sldId id="1033" r:id="rId52"/>
    <p:sldId id="1147" r:id="rId53"/>
  </p:sldIdLst>
  <p:sldSz cx="9144000" cy="6858000" type="screen4x3"/>
  <p:notesSz cx="6858000" cy="9313863"/>
  <p:defaultTextStyle>
    <a:defPPr>
      <a:defRPr lang="en-US"/>
    </a:defPPr>
    <a:lvl1pPr algn="ctr" rtl="0" fontAlgn="base">
      <a:spcBef>
        <a:spcPct val="0"/>
      </a:spcBef>
      <a:spcAft>
        <a:spcPct val="0"/>
      </a:spcAft>
      <a:defRPr kern="1200">
        <a:solidFill>
          <a:schemeClr val="tx1"/>
        </a:solidFill>
        <a:latin typeface="Times New Roman" charset="0"/>
        <a:ea typeface="+mn-ea"/>
        <a:cs typeface="+mn-cs"/>
      </a:defRPr>
    </a:lvl1pPr>
    <a:lvl2pPr marL="457200" algn="ctr" rtl="0" fontAlgn="base">
      <a:spcBef>
        <a:spcPct val="0"/>
      </a:spcBef>
      <a:spcAft>
        <a:spcPct val="0"/>
      </a:spcAft>
      <a:defRPr kern="1200">
        <a:solidFill>
          <a:schemeClr val="tx1"/>
        </a:solidFill>
        <a:latin typeface="Times New Roman" charset="0"/>
        <a:ea typeface="+mn-ea"/>
        <a:cs typeface="+mn-cs"/>
      </a:defRPr>
    </a:lvl2pPr>
    <a:lvl3pPr marL="914400" algn="ctr" rtl="0" fontAlgn="base">
      <a:spcBef>
        <a:spcPct val="0"/>
      </a:spcBef>
      <a:spcAft>
        <a:spcPct val="0"/>
      </a:spcAft>
      <a:defRPr kern="1200">
        <a:solidFill>
          <a:schemeClr val="tx1"/>
        </a:solidFill>
        <a:latin typeface="Times New Roman" charset="0"/>
        <a:ea typeface="+mn-ea"/>
        <a:cs typeface="+mn-cs"/>
      </a:defRPr>
    </a:lvl3pPr>
    <a:lvl4pPr marL="1371600" algn="ctr" rtl="0" fontAlgn="base">
      <a:spcBef>
        <a:spcPct val="0"/>
      </a:spcBef>
      <a:spcAft>
        <a:spcPct val="0"/>
      </a:spcAft>
      <a:defRPr kern="1200">
        <a:solidFill>
          <a:schemeClr val="tx1"/>
        </a:solidFill>
        <a:latin typeface="Times New Roman" charset="0"/>
        <a:ea typeface="+mn-ea"/>
        <a:cs typeface="+mn-cs"/>
      </a:defRPr>
    </a:lvl4pPr>
    <a:lvl5pPr marL="1828800" algn="ctr" rtl="0" fontAlgn="base">
      <a:spcBef>
        <a:spcPct val="0"/>
      </a:spcBef>
      <a:spcAft>
        <a:spcPct val="0"/>
      </a:spcAft>
      <a:defRPr kern="1200">
        <a:solidFill>
          <a:schemeClr val="tx1"/>
        </a:solidFill>
        <a:latin typeface="Times New Roman" charset="0"/>
        <a:ea typeface="+mn-ea"/>
        <a:cs typeface="+mn-cs"/>
      </a:defRPr>
    </a:lvl5pPr>
    <a:lvl6pPr marL="2286000" algn="l" defTabSz="457200" rtl="0" eaLnBrk="1" latinLnBrk="0" hangingPunct="1">
      <a:defRPr kern="1200">
        <a:solidFill>
          <a:schemeClr val="tx1"/>
        </a:solidFill>
        <a:latin typeface="Times New Roman" charset="0"/>
        <a:ea typeface="+mn-ea"/>
        <a:cs typeface="+mn-cs"/>
      </a:defRPr>
    </a:lvl6pPr>
    <a:lvl7pPr marL="2743200" algn="l" defTabSz="457200" rtl="0" eaLnBrk="1" latinLnBrk="0" hangingPunct="1">
      <a:defRPr kern="1200">
        <a:solidFill>
          <a:schemeClr val="tx1"/>
        </a:solidFill>
        <a:latin typeface="Times New Roman" charset="0"/>
        <a:ea typeface="+mn-ea"/>
        <a:cs typeface="+mn-cs"/>
      </a:defRPr>
    </a:lvl7pPr>
    <a:lvl8pPr marL="3200400" algn="l" defTabSz="457200" rtl="0" eaLnBrk="1" latinLnBrk="0" hangingPunct="1">
      <a:defRPr kern="1200">
        <a:solidFill>
          <a:schemeClr val="tx1"/>
        </a:solidFill>
        <a:latin typeface="Times New Roman" charset="0"/>
        <a:ea typeface="+mn-ea"/>
        <a:cs typeface="+mn-cs"/>
      </a:defRPr>
    </a:lvl8pPr>
    <a:lvl9pPr marL="3657600" algn="l" defTabSz="457200" rtl="0" eaLnBrk="1" latinLnBrk="0" hangingPunct="1">
      <a:defRPr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F1B"/>
    <a:srgbClr val="66324A"/>
    <a:srgbClr val="00B200"/>
    <a:srgbClr val="3D3EFF"/>
    <a:srgbClr val="3366FF"/>
    <a:srgbClr val="9966FF"/>
    <a:srgbClr val="CCCC00"/>
    <a:srgbClr val="FFCCFF"/>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190" y="3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Microsoft%20Office%20PowerPoint%20&#20013;&#30340;&#22270;&#34920;"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Zhiming\Desktop\wavelet_accuracy.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Sheet1!$A$1</c:f>
              <c:strCache>
                <c:ptCount val="1"/>
                <c:pt idx="0">
                  <c:v>Demand   </c:v>
                </c:pt>
              </c:strCache>
            </c:strRef>
          </c:tx>
          <c:spPr>
            <a:ln w="41275" cmpd="sng">
              <a:solidFill>
                <a:srgbClr val="0070C0"/>
              </a:solidFill>
              <a:prstDash val="solid"/>
            </a:ln>
          </c:spPr>
          <c:marker>
            <c:symbol val="none"/>
          </c:marker>
          <c:val>
            <c:numRef>
              <c:f>Sheet1!$A$2:$A$42</c:f>
              <c:numCache>
                <c:formatCode>General</c:formatCode>
                <c:ptCount val="41"/>
                <c:pt idx="0">
                  <c:v>18</c:v>
                </c:pt>
                <c:pt idx="1">
                  <c:v>23</c:v>
                </c:pt>
                <c:pt idx="2">
                  <c:v>23</c:v>
                </c:pt>
                <c:pt idx="3">
                  <c:v>24</c:v>
                </c:pt>
                <c:pt idx="4">
                  <c:v>23</c:v>
                </c:pt>
                <c:pt idx="5">
                  <c:v>19</c:v>
                </c:pt>
                <c:pt idx="6">
                  <c:v>13</c:v>
                </c:pt>
                <c:pt idx="7">
                  <c:v>22</c:v>
                </c:pt>
                <c:pt idx="8">
                  <c:v>22</c:v>
                </c:pt>
                <c:pt idx="9">
                  <c:v>27</c:v>
                </c:pt>
                <c:pt idx="10">
                  <c:v>30</c:v>
                </c:pt>
                <c:pt idx="11">
                  <c:v>15</c:v>
                </c:pt>
                <c:pt idx="12">
                  <c:v>4</c:v>
                </c:pt>
                <c:pt idx="13">
                  <c:v>8</c:v>
                </c:pt>
                <c:pt idx="14">
                  <c:v>7</c:v>
                </c:pt>
                <c:pt idx="15">
                  <c:v>18</c:v>
                </c:pt>
                <c:pt idx="16">
                  <c:v>22</c:v>
                </c:pt>
                <c:pt idx="17">
                  <c:v>13</c:v>
                </c:pt>
                <c:pt idx="18">
                  <c:v>10</c:v>
                </c:pt>
                <c:pt idx="19">
                  <c:v>25</c:v>
                </c:pt>
                <c:pt idx="20">
                  <c:v>22</c:v>
                </c:pt>
                <c:pt idx="21">
                  <c:v>22</c:v>
                </c:pt>
                <c:pt idx="22">
                  <c:v>37</c:v>
                </c:pt>
                <c:pt idx="23">
                  <c:v>45</c:v>
                </c:pt>
                <c:pt idx="24">
                  <c:v>60</c:v>
                </c:pt>
                <c:pt idx="25">
                  <c:v>52</c:v>
                </c:pt>
                <c:pt idx="26">
                  <c:v>61</c:v>
                </c:pt>
                <c:pt idx="27">
                  <c:v>73</c:v>
                </c:pt>
                <c:pt idx="28">
                  <c:v>54</c:v>
                </c:pt>
                <c:pt idx="29">
                  <c:v>60</c:v>
                </c:pt>
                <c:pt idx="30">
                  <c:v>61</c:v>
                </c:pt>
                <c:pt idx="31">
                  <c:v>58</c:v>
                </c:pt>
                <c:pt idx="32">
                  <c:v>68</c:v>
                </c:pt>
                <c:pt idx="33">
                  <c:v>90</c:v>
                </c:pt>
                <c:pt idx="34">
                  <c:v>90</c:v>
                </c:pt>
                <c:pt idx="35">
                  <c:v>93</c:v>
                </c:pt>
                <c:pt idx="36">
                  <c:v>94</c:v>
                </c:pt>
                <c:pt idx="37">
                  <c:v>92</c:v>
                </c:pt>
                <c:pt idx="38">
                  <c:v>83</c:v>
                </c:pt>
                <c:pt idx="39">
                  <c:v>89</c:v>
                </c:pt>
                <c:pt idx="40">
                  <c:v>80</c:v>
                </c:pt>
              </c:numCache>
            </c:numRef>
          </c:val>
          <c:smooth val="0"/>
          <c:extLst>
            <c:ext xmlns:c16="http://schemas.microsoft.com/office/drawing/2014/chart" uri="{C3380CC4-5D6E-409C-BE32-E72D297353CC}">
              <c16:uniqueId val="{00000000-E4C3-4FEB-9301-8E5C94CC7106}"/>
            </c:ext>
          </c:extLst>
        </c:ser>
        <c:ser>
          <c:idx val="1"/>
          <c:order val="1"/>
          <c:tx>
            <c:strRef>
              <c:f>Sheet1!$B$1</c:f>
              <c:strCache>
                <c:ptCount val="1"/>
                <c:pt idx="0">
                  <c:v>Prediction</c:v>
                </c:pt>
              </c:strCache>
            </c:strRef>
          </c:tx>
          <c:spPr>
            <a:ln w="41275">
              <a:solidFill>
                <a:srgbClr val="C00000"/>
              </a:solidFill>
              <a:prstDash val="solid"/>
            </a:ln>
          </c:spPr>
          <c:marker>
            <c:symbol val="none"/>
          </c:marker>
          <c:val>
            <c:numRef>
              <c:f>Sheet1!$B$2:$B$42</c:f>
              <c:numCache>
                <c:formatCode>General</c:formatCode>
                <c:ptCount val="41"/>
                <c:pt idx="0">
                  <c:v>27</c:v>
                </c:pt>
                <c:pt idx="1">
                  <c:v>24</c:v>
                </c:pt>
                <c:pt idx="2">
                  <c:v>28</c:v>
                </c:pt>
                <c:pt idx="3">
                  <c:v>28</c:v>
                </c:pt>
                <c:pt idx="4">
                  <c:v>25</c:v>
                </c:pt>
                <c:pt idx="5">
                  <c:v>28</c:v>
                </c:pt>
                <c:pt idx="6">
                  <c:v>24</c:v>
                </c:pt>
                <c:pt idx="7">
                  <c:v>24</c:v>
                </c:pt>
                <c:pt idx="8">
                  <c:v>28</c:v>
                </c:pt>
                <c:pt idx="9">
                  <c:v>28</c:v>
                </c:pt>
                <c:pt idx="10">
                  <c:v>27</c:v>
                </c:pt>
                <c:pt idx="11">
                  <c:v>26</c:v>
                </c:pt>
                <c:pt idx="12">
                  <c:v>26</c:v>
                </c:pt>
                <c:pt idx="13">
                  <c:v>23</c:v>
                </c:pt>
                <c:pt idx="14">
                  <c:v>23</c:v>
                </c:pt>
                <c:pt idx="15">
                  <c:v>23</c:v>
                </c:pt>
                <c:pt idx="16">
                  <c:v>23</c:v>
                </c:pt>
                <c:pt idx="17">
                  <c:v>26</c:v>
                </c:pt>
                <c:pt idx="18">
                  <c:v>26</c:v>
                </c:pt>
                <c:pt idx="19">
                  <c:v>26</c:v>
                </c:pt>
                <c:pt idx="20">
                  <c:v>28</c:v>
                </c:pt>
                <c:pt idx="21">
                  <c:v>24</c:v>
                </c:pt>
                <c:pt idx="22">
                  <c:v>24</c:v>
                </c:pt>
                <c:pt idx="23">
                  <c:v>34</c:v>
                </c:pt>
                <c:pt idx="24">
                  <c:v>34</c:v>
                </c:pt>
                <c:pt idx="25">
                  <c:v>34</c:v>
                </c:pt>
                <c:pt idx="26">
                  <c:v>34</c:v>
                </c:pt>
                <c:pt idx="27">
                  <c:v>34</c:v>
                </c:pt>
                <c:pt idx="28">
                  <c:v>34</c:v>
                </c:pt>
                <c:pt idx="29">
                  <c:v>34</c:v>
                </c:pt>
                <c:pt idx="30">
                  <c:v>34</c:v>
                </c:pt>
                <c:pt idx="31">
                  <c:v>73</c:v>
                </c:pt>
                <c:pt idx="32">
                  <c:v>73</c:v>
                </c:pt>
                <c:pt idx="33">
                  <c:v>73</c:v>
                </c:pt>
                <c:pt idx="34">
                  <c:v>73</c:v>
                </c:pt>
                <c:pt idx="35">
                  <c:v>73</c:v>
                </c:pt>
                <c:pt idx="36">
                  <c:v>73</c:v>
                </c:pt>
                <c:pt idx="37">
                  <c:v>73</c:v>
                </c:pt>
                <c:pt idx="38">
                  <c:v>73</c:v>
                </c:pt>
                <c:pt idx="39">
                  <c:v>73</c:v>
                </c:pt>
                <c:pt idx="40">
                  <c:v>73</c:v>
                </c:pt>
              </c:numCache>
            </c:numRef>
          </c:val>
          <c:smooth val="0"/>
          <c:extLst>
            <c:ext xmlns:c16="http://schemas.microsoft.com/office/drawing/2014/chart" uri="{C3380CC4-5D6E-409C-BE32-E72D297353CC}">
              <c16:uniqueId val="{00000001-E4C3-4FEB-9301-8E5C94CC7106}"/>
            </c:ext>
          </c:extLst>
        </c:ser>
        <c:dLbls>
          <c:showLegendKey val="0"/>
          <c:showVal val="0"/>
          <c:showCatName val="0"/>
          <c:showSerName val="0"/>
          <c:showPercent val="0"/>
          <c:showBubbleSize val="0"/>
        </c:dLbls>
        <c:smooth val="0"/>
        <c:axId val="420561528"/>
        <c:axId val="420565080"/>
      </c:lineChart>
      <c:catAx>
        <c:axId val="420561528"/>
        <c:scaling>
          <c:orientation val="minMax"/>
        </c:scaling>
        <c:delete val="0"/>
        <c:axPos val="b"/>
        <c:majorTickMark val="out"/>
        <c:minorTickMark val="none"/>
        <c:tickLblPos val="nextTo"/>
        <c:txPr>
          <a:bodyPr/>
          <a:lstStyle/>
          <a:p>
            <a:pPr>
              <a:defRPr sz="1800"/>
            </a:pPr>
            <a:endParaRPr lang="en-US"/>
          </a:p>
        </c:txPr>
        <c:crossAx val="420565080"/>
        <c:crosses val="autoZero"/>
        <c:auto val="1"/>
        <c:lblAlgn val="ctr"/>
        <c:lblOffset val="100"/>
        <c:tickLblSkip val="10"/>
        <c:tickMarkSkip val="10"/>
        <c:noMultiLvlLbl val="0"/>
      </c:catAx>
      <c:valAx>
        <c:axId val="420565080"/>
        <c:scaling>
          <c:orientation val="minMax"/>
        </c:scaling>
        <c:delete val="0"/>
        <c:axPos val="l"/>
        <c:numFmt formatCode="General" sourceLinked="1"/>
        <c:majorTickMark val="out"/>
        <c:minorTickMark val="none"/>
        <c:tickLblPos val="nextTo"/>
        <c:txPr>
          <a:bodyPr/>
          <a:lstStyle/>
          <a:p>
            <a:pPr>
              <a:defRPr sz="1800"/>
            </a:pPr>
            <a:endParaRPr lang="en-US"/>
          </a:p>
        </c:txPr>
        <c:crossAx val="420561528"/>
        <c:crosses val="autoZero"/>
        <c:crossBetween val="between"/>
        <c:majorUnit val="25"/>
      </c:valAx>
    </c:plotArea>
    <c:legend>
      <c:legendPos val="r"/>
      <c:layout>
        <c:manualLayout>
          <c:xMode val="edge"/>
          <c:yMode val="edge"/>
          <c:x val="0.139688121542344"/>
          <c:y val="6.5029655901911995E-2"/>
          <c:w val="0.24625328007220301"/>
          <c:h val="0.181614973071933"/>
        </c:manualLayout>
      </c:layout>
      <c:overlay val="1"/>
      <c:spPr>
        <a:noFill/>
      </c:spPr>
      <c:txPr>
        <a:bodyPr/>
        <a:lstStyle/>
        <a:p>
          <a:pPr>
            <a:defRPr sz="20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407024857187"/>
          <c:y val="4.8123103905953701E-2"/>
          <c:w val="0.63274231897483502"/>
          <c:h val="0.802350208570345"/>
        </c:manualLayout>
      </c:layout>
      <c:lineChart>
        <c:grouping val="standard"/>
        <c:varyColors val="0"/>
        <c:ser>
          <c:idx val="0"/>
          <c:order val="0"/>
          <c:tx>
            <c:strRef>
              <c:f>Sheet2!$A$1</c:f>
              <c:strCache>
                <c:ptCount val="1"/>
                <c:pt idx="0">
                  <c:v>Demand   </c:v>
                </c:pt>
              </c:strCache>
            </c:strRef>
          </c:tx>
          <c:spPr>
            <a:ln w="41275">
              <a:solidFill>
                <a:srgbClr val="0070C0"/>
              </a:solidFill>
              <a:prstDash val="solid"/>
            </a:ln>
          </c:spPr>
          <c:marker>
            <c:symbol val="none"/>
          </c:marker>
          <c:val>
            <c:numRef>
              <c:f>Sheet2!$A$2:$A$42</c:f>
              <c:numCache>
                <c:formatCode>General</c:formatCode>
                <c:ptCount val="41"/>
                <c:pt idx="0">
                  <c:v>18</c:v>
                </c:pt>
                <c:pt idx="1">
                  <c:v>23</c:v>
                </c:pt>
                <c:pt idx="2">
                  <c:v>23</c:v>
                </c:pt>
                <c:pt idx="3">
                  <c:v>24</c:v>
                </c:pt>
                <c:pt idx="4">
                  <c:v>23</c:v>
                </c:pt>
                <c:pt idx="5">
                  <c:v>19</c:v>
                </c:pt>
                <c:pt idx="6">
                  <c:v>13</c:v>
                </c:pt>
                <c:pt idx="7">
                  <c:v>22</c:v>
                </c:pt>
                <c:pt idx="8">
                  <c:v>22</c:v>
                </c:pt>
                <c:pt idx="9">
                  <c:v>27</c:v>
                </c:pt>
                <c:pt idx="10">
                  <c:v>30</c:v>
                </c:pt>
                <c:pt idx="11">
                  <c:v>15</c:v>
                </c:pt>
                <c:pt idx="12">
                  <c:v>17</c:v>
                </c:pt>
                <c:pt idx="13">
                  <c:v>20</c:v>
                </c:pt>
                <c:pt idx="14">
                  <c:v>20</c:v>
                </c:pt>
                <c:pt idx="15">
                  <c:v>18</c:v>
                </c:pt>
                <c:pt idx="16">
                  <c:v>22</c:v>
                </c:pt>
                <c:pt idx="17">
                  <c:v>13</c:v>
                </c:pt>
                <c:pt idx="18">
                  <c:v>24</c:v>
                </c:pt>
                <c:pt idx="19">
                  <c:v>25</c:v>
                </c:pt>
                <c:pt idx="20">
                  <c:v>22</c:v>
                </c:pt>
                <c:pt idx="21">
                  <c:v>22</c:v>
                </c:pt>
                <c:pt idx="22">
                  <c:v>37</c:v>
                </c:pt>
                <c:pt idx="23">
                  <c:v>45</c:v>
                </c:pt>
                <c:pt idx="24">
                  <c:v>60</c:v>
                </c:pt>
                <c:pt idx="25">
                  <c:v>52</c:v>
                </c:pt>
                <c:pt idx="26">
                  <c:v>61</c:v>
                </c:pt>
                <c:pt idx="27">
                  <c:v>73</c:v>
                </c:pt>
                <c:pt idx="28">
                  <c:v>54</c:v>
                </c:pt>
                <c:pt idx="29">
                  <c:v>60</c:v>
                </c:pt>
                <c:pt idx="30">
                  <c:v>61</c:v>
                </c:pt>
                <c:pt idx="31">
                  <c:v>58</c:v>
                </c:pt>
                <c:pt idx="32">
                  <c:v>68</c:v>
                </c:pt>
                <c:pt idx="33">
                  <c:v>90</c:v>
                </c:pt>
                <c:pt idx="34">
                  <c:v>90</c:v>
                </c:pt>
                <c:pt idx="35">
                  <c:v>93</c:v>
                </c:pt>
                <c:pt idx="36">
                  <c:v>94</c:v>
                </c:pt>
                <c:pt idx="37">
                  <c:v>92</c:v>
                </c:pt>
                <c:pt idx="38">
                  <c:v>83</c:v>
                </c:pt>
                <c:pt idx="39">
                  <c:v>89</c:v>
                </c:pt>
                <c:pt idx="40">
                  <c:v>80</c:v>
                </c:pt>
              </c:numCache>
            </c:numRef>
          </c:val>
          <c:smooth val="0"/>
          <c:extLst>
            <c:ext xmlns:c16="http://schemas.microsoft.com/office/drawing/2014/chart" uri="{C3380CC4-5D6E-409C-BE32-E72D297353CC}">
              <c16:uniqueId val="{00000000-4AE5-44AF-9C8B-6B8FF58202AE}"/>
            </c:ext>
          </c:extLst>
        </c:ser>
        <c:ser>
          <c:idx val="1"/>
          <c:order val="1"/>
          <c:tx>
            <c:strRef>
              <c:f>Sheet2!$B$1</c:f>
              <c:strCache>
                <c:ptCount val="1"/>
                <c:pt idx="0">
                  <c:v>Prediction</c:v>
                </c:pt>
              </c:strCache>
            </c:strRef>
          </c:tx>
          <c:spPr>
            <a:ln w="41275">
              <a:solidFill>
                <a:srgbClr val="C00000"/>
              </a:solidFill>
              <a:prstDash val="solid"/>
            </a:ln>
          </c:spPr>
          <c:marker>
            <c:symbol val="none"/>
          </c:marker>
          <c:val>
            <c:numRef>
              <c:f>Sheet2!$B$2:$B$42</c:f>
              <c:numCache>
                <c:formatCode>General</c:formatCode>
                <c:ptCount val="41"/>
                <c:pt idx="0">
                  <c:v>27</c:v>
                </c:pt>
                <c:pt idx="1">
                  <c:v>24</c:v>
                </c:pt>
                <c:pt idx="2">
                  <c:v>28</c:v>
                </c:pt>
                <c:pt idx="3">
                  <c:v>28</c:v>
                </c:pt>
                <c:pt idx="4">
                  <c:v>25</c:v>
                </c:pt>
                <c:pt idx="5">
                  <c:v>28</c:v>
                </c:pt>
                <c:pt idx="6">
                  <c:v>24</c:v>
                </c:pt>
                <c:pt idx="7">
                  <c:v>24</c:v>
                </c:pt>
                <c:pt idx="8">
                  <c:v>28</c:v>
                </c:pt>
                <c:pt idx="9">
                  <c:v>28</c:v>
                </c:pt>
                <c:pt idx="10">
                  <c:v>27</c:v>
                </c:pt>
                <c:pt idx="11">
                  <c:v>26</c:v>
                </c:pt>
                <c:pt idx="12">
                  <c:v>26</c:v>
                </c:pt>
                <c:pt idx="13">
                  <c:v>23</c:v>
                </c:pt>
                <c:pt idx="14">
                  <c:v>23</c:v>
                </c:pt>
                <c:pt idx="15">
                  <c:v>23</c:v>
                </c:pt>
                <c:pt idx="16">
                  <c:v>23</c:v>
                </c:pt>
                <c:pt idx="17">
                  <c:v>26</c:v>
                </c:pt>
                <c:pt idx="18">
                  <c:v>26</c:v>
                </c:pt>
                <c:pt idx="19">
                  <c:v>26</c:v>
                </c:pt>
                <c:pt idx="20">
                  <c:v>28</c:v>
                </c:pt>
                <c:pt idx="21">
                  <c:v>24</c:v>
                </c:pt>
                <c:pt idx="22">
                  <c:v>24</c:v>
                </c:pt>
                <c:pt idx="23">
                  <c:v>34</c:v>
                </c:pt>
                <c:pt idx="24">
                  <c:v>34</c:v>
                </c:pt>
                <c:pt idx="25">
                  <c:v>34</c:v>
                </c:pt>
                <c:pt idx="26">
                  <c:v>34</c:v>
                </c:pt>
                <c:pt idx="27">
                  <c:v>34</c:v>
                </c:pt>
                <c:pt idx="28">
                  <c:v>34</c:v>
                </c:pt>
                <c:pt idx="29">
                  <c:v>34</c:v>
                </c:pt>
                <c:pt idx="30">
                  <c:v>34</c:v>
                </c:pt>
                <c:pt idx="31">
                  <c:v>73</c:v>
                </c:pt>
                <c:pt idx="32">
                  <c:v>73</c:v>
                </c:pt>
                <c:pt idx="33">
                  <c:v>73</c:v>
                </c:pt>
                <c:pt idx="34">
                  <c:v>73</c:v>
                </c:pt>
                <c:pt idx="35">
                  <c:v>73</c:v>
                </c:pt>
                <c:pt idx="36">
                  <c:v>73</c:v>
                </c:pt>
                <c:pt idx="37">
                  <c:v>73</c:v>
                </c:pt>
                <c:pt idx="38">
                  <c:v>73</c:v>
                </c:pt>
                <c:pt idx="39">
                  <c:v>73</c:v>
                </c:pt>
                <c:pt idx="40">
                  <c:v>73</c:v>
                </c:pt>
              </c:numCache>
            </c:numRef>
          </c:val>
          <c:smooth val="0"/>
          <c:extLst>
            <c:ext xmlns:c16="http://schemas.microsoft.com/office/drawing/2014/chart" uri="{C3380CC4-5D6E-409C-BE32-E72D297353CC}">
              <c16:uniqueId val="{00000001-4AE5-44AF-9C8B-6B8FF58202AE}"/>
            </c:ext>
          </c:extLst>
        </c:ser>
        <c:ser>
          <c:idx val="2"/>
          <c:order val="2"/>
          <c:tx>
            <c:strRef>
              <c:f>Sheet2!$C$1</c:f>
              <c:strCache>
                <c:ptCount val="1"/>
                <c:pt idx="0">
                  <c:v>Cap    </c:v>
                </c:pt>
              </c:strCache>
            </c:strRef>
          </c:tx>
          <c:spPr>
            <a:ln w="41275">
              <a:solidFill>
                <a:srgbClr val="00CC00"/>
              </a:solidFill>
            </a:ln>
          </c:spPr>
          <c:marker>
            <c:symbol val="none"/>
          </c:marker>
          <c:val>
            <c:numRef>
              <c:f>Sheet2!$C$2:$C$42</c:f>
              <c:numCache>
                <c:formatCode>General</c:formatCode>
                <c:ptCount val="41"/>
                <c:pt idx="0">
                  <c:v>37</c:v>
                </c:pt>
                <c:pt idx="1">
                  <c:v>34</c:v>
                </c:pt>
                <c:pt idx="2">
                  <c:v>38</c:v>
                </c:pt>
                <c:pt idx="3">
                  <c:v>38</c:v>
                </c:pt>
                <c:pt idx="4">
                  <c:v>35</c:v>
                </c:pt>
                <c:pt idx="5">
                  <c:v>38</c:v>
                </c:pt>
                <c:pt idx="6">
                  <c:v>34</c:v>
                </c:pt>
                <c:pt idx="7">
                  <c:v>34</c:v>
                </c:pt>
                <c:pt idx="8">
                  <c:v>38</c:v>
                </c:pt>
                <c:pt idx="9">
                  <c:v>38</c:v>
                </c:pt>
                <c:pt idx="10">
                  <c:v>42</c:v>
                </c:pt>
                <c:pt idx="11">
                  <c:v>36</c:v>
                </c:pt>
                <c:pt idx="12">
                  <c:v>36</c:v>
                </c:pt>
                <c:pt idx="13">
                  <c:v>33</c:v>
                </c:pt>
                <c:pt idx="14">
                  <c:v>33</c:v>
                </c:pt>
                <c:pt idx="15">
                  <c:v>33</c:v>
                </c:pt>
                <c:pt idx="16">
                  <c:v>33</c:v>
                </c:pt>
                <c:pt idx="17">
                  <c:v>36</c:v>
                </c:pt>
                <c:pt idx="18">
                  <c:v>36</c:v>
                </c:pt>
                <c:pt idx="19">
                  <c:v>36</c:v>
                </c:pt>
              </c:numCache>
            </c:numRef>
          </c:val>
          <c:smooth val="0"/>
          <c:extLst>
            <c:ext xmlns:c16="http://schemas.microsoft.com/office/drawing/2014/chart" uri="{C3380CC4-5D6E-409C-BE32-E72D297353CC}">
              <c16:uniqueId val="{00000002-4AE5-44AF-9C8B-6B8FF58202AE}"/>
            </c:ext>
          </c:extLst>
        </c:ser>
        <c:dLbls>
          <c:showLegendKey val="0"/>
          <c:showVal val="0"/>
          <c:showCatName val="0"/>
          <c:showSerName val="0"/>
          <c:showPercent val="0"/>
          <c:showBubbleSize val="0"/>
        </c:dLbls>
        <c:smooth val="0"/>
        <c:axId val="422714360"/>
        <c:axId val="422727800"/>
      </c:lineChart>
      <c:catAx>
        <c:axId val="422714360"/>
        <c:scaling>
          <c:orientation val="minMax"/>
        </c:scaling>
        <c:delete val="0"/>
        <c:axPos val="b"/>
        <c:majorTickMark val="out"/>
        <c:minorTickMark val="none"/>
        <c:tickLblPos val="nextTo"/>
        <c:txPr>
          <a:bodyPr/>
          <a:lstStyle/>
          <a:p>
            <a:pPr>
              <a:defRPr sz="1800"/>
            </a:pPr>
            <a:endParaRPr lang="en-US"/>
          </a:p>
        </c:txPr>
        <c:crossAx val="422727800"/>
        <c:crosses val="autoZero"/>
        <c:auto val="1"/>
        <c:lblAlgn val="ctr"/>
        <c:lblOffset val="100"/>
        <c:tickLblSkip val="10"/>
        <c:tickMarkSkip val="10"/>
        <c:noMultiLvlLbl val="0"/>
      </c:catAx>
      <c:valAx>
        <c:axId val="422727800"/>
        <c:scaling>
          <c:orientation val="minMax"/>
        </c:scaling>
        <c:delete val="0"/>
        <c:axPos val="l"/>
        <c:numFmt formatCode="General" sourceLinked="1"/>
        <c:majorTickMark val="out"/>
        <c:minorTickMark val="none"/>
        <c:tickLblPos val="nextTo"/>
        <c:txPr>
          <a:bodyPr/>
          <a:lstStyle/>
          <a:p>
            <a:pPr>
              <a:defRPr sz="1800"/>
            </a:pPr>
            <a:endParaRPr lang="en-US"/>
          </a:p>
        </c:txPr>
        <c:crossAx val="422714360"/>
        <c:crosses val="autoZero"/>
        <c:crossBetween val="between"/>
        <c:majorUnit val="25"/>
      </c:valAx>
    </c:plotArea>
    <c:legend>
      <c:legendPos val="r"/>
      <c:overlay val="0"/>
      <c:txPr>
        <a:bodyPr/>
        <a:lstStyle/>
        <a:p>
          <a:pPr>
            <a:defRPr sz="2000">
              <a:latin typeface="Times New Roman" pitchFamily="18" charset="0"/>
              <a:cs typeface="Times New Roman" pitchFamily="18" charset="0"/>
            </a:defRPr>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Sheet3!$A$1</c:f>
              <c:strCache>
                <c:ptCount val="1"/>
                <c:pt idx="0">
                  <c:v>Demand   </c:v>
                </c:pt>
              </c:strCache>
            </c:strRef>
          </c:tx>
          <c:spPr>
            <a:ln w="41275">
              <a:solidFill>
                <a:srgbClr val="0070C0"/>
              </a:solidFill>
              <a:prstDash val="solid"/>
            </a:ln>
          </c:spPr>
          <c:marker>
            <c:symbol val="none"/>
          </c:marker>
          <c:val>
            <c:numRef>
              <c:f>Sheet3!$A$2:$A$42</c:f>
              <c:numCache>
                <c:formatCode>General</c:formatCode>
                <c:ptCount val="41"/>
                <c:pt idx="0">
                  <c:v>18</c:v>
                </c:pt>
                <c:pt idx="1">
                  <c:v>23</c:v>
                </c:pt>
                <c:pt idx="2">
                  <c:v>23</c:v>
                </c:pt>
                <c:pt idx="3">
                  <c:v>24</c:v>
                </c:pt>
                <c:pt idx="4">
                  <c:v>23</c:v>
                </c:pt>
                <c:pt idx="5">
                  <c:v>19</c:v>
                </c:pt>
                <c:pt idx="6">
                  <c:v>13</c:v>
                </c:pt>
                <c:pt idx="7">
                  <c:v>22</c:v>
                </c:pt>
                <c:pt idx="8">
                  <c:v>22</c:v>
                </c:pt>
                <c:pt idx="9">
                  <c:v>27</c:v>
                </c:pt>
                <c:pt idx="10">
                  <c:v>30</c:v>
                </c:pt>
                <c:pt idx="11">
                  <c:v>15</c:v>
                </c:pt>
                <c:pt idx="12">
                  <c:v>17</c:v>
                </c:pt>
                <c:pt idx="13">
                  <c:v>20</c:v>
                </c:pt>
                <c:pt idx="14">
                  <c:v>20</c:v>
                </c:pt>
                <c:pt idx="15">
                  <c:v>18</c:v>
                </c:pt>
                <c:pt idx="16">
                  <c:v>22</c:v>
                </c:pt>
                <c:pt idx="17">
                  <c:v>13</c:v>
                </c:pt>
                <c:pt idx="18">
                  <c:v>24</c:v>
                </c:pt>
                <c:pt idx="19">
                  <c:v>25</c:v>
                </c:pt>
                <c:pt idx="20">
                  <c:v>22</c:v>
                </c:pt>
                <c:pt idx="21">
                  <c:v>22</c:v>
                </c:pt>
                <c:pt idx="22">
                  <c:v>37</c:v>
                </c:pt>
                <c:pt idx="23">
                  <c:v>45</c:v>
                </c:pt>
                <c:pt idx="24">
                  <c:v>60</c:v>
                </c:pt>
                <c:pt idx="25">
                  <c:v>52</c:v>
                </c:pt>
                <c:pt idx="26">
                  <c:v>61</c:v>
                </c:pt>
                <c:pt idx="27">
                  <c:v>73</c:v>
                </c:pt>
                <c:pt idx="28">
                  <c:v>54</c:v>
                </c:pt>
                <c:pt idx="29">
                  <c:v>60</c:v>
                </c:pt>
                <c:pt idx="30">
                  <c:v>61</c:v>
                </c:pt>
                <c:pt idx="31">
                  <c:v>58</c:v>
                </c:pt>
                <c:pt idx="32">
                  <c:v>68</c:v>
                </c:pt>
                <c:pt idx="33">
                  <c:v>90</c:v>
                </c:pt>
                <c:pt idx="34">
                  <c:v>90</c:v>
                </c:pt>
                <c:pt idx="35">
                  <c:v>93</c:v>
                </c:pt>
                <c:pt idx="36">
                  <c:v>94</c:v>
                </c:pt>
                <c:pt idx="37">
                  <c:v>92</c:v>
                </c:pt>
                <c:pt idx="38">
                  <c:v>83</c:v>
                </c:pt>
                <c:pt idx="39">
                  <c:v>89</c:v>
                </c:pt>
                <c:pt idx="40">
                  <c:v>80</c:v>
                </c:pt>
              </c:numCache>
            </c:numRef>
          </c:val>
          <c:smooth val="0"/>
          <c:extLst>
            <c:ext xmlns:c16="http://schemas.microsoft.com/office/drawing/2014/chart" uri="{C3380CC4-5D6E-409C-BE32-E72D297353CC}">
              <c16:uniqueId val="{00000000-75AA-4F6C-B91C-411633321DFF}"/>
            </c:ext>
          </c:extLst>
        </c:ser>
        <c:ser>
          <c:idx val="1"/>
          <c:order val="1"/>
          <c:tx>
            <c:strRef>
              <c:f>Sheet3!$B$1</c:f>
              <c:strCache>
                <c:ptCount val="1"/>
                <c:pt idx="0">
                  <c:v>Prediction</c:v>
                </c:pt>
              </c:strCache>
            </c:strRef>
          </c:tx>
          <c:spPr>
            <a:ln w="41275">
              <a:solidFill>
                <a:srgbClr val="C00000"/>
              </a:solidFill>
              <a:prstDash val="solid"/>
            </a:ln>
          </c:spPr>
          <c:marker>
            <c:symbol val="none"/>
          </c:marker>
          <c:val>
            <c:numRef>
              <c:f>Sheet3!$B$2:$B$42</c:f>
              <c:numCache>
                <c:formatCode>General</c:formatCode>
                <c:ptCount val="41"/>
                <c:pt idx="0">
                  <c:v>27</c:v>
                </c:pt>
                <c:pt idx="1">
                  <c:v>24</c:v>
                </c:pt>
                <c:pt idx="2">
                  <c:v>28</c:v>
                </c:pt>
                <c:pt idx="3">
                  <c:v>28</c:v>
                </c:pt>
                <c:pt idx="4">
                  <c:v>25</c:v>
                </c:pt>
                <c:pt idx="5">
                  <c:v>28</c:v>
                </c:pt>
                <c:pt idx="6">
                  <c:v>24</c:v>
                </c:pt>
                <c:pt idx="7">
                  <c:v>24</c:v>
                </c:pt>
                <c:pt idx="8">
                  <c:v>28</c:v>
                </c:pt>
                <c:pt idx="9">
                  <c:v>28</c:v>
                </c:pt>
                <c:pt idx="10">
                  <c:v>27</c:v>
                </c:pt>
                <c:pt idx="11">
                  <c:v>26</c:v>
                </c:pt>
                <c:pt idx="12">
                  <c:v>26</c:v>
                </c:pt>
                <c:pt idx="13">
                  <c:v>23</c:v>
                </c:pt>
                <c:pt idx="14">
                  <c:v>23</c:v>
                </c:pt>
                <c:pt idx="15">
                  <c:v>23</c:v>
                </c:pt>
                <c:pt idx="16">
                  <c:v>23</c:v>
                </c:pt>
                <c:pt idx="17">
                  <c:v>26</c:v>
                </c:pt>
                <c:pt idx="18">
                  <c:v>26</c:v>
                </c:pt>
                <c:pt idx="19">
                  <c:v>26</c:v>
                </c:pt>
                <c:pt idx="20">
                  <c:v>28</c:v>
                </c:pt>
                <c:pt idx="21">
                  <c:v>24</c:v>
                </c:pt>
                <c:pt idx="22">
                  <c:v>24</c:v>
                </c:pt>
                <c:pt idx="23">
                  <c:v>34</c:v>
                </c:pt>
                <c:pt idx="24">
                  <c:v>34</c:v>
                </c:pt>
                <c:pt idx="25">
                  <c:v>34</c:v>
                </c:pt>
                <c:pt idx="26">
                  <c:v>34</c:v>
                </c:pt>
                <c:pt idx="27">
                  <c:v>34</c:v>
                </c:pt>
                <c:pt idx="28">
                  <c:v>34</c:v>
                </c:pt>
                <c:pt idx="29">
                  <c:v>34</c:v>
                </c:pt>
                <c:pt idx="30">
                  <c:v>34</c:v>
                </c:pt>
                <c:pt idx="31">
                  <c:v>73</c:v>
                </c:pt>
                <c:pt idx="32">
                  <c:v>73</c:v>
                </c:pt>
                <c:pt idx="33">
                  <c:v>73</c:v>
                </c:pt>
                <c:pt idx="34">
                  <c:v>73</c:v>
                </c:pt>
                <c:pt idx="35">
                  <c:v>73</c:v>
                </c:pt>
                <c:pt idx="36">
                  <c:v>73</c:v>
                </c:pt>
                <c:pt idx="37">
                  <c:v>73</c:v>
                </c:pt>
                <c:pt idx="38">
                  <c:v>73</c:v>
                </c:pt>
                <c:pt idx="39">
                  <c:v>73</c:v>
                </c:pt>
                <c:pt idx="40">
                  <c:v>73</c:v>
                </c:pt>
              </c:numCache>
            </c:numRef>
          </c:val>
          <c:smooth val="0"/>
          <c:extLst>
            <c:ext xmlns:c16="http://schemas.microsoft.com/office/drawing/2014/chart" uri="{C3380CC4-5D6E-409C-BE32-E72D297353CC}">
              <c16:uniqueId val="{00000001-75AA-4F6C-B91C-411633321DFF}"/>
            </c:ext>
          </c:extLst>
        </c:ser>
        <c:ser>
          <c:idx val="2"/>
          <c:order val="2"/>
          <c:tx>
            <c:strRef>
              <c:f>Sheet3!$C$1</c:f>
              <c:strCache>
                <c:ptCount val="1"/>
                <c:pt idx="0">
                  <c:v>Cap    </c:v>
                </c:pt>
              </c:strCache>
            </c:strRef>
          </c:tx>
          <c:spPr>
            <a:ln w="41275">
              <a:solidFill>
                <a:srgbClr val="00CC00"/>
              </a:solidFill>
            </a:ln>
          </c:spPr>
          <c:marker>
            <c:symbol val="none"/>
          </c:marker>
          <c:val>
            <c:numRef>
              <c:f>Sheet3!$C$2:$C$42</c:f>
              <c:numCache>
                <c:formatCode>General</c:formatCode>
                <c:ptCount val="41"/>
                <c:pt idx="0">
                  <c:v>37</c:v>
                </c:pt>
                <c:pt idx="1">
                  <c:v>34</c:v>
                </c:pt>
                <c:pt idx="2">
                  <c:v>38</c:v>
                </c:pt>
                <c:pt idx="3">
                  <c:v>38</c:v>
                </c:pt>
                <c:pt idx="4">
                  <c:v>35</c:v>
                </c:pt>
                <c:pt idx="5">
                  <c:v>38</c:v>
                </c:pt>
                <c:pt idx="6">
                  <c:v>34</c:v>
                </c:pt>
                <c:pt idx="7">
                  <c:v>34</c:v>
                </c:pt>
                <c:pt idx="8">
                  <c:v>38</c:v>
                </c:pt>
                <c:pt idx="9">
                  <c:v>38</c:v>
                </c:pt>
                <c:pt idx="10">
                  <c:v>42</c:v>
                </c:pt>
                <c:pt idx="11">
                  <c:v>36</c:v>
                </c:pt>
                <c:pt idx="12">
                  <c:v>36</c:v>
                </c:pt>
                <c:pt idx="13">
                  <c:v>33</c:v>
                </c:pt>
                <c:pt idx="14">
                  <c:v>33</c:v>
                </c:pt>
                <c:pt idx="15">
                  <c:v>33</c:v>
                </c:pt>
                <c:pt idx="16">
                  <c:v>33</c:v>
                </c:pt>
                <c:pt idx="17">
                  <c:v>36</c:v>
                </c:pt>
                <c:pt idx="18">
                  <c:v>36</c:v>
                </c:pt>
                <c:pt idx="19">
                  <c:v>36</c:v>
                </c:pt>
                <c:pt idx="20">
                  <c:v>38</c:v>
                </c:pt>
                <c:pt idx="21">
                  <c:v>34</c:v>
                </c:pt>
                <c:pt idx="22">
                  <c:v>34</c:v>
                </c:pt>
                <c:pt idx="23">
                  <c:v>44</c:v>
                </c:pt>
                <c:pt idx="24">
                  <c:v>44</c:v>
                </c:pt>
                <c:pt idx="25">
                  <c:v>49</c:v>
                </c:pt>
                <c:pt idx="26">
                  <c:v>74</c:v>
                </c:pt>
                <c:pt idx="27">
                  <c:v>74</c:v>
                </c:pt>
                <c:pt idx="28">
                  <c:v>74</c:v>
                </c:pt>
                <c:pt idx="29">
                  <c:v>84</c:v>
                </c:pt>
                <c:pt idx="30">
                  <c:v>84</c:v>
                </c:pt>
                <c:pt idx="31">
                  <c:v>83</c:v>
                </c:pt>
                <c:pt idx="32">
                  <c:v>83</c:v>
                </c:pt>
              </c:numCache>
            </c:numRef>
          </c:val>
          <c:smooth val="0"/>
          <c:extLst>
            <c:ext xmlns:c16="http://schemas.microsoft.com/office/drawing/2014/chart" uri="{C3380CC4-5D6E-409C-BE32-E72D297353CC}">
              <c16:uniqueId val="{00000002-75AA-4F6C-B91C-411633321DFF}"/>
            </c:ext>
          </c:extLst>
        </c:ser>
        <c:dLbls>
          <c:showLegendKey val="0"/>
          <c:showVal val="0"/>
          <c:showCatName val="0"/>
          <c:showSerName val="0"/>
          <c:showPercent val="0"/>
          <c:showBubbleSize val="0"/>
        </c:dLbls>
        <c:smooth val="0"/>
        <c:axId val="224318920"/>
        <c:axId val="224363768"/>
      </c:lineChart>
      <c:catAx>
        <c:axId val="224318920"/>
        <c:scaling>
          <c:orientation val="minMax"/>
        </c:scaling>
        <c:delete val="0"/>
        <c:axPos val="b"/>
        <c:majorTickMark val="out"/>
        <c:minorTickMark val="none"/>
        <c:tickLblPos val="nextTo"/>
        <c:txPr>
          <a:bodyPr/>
          <a:lstStyle/>
          <a:p>
            <a:pPr>
              <a:defRPr sz="1800"/>
            </a:pPr>
            <a:endParaRPr lang="en-US"/>
          </a:p>
        </c:txPr>
        <c:crossAx val="224363768"/>
        <c:crosses val="autoZero"/>
        <c:auto val="1"/>
        <c:lblAlgn val="ctr"/>
        <c:lblOffset val="100"/>
        <c:tickLblSkip val="10"/>
        <c:tickMarkSkip val="10"/>
        <c:noMultiLvlLbl val="0"/>
      </c:catAx>
      <c:valAx>
        <c:axId val="224363768"/>
        <c:scaling>
          <c:orientation val="minMax"/>
        </c:scaling>
        <c:delete val="0"/>
        <c:axPos val="l"/>
        <c:numFmt formatCode="General" sourceLinked="1"/>
        <c:majorTickMark val="out"/>
        <c:minorTickMark val="none"/>
        <c:tickLblPos val="nextTo"/>
        <c:txPr>
          <a:bodyPr/>
          <a:lstStyle/>
          <a:p>
            <a:pPr>
              <a:defRPr sz="1800"/>
            </a:pPr>
            <a:endParaRPr lang="en-US"/>
          </a:p>
        </c:txPr>
        <c:crossAx val="224318920"/>
        <c:crosses val="autoZero"/>
        <c:crossBetween val="between"/>
      </c:valAx>
    </c:plotArea>
    <c:legend>
      <c:legendPos val="r"/>
      <c:overlay val="0"/>
      <c:txPr>
        <a:bodyPr/>
        <a:lstStyle/>
        <a:p>
          <a:pPr>
            <a:defRPr sz="2000">
              <a:latin typeface="Times New Roman" pitchFamily="18" charset="0"/>
              <a:cs typeface="Times New Roman" pitchFamily="18" charset="0"/>
            </a:defRPr>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'[Microsoft Office PowerPoint 中的图表]Sheet7'!$B$1</c:f>
              <c:strCache>
                <c:ptCount val="1"/>
                <c:pt idx="0">
                  <c:v>Demand (1GHz)</c:v>
                </c:pt>
              </c:strCache>
            </c:strRef>
          </c:tx>
          <c:spPr>
            <a:ln>
              <a:solidFill>
                <a:srgbClr val="CC0099"/>
              </a:solidFill>
            </a:ln>
          </c:spPr>
          <c:marker>
            <c:symbol val="none"/>
          </c:marker>
          <c:val>
            <c:numRef>
              <c:f>'[Microsoft Office PowerPoint 中的图表]Sheet7'!$B$2:$B$42</c:f>
              <c:numCache>
                <c:formatCode>General</c:formatCode>
                <c:ptCount val="41"/>
                <c:pt idx="0">
                  <c:v>70</c:v>
                </c:pt>
                <c:pt idx="1">
                  <c:v>65</c:v>
                </c:pt>
                <c:pt idx="2">
                  <c:v>69</c:v>
                </c:pt>
                <c:pt idx="3">
                  <c:v>74</c:v>
                </c:pt>
                <c:pt idx="4">
                  <c:v>73</c:v>
                </c:pt>
                <c:pt idx="5">
                  <c:v>65</c:v>
                </c:pt>
                <c:pt idx="6">
                  <c:v>63</c:v>
                </c:pt>
                <c:pt idx="7">
                  <c:v>74</c:v>
                </c:pt>
                <c:pt idx="8">
                  <c:v>68</c:v>
                </c:pt>
                <c:pt idx="9">
                  <c:v>58</c:v>
                </c:pt>
                <c:pt idx="10">
                  <c:v>61</c:v>
                </c:pt>
                <c:pt idx="11">
                  <c:v>60</c:v>
                </c:pt>
                <c:pt idx="12">
                  <c:v>54</c:v>
                </c:pt>
                <c:pt idx="13">
                  <c:v>73</c:v>
                </c:pt>
                <c:pt idx="14">
                  <c:v>61</c:v>
                </c:pt>
                <c:pt idx="15">
                  <c:v>52</c:v>
                </c:pt>
                <c:pt idx="16">
                  <c:v>60</c:v>
                </c:pt>
                <c:pt idx="17">
                  <c:v>45</c:v>
                </c:pt>
                <c:pt idx="18">
                  <c:v>37</c:v>
                </c:pt>
                <c:pt idx="19">
                  <c:v>44</c:v>
                </c:pt>
                <c:pt idx="20">
                  <c:v>44</c:v>
                </c:pt>
                <c:pt idx="21">
                  <c:v>50</c:v>
                </c:pt>
                <c:pt idx="22">
                  <c:v>48</c:v>
                </c:pt>
                <c:pt idx="23">
                  <c:v>26</c:v>
                </c:pt>
                <c:pt idx="24">
                  <c:v>44</c:v>
                </c:pt>
                <c:pt idx="25">
                  <c:v>36</c:v>
                </c:pt>
                <c:pt idx="26">
                  <c:v>40</c:v>
                </c:pt>
                <c:pt idx="27">
                  <c:v>40</c:v>
                </c:pt>
                <c:pt idx="28">
                  <c:v>34</c:v>
                </c:pt>
                <c:pt idx="29">
                  <c:v>30</c:v>
                </c:pt>
                <c:pt idx="30">
                  <c:v>60</c:v>
                </c:pt>
                <c:pt idx="31">
                  <c:v>54</c:v>
                </c:pt>
                <c:pt idx="32">
                  <c:v>44</c:v>
                </c:pt>
                <c:pt idx="33">
                  <c:v>44</c:v>
                </c:pt>
                <c:pt idx="34">
                  <c:v>26</c:v>
                </c:pt>
                <c:pt idx="35">
                  <c:v>38</c:v>
                </c:pt>
                <c:pt idx="36">
                  <c:v>46</c:v>
                </c:pt>
                <c:pt idx="37">
                  <c:v>48</c:v>
                </c:pt>
                <c:pt idx="38">
                  <c:v>46</c:v>
                </c:pt>
                <c:pt idx="39">
                  <c:v>46</c:v>
                </c:pt>
                <c:pt idx="40">
                  <c:v>36</c:v>
                </c:pt>
              </c:numCache>
            </c:numRef>
          </c:val>
          <c:smooth val="0"/>
          <c:extLst>
            <c:ext xmlns:c16="http://schemas.microsoft.com/office/drawing/2014/chart" uri="{C3380CC4-5D6E-409C-BE32-E72D297353CC}">
              <c16:uniqueId val="{00000000-0377-4F74-82B6-303ACE207BC9}"/>
            </c:ext>
          </c:extLst>
        </c:ser>
        <c:ser>
          <c:idx val="0"/>
          <c:order val="1"/>
          <c:tx>
            <c:strRef>
              <c:f>'[Microsoft Office PowerPoint 中的图表]Sheet7'!$A$1</c:f>
              <c:strCache>
                <c:ptCount val="1"/>
                <c:pt idx="0">
                  <c:v>Demand (2GHz)</c:v>
                </c:pt>
              </c:strCache>
            </c:strRef>
          </c:tx>
          <c:spPr>
            <a:ln w="41275">
              <a:solidFill>
                <a:srgbClr val="0070C0"/>
              </a:solidFill>
            </a:ln>
          </c:spPr>
          <c:marker>
            <c:symbol val="none"/>
          </c:marker>
          <c:val>
            <c:numRef>
              <c:f>'[Microsoft Office PowerPoint 中的图表]Sheet7'!$A$2:$A$20</c:f>
              <c:numCache>
                <c:formatCode>General</c:formatCode>
                <c:ptCount val="19"/>
                <c:pt idx="0">
                  <c:v>70</c:v>
                </c:pt>
                <c:pt idx="1">
                  <c:v>65</c:v>
                </c:pt>
                <c:pt idx="2">
                  <c:v>69</c:v>
                </c:pt>
                <c:pt idx="3">
                  <c:v>74</c:v>
                </c:pt>
                <c:pt idx="4">
                  <c:v>73</c:v>
                </c:pt>
                <c:pt idx="5">
                  <c:v>65</c:v>
                </c:pt>
                <c:pt idx="6">
                  <c:v>63</c:v>
                </c:pt>
                <c:pt idx="7">
                  <c:v>74</c:v>
                </c:pt>
                <c:pt idx="8">
                  <c:v>68</c:v>
                </c:pt>
                <c:pt idx="9">
                  <c:v>58</c:v>
                </c:pt>
                <c:pt idx="10">
                  <c:v>61</c:v>
                </c:pt>
                <c:pt idx="11">
                  <c:v>60</c:v>
                </c:pt>
                <c:pt idx="12">
                  <c:v>54</c:v>
                </c:pt>
                <c:pt idx="13">
                  <c:v>73</c:v>
                </c:pt>
                <c:pt idx="14">
                  <c:v>61</c:v>
                </c:pt>
                <c:pt idx="15">
                  <c:v>52</c:v>
                </c:pt>
                <c:pt idx="16">
                  <c:v>60</c:v>
                </c:pt>
                <c:pt idx="17">
                  <c:v>45</c:v>
                </c:pt>
                <c:pt idx="18">
                  <c:v>37</c:v>
                </c:pt>
              </c:numCache>
            </c:numRef>
          </c:val>
          <c:smooth val="0"/>
          <c:extLst>
            <c:ext xmlns:c16="http://schemas.microsoft.com/office/drawing/2014/chart" uri="{C3380CC4-5D6E-409C-BE32-E72D297353CC}">
              <c16:uniqueId val="{00000001-0377-4F74-82B6-303ACE207BC9}"/>
            </c:ext>
          </c:extLst>
        </c:ser>
        <c:ser>
          <c:idx val="2"/>
          <c:order val="2"/>
          <c:tx>
            <c:strRef>
              <c:f>'[Microsoft Office PowerPoint 中的图表]Sheet7'!$E$1</c:f>
              <c:strCache>
                <c:ptCount val="1"/>
                <c:pt idx="0">
                  <c:v>Demand(2GHz) </c:v>
                </c:pt>
              </c:strCache>
            </c:strRef>
          </c:tx>
          <c:spPr>
            <a:ln w="41275">
              <a:solidFill>
                <a:srgbClr val="0070C0"/>
              </a:solidFill>
              <a:prstDash val="sysDash"/>
            </a:ln>
          </c:spPr>
          <c:marker>
            <c:symbol val="none"/>
          </c:marker>
          <c:val>
            <c:numRef>
              <c:f>'[Microsoft Office PowerPoint 中的图表]Sheet7'!$E$2:$E$42</c:f>
              <c:numCache>
                <c:formatCode>General</c:formatCode>
                <c:ptCount val="41"/>
                <c:pt idx="18">
                  <c:v>37</c:v>
                </c:pt>
                <c:pt idx="19">
                  <c:v>22</c:v>
                </c:pt>
                <c:pt idx="20">
                  <c:v>22</c:v>
                </c:pt>
                <c:pt idx="21">
                  <c:v>25</c:v>
                </c:pt>
                <c:pt idx="22">
                  <c:v>24</c:v>
                </c:pt>
                <c:pt idx="23">
                  <c:v>13</c:v>
                </c:pt>
                <c:pt idx="24">
                  <c:v>22</c:v>
                </c:pt>
                <c:pt idx="25">
                  <c:v>18</c:v>
                </c:pt>
                <c:pt idx="26">
                  <c:v>20</c:v>
                </c:pt>
                <c:pt idx="27">
                  <c:v>20</c:v>
                </c:pt>
                <c:pt idx="28">
                  <c:v>17</c:v>
                </c:pt>
                <c:pt idx="29">
                  <c:v>15</c:v>
                </c:pt>
                <c:pt idx="30">
                  <c:v>30</c:v>
                </c:pt>
                <c:pt idx="31">
                  <c:v>27</c:v>
                </c:pt>
                <c:pt idx="32">
                  <c:v>22</c:v>
                </c:pt>
                <c:pt idx="33">
                  <c:v>22</c:v>
                </c:pt>
                <c:pt idx="34">
                  <c:v>13</c:v>
                </c:pt>
                <c:pt idx="35">
                  <c:v>19</c:v>
                </c:pt>
                <c:pt idx="36">
                  <c:v>23</c:v>
                </c:pt>
                <c:pt idx="37">
                  <c:v>24</c:v>
                </c:pt>
                <c:pt idx="38">
                  <c:v>23</c:v>
                </c:pt>
                <c:pt idx="39">
                  <c:v>23</c:v>
                </c:pt>
                <c:pt idx="40">
                  <c:v>18</c:v>
                </c:pt>
              </c:numCache>
            </c:numRef>
          </c:val>
          <c:smooth val="0"/>
          <c:extLst>
            <c:ext xmlns:c16="http://schemas.microsoft.com/office/drawing/2014/chart" uri="{C3380CC4-5D6E-409C-BE32-E72D297353CC}">
              <c16:uniqueId val="{00000002-0377-4F74-82B6-303ACE207BC9}"/>
            </c:ext>
          </c:extLst>
        </c:ser>
        <c:dLbls>
          <c:showLegendKey val="0"/>
          <c:showVal val="0"/>
          <c:showCatName val="0"/>
          <c:showSerName val="0"/>
          <c:showPercent val="0"/>
          <c:showBubbleSize val="0"/>
        </c:dLbls>
        <c:smooth val="0"/>
        <c:axId val="332246792"/>
        <c:axId val="332276040"/>
      </c:lineChart>
      <c:catAx>
        <c:axId val="332246792"/>
        <c:scaling>
          <c:orientation val="minMax"/>
        </c:scaling>
        <c:delete val="0"/>
        <c:axPos val="b"/>
        <c:majorTickMark val="out"/>
        <c:minorTickMark val="none"/>
        <c:tickLblPos val="nextTo"/>
        <c:txPr>
          <a:bodyPr/>
          <a:lstStyle/>
          <a:p>
            <a:pPr>
              <a:defRPr sz="1800"/>
            </a:pPr>
            <a:endParaRPr lang="en-US"/>
          </a:p>
        </c:txPr>
        <c:crossAx val="332276040"/>
        <c:crosses val="autoZero"/>
        <c:auto val="1"/>
        <c:lblAlgn val="ctr"/>
        <c:lblOffset val="100"/>
        <c:tickLblSkip val="10"/>
        <c:tickMarkSkip val="10"/>
        <c:noMultiLvlLbl val="0"/>
      </c:catAx>
      <c:valAx>
        <c:axId val="332276040"/>
        <c:scaling>
          <c:orientation val="minMax"/>
        </c:scaling>
        <c:delete val="0"/>
        <c:axPos val="l"/>
        <c:numFmt formatCode="General" sourceLinked="1"/>
        <c:majorTickMark val="out"/>
        <c:minorTickMark val="none"/>
        <c:tickLblPos val="nextTo"/>
        <c:txPr>
          <a:bodyPr/>
          <a:lstStyle/>
          <a:p>
            <a:pPr>
              <a:defRPr sz="1800"/>
            </a:pPr>
            <a:endParaRPr lang="en-US"/>
          </a:p>
        </c:txPr>
        <c:crossAx val="332246792"/>
        <c:crosses val="autoZero"/>
        <c:crossBetween val="between"/>
      </c:valAx>
    </c:plotArea>
    <c:legend>
      <c:legendPos val="r"/>
      <c:overlay val="0"/>
      <c:txPr>
        <a:bodyPr/>
        <a:lstStyle/>
        <a:p>
          <a:pPr>
            <a:defRPr sz="2000"/>
          </a:pPr>
          <a:endParaRPr lang="en-US"/>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Sheet7!$A$1</c:f>
              <c:strCache>
                <c:ptCount val="1"/>
                <c:pt idx="0">
                  <c:v>Demand (2GHz)</c:v>
                </c:pt>
              </c:strCache>
            </c:strRef>
          </c:tx>
          <c:spPr>
            <a:ln w="41275">
              <a:solidFill>
                <a:srgbClr val="0070C0"/>
              </a:solidFill>
              <a:prstDash val="solid"/>
            </a:ln>
          </c:spPr>
          <c:marker>
            <c:symbol val="none"/>
          </c:marker>
          <c:val>
            <c:numRef>
              <c:f>Sheet7!$A$2:$A$42</c:f>
              <c:numCache>
                <c:formatCode>General</c:formatCode>
                <c:ptCount val="41"/>
                <c:pt idx="0">
                  <c:v>70</c:v>
                </c:pt>
                <c:pt idx="1">
                  <c:v>65</c:v>
                </c:pt>
                <c:pt idx="2">
                  <c:v>69</c:v>
                </c:pt>
                <c:pt idx="3">
                  <c:v>74</c:v>
                </c:pt>
                <c:pt idx="4">
                  <c:v>73</c:v>
                </c:pt>
                <c:pt idx="5">
                  <c:v>65</c:v>
                </c:pt>
                <c:pt idx="6">
                  <c:v>63</c:v>
                </c:pt>
                <c:pt idx="7">
                  <c:v>74</c:v>
                </c:pt>
                <c:pt idx="8">
                  <c:v>68</c:v>
                </c:pt>
                <c:pt idx="9">
                  <c:v>58</c:v>
                </c:pt>
                <c:pt idx="10">
                  <c:v>61</c:v>
                </c:pt>
                <c:pt idx="11">
                  <c:v>60</c:v>
                </c:pt>
                <c:pt idx="12">
                  <c:v>54</c:v>
                </c:pt>
                <c:pt idx="13">
                  <c:v>73</c:v>
                </c:pt>
                <c:pt idx="14">
                  <c:v>61</c:v>
                </c:pt>
                <c:pt idx="15">
                  <c:v>52</c:v>
                </c:pt>
                <c:pt idx="16">
                  <c:v>60</c:v>
                </c:pt>
                <c:pt idx="17">
                  <c:v>45</c:v>
                </c:pt>
                <c:pt idx="18">
                  <c:v>37</c:v>
                </c:pt>
                <c:pt idx="19">
                  <c:v>22</c:v>
                </c:pt>
                <c:pt idx="20">
                  <c:v>22</c:v>
                </c:pt>
                <c:pt idx="21">
                  <c:v>25</c:v>
                </c:pt>
                <c:pt idx="22">
                  <c:v>24</c:v>
                </c:pt>
                <c:pt idx="23">
                  <c:v>13</c:v>
                </c:pt>
                <c:pt idx="24">
                  <c:v>22</c:v>
                </c:pt>
                <c:pt idx="25">
                  <c:v>18</c:v>
                </c:pt>
                <c:pt idx="26">
                  <c:v>20</c:v>
                </c:pt>
                <c:pt idx="27">
                  <c:v>20</c:v>
                </c:pt>
                <c:pt idx="28">
                  <c:v>17</c:v>
                </c:pt>
                <c:pt idx="29">
                  <c:v>15</c:v>
                </c:pt>
                <c:pt idx="30">
                  <c:v>30</c:v>
                </c:pt>
                <c:pt idx="31">
                  <c:v>27</c:v>
                </c:pt>
                <c:pt idx="32">
                  <c:v>22</c:v>
                </c:pt>
                <c:pt idx="33">
                  <c:v>22</c:v>
                </c:pt>
                <c:pt idx="34">
                  <c:v>13</c:v>
                </c:pt>
                <c:pt idx="35">
                  <c:v>19</c:v>
                </c:pt>
                <c:pt idx="36">
                  <c:v>23</c:v>
                </c:pt>
                <c:pt idx="37">
                  <c:v>24</c:v>
                </c:pt>
                <c:pt idx="38">
                  <c:v>23</c:v>
                </c:pt>
                <c:pt idx="39">
                  <c:v>23</c:v>
                </c:pt>
                <c:pt idx="40">
                  <c:v>18</c:v>
                </c:pt>
              </c:numCache>
            </c:numRef>
          </c:val>
          <c:smooth val="0"/>
          <c:extLst>
            <c:ext xmlns:c16="http://schemas.microsoft.com/office/drawing/2014/chart" uri="{C3380CC4-5D6E-409C-BE32-E72D297353CC}">
              <c16:uniqueId val="{00000000-769D-4A8A-A830-13DB97A505E9}"/>
            </c:ext>
          </c:extLst>
        </c:ser>
        <c:dLbls>
          <c:showLegendKey val="0"/>
          <c:showVal val="0"/>
          <c:showCatName val="0"/>
          <c:showSerName val="0"/>
          <c:showPercent val="0"/>
          <c:showBubbleSize val="0"/>
        </c:dLbls>
        <c:smooth val="0"/>
        <c:axId val="332195032"/>
        <c:axId val="332192680"/>
      </c:lineChart>
      <c:catAx>
        <c:axId val="332195032"/>
        <c:scaling>
          <c:orientation val="minMax"/>
        </c:scaling>
        <c:delete val="0"/>
        <c:axPos val="b"/>
        <c:majorTickMark val="out"/>
        <c:minorTickMark val="none"/>
        <c:tickLblPos val="nextTo"/>
        <c:txPr>
          <a:bodyPr/>
          <a:lstStyle/>
          <a:p>
            <a:pPr>
              <a:defRPr sz="1800"/>
            </a:pPr>
            <a:endParaRPr lang="en-US"/>
          </a:p>
        </c:txPr>
        <c:crossAx val="332192680"/>
        <c:crosses val="autoZero"/>
        <c:auto val="1"/>
        <c:lblAlgn val="ctr"/>
        <c:lblOffset val="100"/>
        <c:tickLblSkip val="10"/>
        <c:tickMarkSkip val="10"/>
        <c:noMultiLvlLbl val="0"/>
      </c:catAx>
      <c:valAx>
        <c:axId val="332192680"/>
        <c:scaling>
          <c:orientation val="minMax"/>
        </c:scaling>
        <c:delete val="0"/>
        <c:axPos val="l"/>
        <c:numFmt formatCode="General" sourceLinked="1"/>
        <c:majorTickMark val="out"/>
        <c:minorTickMark val="none"/>
        <c:tickLblPos val="nextTo"/>
        <c:txPr>
          <a:bodyPr/>
          <a:lstStyle/>
          <a:p>
            <a:pPr>
              <a:defRPr sz="1800"/>
            </a:pPr>
            <a:endParaRPr lang="en-US"/>
          </a:p>
        </c:txPr>
        <c:crossAx val="332195032"/>
        <c:crosses val="autoZero"/>
        <c:crossBetween val="between"/>
      </c:valAx>
    </c:plotArea>
    <c:legend>
      <c:legendPos val="r"/>
      <c:overlay val="0"/>
      <c:txPr>
        <a:bodyPr/>
        <a:lstStyle/>
        <a:p>
          <a:pPr>
            <a:defRPr sz="2000"/>
          </a:pPr>
          <a:endParaRPr lang="en-US"/>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Sheet3!$A$1</c:f>
              <c:strCache>
                <c:ptCount val="1"/>
                <c:pt idx="0">
                  <c:v>Demand   </c:v>
                </c:pt>
              </c:strCache>
            </c:strRef>
          </c:tx>
          <c:spPr>
            <a:ln w="41275">
              <a:solidFill>
                <a:srgbClr val="0070C0"/>
              </a:solidFill>
              <a:prstDash val="solid"/>
            </a:ln>
          </c:spPr>
          <c:marker>
            <c:symbol val="none"/>
          </c:marker>
          <c:val>
            <c:numRef>
              <c:f>Sheet3!$A$2:$A$42</c:f>
              <c:numCache>
                <c:formatCode>General</c:formatCode>
                <c:ptCount val="41"/>
                <c:pt idx="0">
                  <c:v>18</c:v>
                </c:pt>
                <c:pt idx="1">
                  <c:v>23</c:v>
                </c:pt>
                <c:pt idx="2">
                  <c:v>23</c:v>
                </c:pt>
                <c:pt idx="3">
                  <c:v>24</c:v>
                </c:pt>
                <c:pt idx="4">
                  <c:v>23</c:v>
                </c:pt>
                <c:pt idx="5">
                  <c:v>19</c:v>
                </c:pt>
                <c:pt idx="6">
                  <c:v>13</c:v>
                </c:pt>
                <c:pt idx="7">
                  <c:v>22</c:v>
                </c:pt>
                <c:pt idx="8">
                  <c:v>22</c:v>
                </c:pt>
                <c:pt idx="9">
                  <c:v>27</c:v>
                </c:pt>
                <c:pt idx="10">
                  <c:v>30</c:v>
                </c:pt>
                <c:pt idx="11">
                  <c:v>15</c:v>
                </c:pt>
                <c:pt idx="12">
                  <c:v>17</c:v>
                </c:pt>
                <c:pt idx="13">
                  <c:v>20</c:v>
                </c:pt>
                <c:pt idx="14">
                  <c:v>20</c:v>
                </c:pt>
                <c:pt idx="15">
                  <c:v>18</c:v>
                </c:pt>
                <c:pt idx="16">
                  <c:v>22</c:v>
                </c:pt>
                <c:pt idx="17">
                  <c:v>13</c:v>
                </c:pt>
                <c:pt idx="18">
                  <c:v>24</c:v>
                </c:pt>
                <c:pt idx="19">
                  <c:v>25</c:v>
                </c:pt>
                <c:pt idx="20">
                  <c:v>22</c:v>
                </c:pt>
                <c:pt idx="21">
                  <c:v>22</c:v>
                </c:pt>
                <c:pt idx="22">
                  <c:v>37</c:v>
                </c:pt>
                <c:pt idx="23">
                  <c:v>45</c:v>
                </c:pt>
                <c:pt idx="24">
                  <c:v>60</c:v>
                </c:pt>
                <c:pt idx="25">
                  <c:v>52</c:v>
                </c:pt>
                <c:pt idx="26">
                  <c:v>61</c:v>
                </c:pt>
                <c:pt idx="27">
                  <c:v>73</c:v>
                </c:pt>
                <c:pt idx="28">
                  <c:v>54</c:v>
                </c:pt>
                <c:pt idx="29">
                  <c:v>60</c:v>
                </c:pt>
                <c:pt idx="30">
                  <c:v>61</c:v>
                </c:pt>
                <c:pt idx="31">
                  <c:v>58</c:v>
                </c:pt>
                <c:pt idx="32">
                  <c:v>68</c:v>
                </c:pt>
                <c:pt idx="33">
                  <c:v>90</c:v>
                </c:pt>
                <c:pt idx="34">
                  <c:v>90</c:v>
                </c:pt>
                <c:pt idx="35">
                  <c:v>93</c:v>
                </c:pt>
                <c:pt idx="36">
                  <c:v>94</c:v>
                </c:pt>
                <c:pt idx="37">
                  <c:v>92</c:v>
                </c:pt>
                <c:pt idx="38">
                  <c:v>83</c:v>
                </c:pt>
                <c:pt idx="39">
                  <c:v>89</c:v>
                </c:pt>
                <c:pt idx="40">
                  <c:v>80</c:v>
                </c:pt>
              </c:numCache>
            </c:numRef>
          </c:val>
          <c:smooth val="0"/>
          <c:extLst>
            <c:ext xmlns:c16="http://schemas.microsoft.com/office/drawing/2014/chart" uri="{C3380CC4-5D6E-409C-BE32-E72D297353CC}">
              <c16:uniqueId val="{00000000-1EBA-4CC1-ACF5-84B8415B5E8C}"/>
            </c:ext>
          </c:extLst>
        </c:ser>
        <c:ser>
          <c:idx val="1"/>
          <c:order val="1"/>
          <c:tx>
            <c:strRef>
              <c:f>Sheet3!$B$1</c:f>
              <c:strCache>
                <c:ptCount val="1"/>
                <c:pt idx="0">
                  <c:v>Prediction</c:v>
                </c:pt>
              </c:strCache>
            </c:strRef>
          </c:tx>
          <c:spPr>
            <a:ln w="41275">
              <a:solidFill>
                <a:srgbClr val="C00000"/>
              </a:solidFill>
              <a:prstDash val="solid"/>
            </a:ln>
          </c:spPr>
          <c:marker>
            <c:symbol val="none"/>
          </c:marker>
          <c:val>
            <c:numRef>
              <c:f>Sheet3!$B$2:$B$42</c:f>
              <c:numCache>
                <c:formatCode>General</c:formatCode>
                <c:ptCount val="41"/>
                <c:pt idx="0">
                  <c:v>27</c:v>
                </c:pt>
                <c:pt idx="1">
                  <c:v>24</c:v>
                </c:pt>
                <c:pt idx="2">
                  <c:v>28</c:v>
                </c:pt>
                <c:pt idx="3">
                  <c:v>28</c:v>
                </c:pt>
                <c:pt idx="4">
                  <c:v>25</c:v>
                </c:pt>
                <c:pt idx="5">
                  <c:v>28</c:v>
                </c:pt>
                <c:pt idx="6">
                  <c:v>24</c:v>
                </c:pt>
                <c:pt idx="7">
                  <c:v>24</c:v>
                </c:pt>
                <c:pt idx="8">
                  <c:v>28</c:v>
                </c:pt>
                <c:pt idx="9">
                  <c:v>28</c:v>
                </c:pt>
                <c:pt idx="10">
                  <c:v>27</c:v>
                </c:pt>
                <c:pt idx="11">
                  <c:v>26</c:v>
                </c:pt>
                <c:pt idx="12">
                  <c:v>26</c:v>
                </c:pt>
                <c:pt idx="13">
                  <c:v>23</c:v>
                </c:pt>
                <c:pt idx="14">
                  <c:v>23</c:v>
                </c:pt>
                <c:pt idx="15">
                  <c:v>23</c:v>
                </c:pt>
                <c:pt idx="16">
                  <c:v>23</c:v>
                </c:pt>
                <c:pt idx="17">
                  <c:v>26</c:v>
                </c:pt>
                <c:pt idx="18">
                  <c:v>26</c:v>
                </c:pt>
                <c:pt idx="19">
                  <c:v>26</c:v>
                </c:pt>
                <c:pt idx="20">
                  <c:v>28</c:v>
                </c:pt>
                <c:pt idx="21">
                  <c:v>24</c:v>
                </c:pt>
                <c:pt idx="22">
                  <c:v>24</c:v>
                </c:pt>
                <c:pt idx="23">
                  <c:v>34</c:v>
                </c:pt>
                <c:pt idx="24">
                  <c:v>34</c:v>
                </c:pt>
                <c:pt idx="25">
                  <c:v>34</c:v>
                </c:pt>
                <c:pt idx="26">
                  <c:v>34</c:v>
                </c:pt>
                <c:pt idx="27">
                  <c:v>34</c:v>
                </c:pt>
                <c:pt idx="28">
                  <c:v>34</c:v>
                </c:pt>
                <c:pt idx="29">
                  <c:v>34</c:v>
                </c:pt>
                <c:pt idx="30">
                  <c:v>34</c:v>
                </c:pt>
                <c:pt idx="31">
                  <c:v>73</c:v>
                </c:pt>
                <c:pt idx="32">
                  <c:v>73</c:v>
                </c:pt>
                <c:pt idx="33">
                  <c:v>73</c:v>
                </c:pt>
                <c:pt idx="34">
                  <c:v>73</c:v>
                </c:pt>
                <c:pt idx="35">
                  <c:v>73</c:v>
                </c:pt>
                <c:pt idx="36">
                  <c:v>73</c:v>
                </c:pt>
                <c:pt idx="37">
                  <c:v>73</c:v>
                </c:pt>
                <c:pt idx="38">
                  <c:v>73</c:v>
                </c:pt>
                <c:pt idx="39">
                  <c:v>73</c:v>
                </c:pt>
                <c:pt idx="40">
                  <c:v>73</c:v>
                </c:pt>
              </c:numCache>
            </c:numRef>
          </c:val>
          <c:smooth val="0"/>
          <c:extLst>
            <c:ext xmlns:c16="http://schemas.microsoft.com/office/drawing/2014/chart" uri="{C3380CC4-5D6E-409C-BE32-E72D297353CC}">
              <c16:uniqueId val="{00000001-1EBA-4CC1-ACF5-84B8415B5E8C}"/>
            </c:ext>
          </c:extLst>
        </c:ser>
        <c:ser>
          <c:idx val="2"/>
          <c:order val="2"/>
          <c:tx>
            <c:strRef>
              <c:f>Sheet3!$C$1</c:f>
              <c:strCache>
                <c:ptCount val="1"/>
                <c:pt idx="0">
                  <c:v>Cap    </c:v>
                </c:pt>
              </c:strCache>
            </c:strRef>
          </c:tx>
          <c:spPr>
            <a:ln w="41275">
              <a:solidFill>
                <a:srgbClr val="00CC00"/>
              </a:solidFill>
            </a:ln>
          </c:spPr>
          <c:marker>
            <c:symbol val="none"/>
          </c:marker>
          <c:val>
            <c:numRef>
              <c:f>Sheet3!$C$2:$C$42</c:f>
              <c:numCache>
                <c:formatCode>General</c:formatCode>
                <c:ptCount val="41"/>
                <c:pt idx="0">
                  <c:v>37</c:v>
                </c:pt>
                <c:pt idx="1">
                  <c:v>34</c:v>
                </c:pt>
                <c:pt idx="2">
                  <c:v>38</c:v>
                </c:pt>
                <c:pt idx="3">
                  <c:v>38</c:v>
                </c:pt>
                <c:pt idx="4">
                  <c:v>35</c:v>
                </c:pt>
                <c:pt idx="5">
                  <c:v>38</c:v>
                </c:pt>
                <c:pt idx="6">
                  <c:v>34</c:v>
                </c:pt>
                <c:pt idx="7">
                  <c:v>34</c:v>
                </c:pt>
                <c:pt idx="8">
                  <c:v>38</c:v>
                </c:pt>
                <c:pt idx="9">
                  <c:v>38</c:v>
                </c:pt>
                <c:pt idx="10">
                  <c:v>42</c:v>
                </c:pt>
                <c:pt idx="11">
                  <c:v>36</c:v>
                </c:pt>
                <c:pt idx="12">
                  <c:v>36</c:v>
                </c:pt>
                <c:pt idx="13">
                  <c:v>33</c:v>
                </c:pt>
                <c:pt idx="14">
                  <c:v>33</c:v>
                </c:pt>
                <c:pt idx="15">
                  <c:v>33</c:v>
                </c:pt>
                <c:pt idx="16">
                  <c:v>33</c:v>
                </c:pt>
                <c:pt idx="17">
                  <c:v>36</c:v>
                </c:pt>
                <c:pt idx="18">
                  <c:v>36</c:v>
                </c:pt>
                <c:pt idx="19">
                  <c:v>36</c:v>
                </c:pt>
                <c:pt idx="20">
                  <c:v>38</c:v>
                </c:pt>
                <c:pt idx="21">
                  <c:v>34</c:v>
                </c:pt>
                <c:pt idx="22">
                  <c:v>34</c:v>
                </c:pt>
                <c:pt idx="23">
                  <c:v>44</c:v>
                </c:pt>
                <c:pt idx="24">
                  <c:v>44</c:v>
                </c:pt>
                <c:pt idx="25">
                  <c:v>49</c:v>
                </c:pt>
                <c:pt idx="26">
                  <c:v>74</c:v>
                </c:pt>
                <c:pt idx="27">
                  <c:v>74</c:v>
                </c:pt>
                <c:pt idx="28">
                  <c:v>74</c:v>
                </c:pt>
                <c:pt idx="29">
                  <c:v>84</c:v>
                </c:pt>
                <c:pt idx="30">
                  <c:v>84</c:v>
                </c:pt>
                <c:pt idx="31">
                  <c:v>83</c:v>
                </c:pt>
                <c:pt idx="32">
                  <c:v>83</c:v>
                </c:pt>
                <c:pt idx="33">
                  <c:v>83</c:v>
                </c:pt>
                <c:pt idx="34">
                  <c:v>83</c:v>
                </c:pt>
                <c:pt idx="35">
                  <c:v>84</c:v>
                </c:pt>
                <c:pt idx="36">
                  <c:v>84</c:v>
                </c:pt>
                <c:pt idx="37">
                  <c:v>84</c:v>
                </c:pt>
                <c:pt idx="38">
                  <c:v>84</c:v>
                </c:pt>
                <c:pt idx="39">
                  <c:v>84</c:v>
                </c:pt>
                <c:pt idx="40">
                  <c:v>84</c:v>
                </c:pt>
              </c:numCache>
            </c:numRef>
          </c:val>
          <c:smooth val="0"/>
          <c:extLst>
            <c:ext xmlns:c16="http://schemas.microsoft.com/office/drawing/2014/chart" uri="{C3380CC4-5D6E-409C-BE32-E72D297353CC}">
              <c16:uniqueId val="{00000002-1EBA-4CC1-ACF5-84B8415B5E8C}"/>
            </c:ext>
          </c:extLst>
        </c:ser>
        <c:dLbls>
          <c:showLegendKey val="0"/>
          <c:showVal val="0"/>
          <c:showCatName val="0"/>
          <c:showSerName val="0"/>
          <c:showPercent val="0"/>
          <c:showBubbleSize val="0"/>
        </c:dLbls>
        <c:smooth val="0"/>
        <c:axId val="418179352"/>
        <c:axId val="418175384"/>
      </c:lineChart>
      <c:catAx>
        <c:axId val="418179352"/>
        <c:scaling>
          <c:orientation val="minMax"/>
        </c:scaling>
        <c:delete val="0"/>
        <c:axPos val="b"/>
        <c:majorTickMark val="out"/>
        <c:minorTickMark val="none"/>
        <c:tickLblPos val="nextTo"/>
        <c:txPr>
          <a:bodyPr/>
          <a:lstStyle/>
          <a:p>
            <a:pPr>
              <a:defRPr sz="1800"/>
            </a:pPr>
            <a:endParaRPr lang="en-US"/>
          </a:p>
        </c:txPr>
        <c:crossAx val="418175384"/>
        <c:crosses val="autoZero"/>
        <c:auto val="1"/>
        <c:lblAlgn val="ctr"/>
        <c:lblOffset val="100"/>
        <c:tickLblSkip val="10"/>
        <c:tickMarkSkip val="10"/>
        <c:noMultiLvlLbl val="0"/>
      </c:catAx>
      <c:valAx>
        <c:axId val="418175384"/>
        <c:scaling>
          <c:orientation val="minMax"/>
        </c:scaling>
        <c:delete val="0"/>
        <c:axPos val="l"/>
        <c:numFmt formatCode="General" sourceLinked="1"/>
        <c:majorTickMark val="out"/>
        <c:minorTickMark val="none"/>
        <c:tickLblPos val="nextTo"/>
        <c:txPr>
          <a:bodyPr/>
          <a:lstStyle/>
          <a:p>
            <a:pPr>
              <a:defRPr sz="1800"/>
            </a:pPr>
            <a:endParaRPr lang="en-US"/>
          </a:p>
        </c:txPr>
        <c:crossAx val="418179352"/>
        <c:crosses val="autoZero"/>
        <c:crossBetween val="between"/>
      </c:valAx>
    </c:plotArea>
    <c:legend>
      <c:legendPos val="r"/>
      <c:overlay val="0"/>
      <c:txPr>
        <a:bodyPr/>
        <a:lstStyle/>
        <a:p>
          <a:pPr>
            <a:defRPr sz="2000">
              <a:latin typeface="Times New Roman" pitchFamily="18" charset="0"/>
              <a:cs typeface="Times New Roman" pitchFamily="18" charset="0"/>
            </a:defRPr>
          </a:pPr>
          <a:endParaRPr lang="en-US"/>
        </a:p>
      </c:txPr>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marker>
            <c:symbol val="none"/>
          </c:marker>
          <c:val>
            <c:numRef>
              <c:f>Sheet24!$A$1:$A$1392</c:f>
              <c:numCache>
                <c:formatCode>General</c:formatCode>
                <c:ptCount val="1392"/>
                <c:pt idx="0">
                  <c:v>10</c:v>
                </c:pt>
                <c:pt idx="1">
                  <c:v>47</c:v>
                </c:pt>
                <c:pt idx="2">
                  <c:v>25</c:v>
                </c:pt>
                <c:pt idx="3">
                  <c:v>18</c:v>
                </c:pt>
                <c:pt idx="4">
                  <c:v>51</c:v>
                </c:pt>
                <c:pt idx="5">
                  <c:v>65</c:v>
                </c:pt>
                <c:pt idx="6">
                  <c:v>10</c:v>
                </c:pt>
                <c:pt idx="7">
                  <c:v>58</c:v>
                </c:pt>
                <c:pt idx="8">
                  <c:v>40</c:v>
                </c:pt>
                <c:pt idx="9">
                  <c:v>65</c:v>
                </c:pt>
                <c:pt idx="10">
                  <c:v>14</c:v>
                </c:pt>
                <c:pt idx="11">
                  <c:v>25</c:v>
                </c:pt>
                <c:pt idx="12">
                  <c:v>36</c:v>
                </c:pt>
                <c:pt idx="13">
                  <c:v>36</c:v>
                </c:pt>
                <c:pt idx="14">
                  <c:v>18</c:v>
                </c:pt>
                <c:pt idx="15">
                  <c:v>3</c:v>
                </c:pt>
                <c:pt idx="16">
                  <c:v>7</c:v>
                </c:pt>
                <c:pt idx="17">
                  <c:v>32</c:v>
                </c:pt>
                <c:pt idx="18">
                  <c:v>3</c:v>
                </c:pt>
                <c:pt idx="19">
                  <c:v>10</c:v>
                </c:pt>
                <c:pt idx="20">
                  <c:v>36</c:v>
                </c:pt>
                <c:pt idx="21">
                  <c:v>14</c:v>
                </c:pt>
                <c:pt idx="22">
                  <c:v>7</c:v>
                </c:pt>
                <c:pt idx="23">
                  <c:v>69</c:v>
                </c:pt>
                <c:pt idx="24">
                  <c:v>69</c:v>
                </c:pt>
                <c:pt idx="25">
                  <c:v>29</c:v>
                </c:pt>
                <c:pt idx="26">
                  <c:v>36</c:v>
                </c:pt>
                <c:pt idx="27">
                  <c:v>80</c:v>
                </c:pt>
                <c:pt idx="28">
                  <c:v>54</c:v>
                </c:pt>
                <c:pt idx="29">
                  <c:v>43</c:v>
                </c:pt>
                <c:pt idx="30">
                  <c:v>40</c:v>
                </c:pt>
                <c:pt idx="31">
                  <c:v>29</c:v>
                </c:pt>
                <c:pt idx="32">
                  <c:v>36</c:v>
                </c:pt>
                <c:pt idx="33">
                  <c:v>54</c:v>
                </c:pt>
                <c:pt idx="34">
                  <c:v>54</c:v>
                </c:pt>
                <c:pt idx="35">
                  <c:v>65</c:v>
                </c:pt>
                <c:pt idx="36">
                  <c:v>47</c:v>
                </c:pt>
                <c:pt idx="37">
                  <c:v>102</c:v>
                </c:pt>
                <c:pt idx="38">
                  <c:v>58</c:v>
                </c:pt>
                <c:pt idx="39">
                  <c:v>51</c:v>
                </c:pt>
                <c:pt idx="40">
                  <c:v>76</c:v>
                </c:pt>
                <c:pt idx="41">
                  <c:v>51</c:v>
                </c:pt>
                <c:pt idx="42">
                  <c:v>73</c:v>
                </c:pt>
                <c:pt idx="43">
                  <c:v>73</c:v>
                </c:pt>
                <c:pt idx="44">
                  <c:v>124</c:v>
                </c:pt>
                <c:pt idx="45">
                  <c:v>40</c:v>
                </c:pt>
                <c:pt idx="46">
                  <c:v>21</c:v>
                </c:pt>
                <c:pt idx="47">
                  <c:v>109</c:v>
                </c:pt>
                <c:pt idx="48">
                  <c:v>32</c:v>
                </c:pt>
                <c:pt idx="49">
                  <c:v>65</c:v>
                </c:pt>
                <c:pt idx="50">
                  <c:v>36</c:v>
                </c:pt>
                <c:pt idx="51">
                  <c:v>18</c:v>
                </c:pt>
                <c:pt idx="52">
                  <c:v>36</c:v>
                </c:pt>
                <c:pt idx="53">
                  <c:v>58</c:v>
                </c:pt>
                <c:pt idx="54">
                  <c:v>51</c:v>
                </c:pt>
                <c:pt idx="55">
                  <c:v>91</c:v>
                </c:pt>
                <c:pt idx="56">
                  <c:v>32</c:v>
                </c:pt>
                <c:pt idx="57">
                  <c:v>51</c:v>
                </c:pt>
                <c:pt idx="58">
                  <c:v>43</c:v>
                </c:pt>
                <c:pt idx="59">
                  <c:v>25</c:v>
                </c:pt>
                <c:pt idx="60">
                  <c:v>36</c:v>
                </c:pt>
                <c:pt idx="61">
                  <c:v>7</c:v>
                </c:pt>
                <c:pt idx="62">
                  <c:v>3</c:v>
                </c:pt>
                <c:pt idx="63">
                  <c:v>3</c:v>
                </c:pt>
                <c:pt idx="64">
                  <c:v>7</c:v>
                </c:pt>
                <c:pt idx="65">
                  <c:v>32</c:v>
                </c:pt>
                <c:pt idx="66">
                  <c:v>7</c:v>
                </c:pt>
                <c:pt idx="67">
                  <c:v>32</c:v>
                </c:pt>
                <c:pt idx="68">
                  <c:v>10</c:v>
                </c:pt>
                <c:pt idx="69">
                  <c:v>36</c:v>
                </c:pt>
                <c:pt idx="70">
                  <c:v>43</c:v>
                </c:pt>
                <c:pt idx="71">
                  <c:v>43</c:v>
                </c:pt>
                <c:pt idx="72">
                  <c:v>65</c:v>
                </c:pt>
                <c:pt idx="73">
                  <c:v>62</c:v>
                </c:pt>
                <c:pt idx="74">
                  <c:v>14</c:v>
                </c:pt>
                <c:pt idx="75">
                  <c:v>58</c:v>
                </c:pt>
                <c:pt idx="76">
                  <c:v>25</c:v>
                </c:pt>
                <c:pt idx="77">
                  <c:v>51</c:v>
                </c:pt>
                <c:pt idx="78">
                  <c:v>29</c:v>
                </c:pt>
                <c:pt idx="79">
                  <c:v>14</c:v>
                </c:pt>
                <c:pt idx="80">
                  <c:v>7</c:v>
                </c:pt>
                <c:pt idx="81">
                  <c:v>14</c:v>
                </c:pt>
                <c:pt idx="82">
                  <c:v>7</c:v>
                </c:pt>
                <c:pt idx="83">
                  <c:v>25</c:v>
                </c:pt>
                <c:pt idx="84">
                  <c:v>25</c:v>
                </c:pt>
                <c:pt idx="85">
                  <c:v>87</c:v>
                </c:pt>
                <c:pt idx="86">
                  <c:v>69</c:v>
                </c:pt>
                <c:pt idx="87">
                  <c:v>36</c:v>
                </c:pt>
                <c:pt idx="88">
                  <c:v>43</c:v>
                </c:pt>
                <c:pt idx="89">
                  <c:v>7</c:v>
                </c:pt>
                <c:pt idx="90">
                  <c:v>14</c:v>
                </c:pt>
                <c:pt idx="91">
                  <c:v>51</c:v>
                </c:pt>
                <c:pt idx="92">
                  <c:v>32</c:v>
                </c:pt>
                <c:pt idx="93">
                  <c:v>43</c:v>
                </c:pt>
                <c:pt idx="94">
                  <c:v>32</c:v>
                </c:pt>
                <c:pt idx="95">
                  <c:v>18</c:v>
                </c:pt>
                <c:pt idx="96">
                  <c:v>14</c:v>
                </c:pt>
                <c:pt idx="97">
                  <c:v>69</c:v>
                </c:pt>
                <c:pt idx="98">
                  <c:v>58</c:v>
                </c:pt>
                <c:pt idx="99">
                  <c:v>36</c:v>
                </c:pt>
                <c:pt idx="100">
                  <c:v>47</c:v>
                </c:pt>
                <c:pt idx="101">
                  <c:v>25</c:v>
                </c:pt>
                <c:pt idx="102">
                  <c:v>25</c:v>
                </c:pt>
                <c:pt idx="103">
                  <c:v>87</c:v>
                </c:pt>
                <c:pt idx="104">
                  <c:v>32</c:v>
                </c:pt>
                <c:pt idx="105">
                  <c:v>32</c:v>
                </c:pt>
                <c:pt idx="106">
                  <c:v>10</c:v>
                </c:pt>
                <c:pt idx="107">
                  <c:v>3</c:v>
                </c:pt>
                <c:pt idx="108">
                  <c:v>21</c:v>
                </c:pt>
                <c:pt idx="109">
                  <c:v>21</c:v>
                </c:pt>
                <c:pt idx="110">
                  <c:v>10</c:v>
                </c:pt>
                <c:pt idx="111">
                  <c:v>3</c:v>
                </c:pt>
                <c:pt idx="112">
                  <c:v>7</c:v>
                </c:pt>
                <c:pt idx="113">
                  <c:v>3</c:v>
                </c:pt>
                <c:pt idx="114">
                  <c:v>10</c:v>
                </c:pt>
                <c:pt idx="115">
                  <c:v>32</c:v>
                </c:pt>
                <c:pt idx="116">
                  <c:v>83</c:v>
                </c:pt>
                <c:pt idx="117">
                  <c:v>62</c:v>
                </c:pt>
                <c:pt idx="118">
                  <c:v>80</c:v>
                </c:pt>
                <c:pt idx="119">
                  <c:v>40</c:v>
                </c:pt>
                <c:pt idx="120">
                  <c:v>29</c:v>
                </c:pt>
                <c:pt idx="121">
                  <c:v>62</c:v>
                </c:pt>
                <c:pt idx="122">
                  <c:v>40</c:v>
                </c:pt>
                <c:pt idx="123">
                  <c:v>43</c:v>
                </c:pt>
                <c:pt idx="124">
                  <c:v>32</c:v>
                </c:pt>
                <c:pt idx="125">
                  <c:v>18</c:v>
                </c:pt>
                <c:pt idx="126">
                  <c:v>14</c:v>
                </c:pt>
                <c:pt idx="127">
                  <c:v>25</c:v>
                </c:pt>
                <c:pt idx="128">
                  <c:v>36</c:v>
                </c:pt>
                <c:pt idx="129">
                  <c:v>10</c:v>
                </c:pt>
                <c:pt idx="130">
                  <c:v>10</c:v>
                </c:pt>
                <c:pt idx="131">
                  <c:v>76</c:v>
                </c:pt>
                <c:pt idx="132">
                  <c:v>10</c:v>
                </c:pt>
                <c:pt idx="133">
                  <c:v>10</c:v>
                </c:pt>
                <c:pt idx="134">
                  <c:v>25</c:v>
                </c:pt>
                <c:pt idx="135">
                  <c:v>7</c:v>
                </c:pt>
                <c:pt idx="136">
                  <c:v>25</c:v>
                </c:pt>
                <c:pt idx="137">
                  <c:v>18</c:v>
                </c:pt>
                <c:pt idx="138">
                  <c:v>21</c:v>
                </c:pt>
                <c:pt idx="139">
                  <c:v>36</c:v>
                </c:pt>
                <c:pt idx="140">
                  <c:v>21</c:v>
                </c:pt>
                <c:pt idx="141">
                  <c:v>36</c:v>
                </c:pt>
                <c:pt idx="142">
                  <c:v>21</c:v>
                </c:pt>
                <c:pt idx="143">
                  <c:v>21</c:v>
                </c:pt>
                <c:pt idx="144">
                  <c:v>40</c:v>
                </c:pt>
                <c:pt idx="145">
                  <c:v>58</c:v>
                </c:pt>
                <c:pt idx="146">
                  <c:v>10</c:v>
                </c:pt>
                <c:pt idx="147">
                  <c:v>14</c:v>
                </c:pt>
                <c:pt idx="148">
                  <c:v>29</c:v>
                </c:pt>
                <c:pt idx="149">
                  <c:v>21</c:v>
                </c:pt>
                <c:pt idx="150">
                  <c:v>25</c:v>
                </c:pt>
                <c:pt idx="151">
                  <c:v>18</c:v>
                </c:pt>
                <c:pt idx="152">
                  <c:v>47</c:v>
                </c:pt>
                <c:pt idx="153">
                  <c:v>10</c:v>
                </c:pt>
                <c:pt idx="154">
                  <c:v>3</c:v>
                </c:pt>
                <c:pt idx="155">
                  <c:v>14</c:v>
                </c:pt>
                <c:pt idx="156">
                  <c:v>14</c:v>
                </c:pt>
                <c:pt idx="157">
                  <c:v>18</c:v>
                </c:pt>
                <c:pt idx="158">
                  <c:v>10</c:v>
                </c:pt>
                <c:pt idx="159">
                  <c:v>3</c:v>
                </c:pt>
                <c:pt idx="160">
                  <c:v>14</c:v>
                </c:pt>
                <c:pt idx="161">
                  <c:v>14</c:v>
                </c:pt>
                <c:pt idx="162">
                  <c:v>3</c:v>
                </c:pt>
                <c:pt idx="163">
                  <c:v>29</c:v>
                </c:pt>
                <c:pt idx="164">
                  <c:v>18</c:v>
                </c:pt>
                <c:pt idx="165">
                  <c:v>36</c:v>
                </c:pt>
                <c:pt idx="166">
                  <c:v>10</c:v>
                </c:pt>
                <c:pt idx="167">
                  <c:v>25</c:v>
                </c:pt>
                <c:pt idx="168">
                  <c:v>80</c:v>
                </c:pt>
                <c:pt idx="169">
                  <c:v>102</c:v>
                </c:pt>
                <c:pt idx="170">
                  <c:v>29</c:v>
                </c:pt>
                <c:pt idx="171">
                  <c:v>21</c:v>
                </c:pt>
                <c:pt idx="172">
                  <c:v>10</c:v>
                </c:pt>
                <c:pt idx="173">
                  <c:v>7</c:v>
                </c:pt>
                <c:pt idx="174">
                  <c:v>29</c:v>
                </c:pt>
                <c:pt idx="175">
                  <c:v>14</c:v>
                </c:pt>
                <c:pt idx="176">
                  <c:v>18</c:v>
                </c:pt>
                <c:pt idx="177">
                  <c:v>14</c:v>
                </c:pt>
                <c:pt idx="178">
                  <c:v>7</c:v>
                </c:pt>
                <c:pt idx="179">
                  <c:v>10</c:v>
                </c:pt>
                <c:pt idx="180">
                  <c:v>7</c:v>
                </c:pt>
                <c:pt idx="181">
                  <c:v>18</c:v>
                </c:pt>
                <c:pt idx="182">
                  <c:v>7</c:v>
                </c:pt>
                <c:pt idx="183">
                  <c:v>10</c:v>
                </c:pt>
                <c:pt idx="184">
                  <c:v>10</c:v>
                </c:pt>
                <c:pt idx="185">
                  <c:v>3</c:v>
                </c:pt>
                <c:pt idx="186">
                  <c:v>7</c:v>
                </c:pt>
                <c:pt idx="187">
                  <c:v>18</c:v>
                </c:pt>
                <c:pt idx="188">
                  <c:v>36</c:v>
                </c:pt>
                <c:pt idx="189">
                  <c:v>25</c:v>
                </c:pt>
                <c:pt idx="190">
                  <c:v>29</c:v>
                </c:pt>
                <c:pt idx="191">
                  <c:v>32</c:v>
                </c:pt>
                <c:pt idx="192">
                  <c:v>10</c:v>
                </c:pt>
                <c:pt idx="193">
                  <c:v>3</c:v>
                </c:pt>
                <c:pt idx="194">
                  <c:v>10</c:v>
                </c:pt>
                <c:pt idx="195">
                  <c:v>7</c:v>
                </c:pt>
                <c:pt idx="196">
                  <c:v>36</c:v>
                </c:pt>
                <c:pt idx="197">
                  <c:v>14</c:v>
                </c:pt>
                <c:pt idx="198">
                  <c:v>18</c:v>
                </c:pt>
                <c:pt idx="199">
                  <c:v>14</c:v>
                </c:pt>
                <c:pt idx="200">
                  <c:v>10</c:v>
                </c:pt>
                <c:pt idx="201">
                  <c:v>7</c:v>
                </c:pt>
                <c:pt idx="202">
                  <c:v>7</c:v>
                </c:pt>
                <c:pt idx="203">
                  <c:v>14</c:v>
                </c:pt>
                <c:pt idx="204">
                  <c:v>25</c:v>
                </c:pt>
                <c:pt idx="205">
                  <c:v>14</c:v>
                </c:pt>
                <c:pt idx="206">
                  <c:v>14</c:v>
                </c:pt>
                <c:pt idx="207">
                  <c:v>3</c:v>
                </c:pt>
                <c:pt idx="208">
                  <c:v>47</c:v>
                </c:pt>
                <c:pt idx="209">
                  <c:v>21</c:v>
                </c:pt>
                <c:pt idx="210">
                  <c:v>18</c:v>
                </c:pt>
                <c:pt idx="211">
                  <c:v>7</c:v>
                </c:pt>
                <c:pt idx="212">
                  <c:v>3</c:v>
                </c:pt>
                <c:pt idx="213">
                  <c:v>3</c:v>
                </c:pt>
                <c:pt idx="214">
                  <c:v>3</c:v>
                </c:pt>
                <c:pt idx="215">
                  <c:v>7</c:v>
                </c:pt>
                <c:pt idx="216">
                  <c:v>7</c:v>
                </c:pt>
                <c:pt idx="217">
                  <c:v>14</c:v>
                </c:pt>
                <c:pt idx="218">
                  <c:v>32</c:v>
                </c:pt>
                <c:pt idx="219">
                  <c:v>29</c:v>
                </c:pt>
                <c:pt idx="220">
                  <c:v>14</c:v>
                </c:pt>
                <c:pt idx="221">
                  <c:v>7</c:v>
                </c:pt>
                <c:pt idx="222">
                  <c:v>14</c:v>
                </c:pt>
                <c:pt idx="223">
                  <c:v>10</c:v>
                </c:pt>
                <c:pt idx="224">
                  <c:v>7</c:v>
                </c:pt>
                <c:pt idx="225">
                  <c:v>10</c:v>
                </c:pt>
                <c:pt idx="226">
                  <c:v>25</c:v>
                </c:pt>
                <c:pt idx="227">
                  <c:v>7</c:v>
                </c:pt>
                <c:pt idx="228">
                  <c:v>10</c:v>
                </c:pt>
                <c:pt idx="229">
                  <c:v>18</c:v>
                </c:pt>
                <c:pt idx="230">
                  <c:v>7</c:v>
                </c:pt>
                <c:pt idx="231">
                  <c:v>3</c:v>
                </c:pt>
                <c:pt idx="232">
                  <c:v>7</c:v>
                </c:pt>
                <c:pt idx="233">
                  <c:v>29</c:v>
                </c:pt>
                <c:pt idx="234">
                  <c:v>36</c:v>
                </c:pt>
                <c:pt idx="235">
                  <c:v>18</c:v>
                </c:pt>
                <c:pt idx="236">
                  <c:v>14</c:v>
                </c:pt>
                <c:pt idx="237">
                  <c:v>18</c:v>
                </c:pt>
                <c:pt idx="238">
                  <c:v>10</c:v>
                </c:pt>
                <c:pt idx="239">
                  <c:v>10</c:v>
                </c:pt>
                <c:pt idx="240">
                  <c:v>21</c:v>
                </c:pt>
                <c:pt idx="241">
                  <c:v>32</c:v>
                </c:pt>
                <c:pt idx="242">
                  <c:v>10</c:v>
                </c:pt>
                <c:pt idx="243">
                  <c:v>7</c:v>
                </c:pt>
                <c:pt idx="244">
                  <c:v>43</c:v>
                </c:pt>
                <c:pt idx="245">
                  <c:v>43</c:v>
                </c:pt>
                <c:pt idx="246">
                  <c:v>73</c:v>
                </c:pt>
                <c:pt idx="247">
                  <c:v>76</c:v>
                </c:pt>
                <c:pt idx="248">
                  <c:v>40</c:v>
                </c:pt>
                <c:pt idx="249">
                  <c:v>7</c:v>
                </c:pt>
                <c:pt idx="250">
                  <c:v>21</c:v>
                </c:pt>
                <c:pt idx="251">
                  <c:v>36</c:v>
                </c:pt>
                <c:pt idx="252">
                  <c:v>32</c:v>
                </c:pt>
                <c:pt idx="253">
                  <c:v>54</c:v>
                </c:pt>
                <c:pt idx="254">
                  <c:v>32</c:v>
                </c:pt>
                <c:pt idx="255">
                  <c:v>51</c:v>
                </c:pt>
                <c:pt idx="256">
                  <c:v>32</c:v>
                </c:pt>
                <c:pt idx="257">
                  <c:v>7</c:v>
                </c:pt>
                <c:pt idx="258">
                  <c:v>43</c:v>
                </c:pt>
                <c:pt idx="259">
                  <c:v>21</c:v>
                </c:pt>
                <c:pt idx="260">
                  <c:v>7</c:v>
                </c:pt>
                <c:pt idx="261">
                  <c:v>40</c:v>
                </c:pt>
                <c:pt idx="262">
                  <c:v>32</c:v>
                </c:pt>
                <c:pt idx="263">
                  <c:v>18</c:v>
                </c:pt>
                <c:pt idx="264">
                  <c:v>25</c:v>
                </c:pt>
                <c:pt idx="265">
                  <c:v>7</c:v>
                </c:pt>
                <c:pt idx="266">
                  <c:v>3</c:v>
                </c:pt>
                <c:pt idx="267">
                  <c:v>25</c:v>
                </c:pt>
                <c:pt idx="268">
                  <c:v>7</c:v>
                </c:pt>
                <c:pt idx="269">
                  <c:v>10</c:v>
                </c:pt>
                <c:pt idx="270">
                  <c:v>3</c:v>
                </c:pt>
                <c:pt idx="271">
                  <c:v>3</c:v>
                </c:pt>
                <c:pt idx="272">
                  <c:v>7</c:v>
                </c:pt>
                <c:pt idx="273">
                  <c:v>3</c:v>
                </c:pt>
                <c:pt idx="274">
                  <c:v>29</c:v>
                </c:pt>
                <c:pt idx="275">
                  <c:v>21</c:v>
                </c:pt>
                <c:pt idx="276">
                  <c:v>18</c:v>
                </c:pt>
                <c:pt idx="277">
                  <c:v>14</c:v>
                </c:pt>
                <c:pt idx="278">
                  <c:v>32</c:v>
                </c:pt>
                <c:pt idx="279">
                  <c:v>54</c:v>
                </c:pt>
                <c:pt idx="280">
                  <c:v>10</c:v>
                </c:pt>
                <c:pt idx="281">
                  <c:v>3</c:v>
                </c:pt>
                <c:pt idx="282">
                  <c:v>18</c:v>
                </c:pt>
                <c:pt idx="283">
                  <c:v>40</c:v>
                </c:pt>
                <c:pt idx="284">
                  <c:v>25</c:v>
                </c:pt>
                <c:pt idx="285">
                  <c:v>7</c:v>
                </c:pt>
                <c:pt idx="286">
                  <c:v>7</c:v>
                </c:pt>
                <c:pt idx="287">
                  <c:v>7</c:v>
                </c:pt>
                <c:pt idx="288">
                  <c:v>21</c:v>
                </c:pt>
                <c:pt idx="289">
                  <c:v>36</c:v>
                </c:pt>
                <c:pt idx="290">
                  <c:v>21</c:v>
                </c:pt>
                <c:pt idx="291">
                  <c:v>10</c:v>
                </c:pt>
                <c:pt idx="292">
                  <c:v>25</c:v>
                </c:pt>
                <c:pt idx="293">
                  <c:v>32</c:v>
                </c:pt>
                <c:pt idx="294">
                  <c:v>54</c:v>
                </c:pt>
                <c:pt idx="295">
                  <c:v>21</c:v>
                </c:pt>
                <c:pt idx="296">
                  <c:v>58</c:v>
                </c:pt>
                <c:pt idx="297">
                  <c:v>29</c:v>
                </c:pt>
                <c:pt idx="298">
                  <c:v>43</c:v>
                </c:pt>
                <c:pt idx="299">
                  <c:v>62</c:v>
                </c:pt>
                <c:pt idx="300">
                  <c:v>36</c:v>
                </c:pt>
                <c:pt idx="301">
                  <c:v>54</c:v>
                </c:pt>
                <c:pt idx="302">
                  <c:v>25</c:v>
                </c:pt>
                <c:pt idx="303">
                  <c:v>29</c:v>
                </c:pt>
                <c:pt idx="304">
                  <c:v>14</c:v>
                </c:pt>
                <c:pt idx="305">
                  <c:v>32</c:v>
                </c:pt>
                <c:pt idx="306">
                  <c:v>25</c:v>
                </c:pt>
                <c:pt idx="307">
                  <c:v>10</c:v>
                </c:pt>
                <c:pt idx="308">
                  <c:v>7</c:v>
                </c:pt>
                <c:pt idx="309">
                  <c:v>18</c:v>
                </c:pt>
                <c:pt idx="310">
                  <c:v>18</c:v>
                </c:pt>
                <c:pt idx="311">
                  <c:v>47</c:v>
                </c:pt>
                <c:pt idx="312">
                  <c:v>54</c:v>
                </c:pt>
                <c:pt idx="313">
                  <c:v>29</c:v>
                </c:pt>
                <c:pt idx="314">
                  <c:v>3</c:v>
                </c:pt>
                <c:pt idx="315">
                  <c:v>3</c:v>
                </c:pt>
                <c:pt idx="316">
                  <c:v>14</c:v>
                </c:pt>
                <c:pt idx="317">
                  <c:v>36</c:v>
                </c:pt>
                <c:pt idx="318">
                  <c:v>40</c:v>
                </c:pt>
                <c:pt idx="319">
                  <c:v>21</c:v>
                </c:pt>
                <c:pt idx="320">
                  <c:v>25</c:v>
                </c:pt>
                <c:pt idx="321">
                  <c:v>29</c:v>
                </c:pt>
                <c:pt idx="322">
                  <c:v>7</c:v>
                </c:pt>
                <c:pt idx="323">
                  <c:v>14</c:v>
                </c:pt>
                <c:pt idx="324">
                  <c:v>10</c:v>
                </c:pt>
                <c:pt idx="325">
                  <c:v>10</c:v>
                </c:pt>
                <c:pt idx="326">
                  <c:v>18</c:v>
                </c:pt>
                <c:pt idx="327">
                  <c:v>14</c:v>
                </c:pt>
                <c:pt idx="328">
                  <c:v>3</c:v>
                </c:pt>
                <c:pt idx="329">
                  <c:v>10</c:v>
                </c:pt>
                <c:pt idx="330">
                  <c:v>10</c:v>
                </c:pt>
                <c:pt idx="331">
                  <c:v>10</c:v>
                </c:pt>
                <c:pt idx="332">
                  <c:v>3</c:v>
                </c:pt>
                <c:pt idx="333">
                  <c:v>7</c:v>
                </c:pt>
                <c:pt idx="334">
                  <c:v>3</c:v>
                </c:pt>
                <c:pt idx="335">
                  <c:v>7</c:v>
                </c:pt>
                <c:pt idx="336">
                  <c:v>25</c:v>
                </c:pt>
                <c:pt idx="337">
                  <c:v>18</c:v>
                </c:pt>
                <c:pt idx="338">
                  <c:v>7</c:v>
                </c:pt>
                <c:pt idx="339">
                  <c:v>3</c:v>
                </c:pt>
                <c:pt idx="340">
                  <c:v>10</c:v>
                </c:pt>
                <c:pt idx="341">
                  <c:v>25</c:v>
                </c:pt>
                <c:pt idx="342">
                  <c:v>25</c:v>
                </c:pt>
                <c:pt idx="343">
                  <c:v>29</c:v>
                </c:pt>
                <c:pt idx="344">
                  <c:v>40</c:v>
                </c:pt>
                <c:pt idx="345">
                  <c:v>51</c:v>
                </c:pt>
                <c:pt idx="346">
                  <c:v>29</c:v>
                </c:pt>
                <c:pt idx="347">
                  <c:v>18</c:v>
                </c:pt>
                <c:pt idx="348">
                  <c:v>7</c:v>
                </c:pt>
                <c:pt idx="349">
                  <c:v>29</c:v>
                </c:pt>
                <c:pt idx="350">
                  <c:v>3</c:v>
                </c:pt>
                <c:pt idx="351">
                  <c:v>14</c:v>
                </c:pt>
                <c:pt idx="352">
                  <c:v>65</c:v>
                </c:pt>
                <c:pt idx="353">
                  <c:v>40</c:v>
                </c:pt>
                <c:pt idx="354">
                  <c:v>7</c:v>
                </c:pt>
                <c:pt idx="355">
                  <c:v>10</c:v>
                </c:pt>
                <c:pt idx="356">
                  <c:v>25</c:v>
                </c:pt>
                <c:pt idx="357">
                  <c:v>3</c:v>
                </c:pt>
                <c:pt idx="358">
                  <c:v>32</c:v>
                </c:pt>
                <c:pt idx="359">
                  <c:v>43</c:v>
                </c:pt>
                <c:pt idx="360">
                  <c:v>29</c:v>
                </c:pt>
                <c:pt idx="361">
                  <c:v>36</c:v>
                </c:pt>
                <c:pt idx="362">
                  <c:v>3</c:v>
                </c:pt>
                <c:pt idx="363">
                  <c:v>21</c:v>
                </c:pt>
                <c:pt idx="364">
                  <c:v>18</c:v>
                </c:pt>
                <c:pt idx="365">
                  <c:v>7</c:v>
                </c:pt>
                <c:pt idx="366">
                  <c:v>14</c:v>
                </c:pt>
                <c:pt idx="367">
                  <c:v>36</c:v>
                </c:pt>
                <c:pt idx="368">
                  <c:v>25</c:v>
                </c:pt>
                <c:pt idx="369">
                  <c:v>10</c:v>
                </c:pt>
                <c:pt idx="370">
                  <c:v>7</c:v>
                </c:pt>
                <c:pt idx="371">
                  <c:v>65</c:v>
                </c:pt>
                <c:pt idx="372">
                  <c:v>65</c:v>
                </c:pt>
                <c:pt idx="373">
                  <c:v>25</c:v>
                </c:pt>
                <c:pt idx="374">
                  <c:v>10</c:v>
                </c:pt>
                <c:pt idx="375">
                  <c:v>25</c:v>
                </c:pt>
                <c:pt idx="376">
                  <c:v>32</c:v>
                </c:pt>
                <c:pt idx="377">
                  <c:v>21</c:v>
                </c:pt>
                <c:pt idx="378">
                  <c:v>21</c:v>
                </c:pt>
                <c:pt idx="379">
                  <c:v>21</c:v>
                </c:pt>
                <c:pt idx="380">
                  <c:v>36</c:v>
                </c:pt>
                <c:pt idx="381">
                  <c:v>29</c:v>
                </c:pt>
                <c:pt idx="382">
                  <c:v>32</c:v>
                </c:pt>
                <c:pt idx="383">
                  <c:v>7</c:v>
                </c:pt>
                <c:pt idx="384">
                  <c:v>54</c:v>
                </c:pt>
                <c:pt idx="385">
                  <c:v>73</c:v>
                </c:pt>
                <c:pt idx="386">
                  <c:v>3</c:v>
                </c:pt>
                <c:pt idx="387">
                  <c:v>36</c:v>
                </c:pt>
                <c:pt idx="388">
                  <c:v>80</c:v>
                </c:pt>
                <c:pt idx="389">
                  <c:v>62</c:v>
                </c:pt>
                <c:pt idx="390">
                  <c:v>36</c:v>
                </c:pt>
                <c:pt idx="391">
                  <c:v>29</c:v>
                </c:pt>
                <c:pt idx="392">
                  <c:v>7</c:v>
                </c:pt>
                <c:pt idx="393">
                  <c:v>3</c:v>
                </c:pt>
                <c:pt idx="394">
                  <c:v>21</c:v>
                </c:pt>
                <c:pt idx="395">
                  <c:v>43</c:v>
                </c:pt>
                <c:pt idx="396">
                  <c:v>47</c:v>
                </c:pt>
                <c:pt idx="397">
                  <c:v>54</c:v>
                </c:pt>
                <c:pt idx="398">
                  <c:v>25</c:v>
                </c:pt>
                <c:pt idx="399">
                  <c:v>21</c:v>
                </c:pt>
                <c:pt idx="400">
                  <c:v>18</c:v>
                </c:pt>
                <c:pt idx="401">
                  <c:v>7</c:v>
                </c:pt>
                <c:pt idx="402">
                  <c:v>113</c:v>
                </c:pt>
                <c:pt idx="403">
                  <c:v>40</c:v>
                </c:pt>
                <c:pt idx="404">
                  <c:v>25</c:v>
                </c:pt>
                <c:pt idx="405">
                  <c:v>51</c:v>
                </c:pt>
                <c:pt idx="406">
                  <c:v>7</c:v>
                </c:pt>
                <c:pt idx="407">
                  <c:v>3</c:v>
                </c:pt>
                <c:pt idx="408">
                  <c:v>80</c:v>
                </c:pt>
                <c:pt idx="409">
                  <c:v>51</c:v>
                </c:pt>
                <c:pt idx="410">
                  <c:v>65</c:v>
                </c:pt>
                <c:pt idx="411">
                  <c:v>25</c:v>
                </c:pt>
                <c:pt idx="412">
                  <c:v>7</c:v>
                </c:pt>
                <c:pt idx="413">
                  <c:v>7</c:v>
                </c:pt>
                <c:pt idx="414">
                  <c:v>18</c:v>
                </c:pt>
                <c:pt idx="415">
                  <c:v>36</c:v>
                </c:pt>
                <c:pt idx="416">
                  <c:v>7</c:v>
                </c:pt>
                <c:pt idx="417">
                  <c:v>47</c:v>
                </c:pt>
                <c:pt idx="418">
                  <c:v>54</c:v>
                </c:pt>
                <c:pt idx="419">
                  <c:v>120</c:v>
                </c:pt>
                <c:pt idx="420">
                  <c:v>135</c:v>
                </c:pt>
                <c:pt idx="421">
                  <c:v>73</c:v>
                </c:pt>
                <c:pt idx="422">
                  <c:v>109</c:v>
                </c:pt>
                <c:pt idx="423">
                  <c:v>47</c:v>
                </c:pt>
                <c:pt idx="424">
                  <c:v>98</c:v>
                </c:pt>
                <c:pt idx="425">
                  <c:v>135</c:v>
                </c:pt>
                <c:pt idx="426">
                  <c:v>10</c:v>
                </c:pt>
                <c:pt idx="427">
                  <c:v>156</c:v>
                </c:pt>
                <c:pt idx="428">
                  <c:v>142</c:v>
                </c:pt>
                <c:pt idx="429">
                  <c:v>94</c:v>
                </c:pt>
                <c:pt idx="430">
                  <c:v>10</c:v>
                </c:pt>
                <c:pt idx="431">
                  <c:v>73</c:v>
                </c:pt>
                <c:pt idx="432">
                  <c:v>58</c:v>
                </c:pt>
                <c:pt idx="433">
                  <c:v>62</c:v>
                </c:pt>
                <c:pt idx="434">
                  <c:v>40</c:v>
                </c:pt>
                <c:pt idx="435">
                  <c:v>76</c:v>
                </c:pt>
                <c:pt idx="436">
                  <c:v>73</c:v>
                </c:pt>
                <c:pt idx="437">
                  <c:v>62</c:v>
                </c:pt>
                <c:pt idx="438">
                  <c:v>87</c:v>
                </c:pt>
                <c:pt idx="439">
                  <c:v>43</c:v>
                </c:pt>
                <c:pt idx="440">
                  <c:v>102</c:v>
                </c:pt>
                <c:pt idx="441">
                  <c:v>25</c:v>
                </c:pt>
                <c:pt idx="442">
                  <c:v>58</c:v>
                </c:pt>
                <c:pt idx="443">
                  <c:v>58</c:v>
                </c:pt>
                <c:pt idx="444">
                  <c:v>25</c:v>
                </c:pt>
                <c:pt idx="445">
                  <c:v>62</c:v>
                </c:pt>
                <c:pt idx="446">
                  <c:v>32</c:v>
                </c:pt>
                <c:pt idx="447">
                  <c:v>29</c:v>
                </c:pt>
                <c:pt idx="448">
                  <c:v>25</c:v>
                </c:pt>
                <c:pt idx="449">
                  <c:v>54</c:v>
                </c:pt>
                <c:pt idx="450">
                  <c:v>54</c:v>
                </c:pt>
                <c:pt idx="451">
                  <c:v>73</c:v>
                </c:pt>
                <c:pt idx="452">
                  <c:v>131</c:v>
                </c:pt>
                <c:pt idx="453">
                  <c:v>69</c:v>
                </c:pt>
                <c:pt idx="454">
                  <c:v>76</c:v>
                </c:pt>
                <c:pt idx="455">
                  <c:v>29</c:v>
                </c:pt>
                <c:pt idx="456">
                  <c:v>127</c:v>
                </c:pt>
                <c:pt idx="457">
                  <c:v>69</c:v>
                </c:pt>
                <c:pt idx="458">
                  <c:v>156</c:v>
                </c:pt>
                <c:pt idx="459">
                  <c:v>160</c:v>
                </c:pt>
                <c:pt idx="460">
                  <c:v>73</c:v>
                </c:pt>
                <c:pt idx="461">
                  <c:v>124</c:v>
                </c:pt>
                <c:pt idx="462">
                  <c:v>25</c:v>
                </c:pt>
                <c:pt idx="463">
                  <c:v>94</c:v>
                </c:pt>
                <c:pt idx="464">
                  <c:v>51</c:v>
                </c:pt>
                <c:pt idx="465">
                  <c:v>98</c:v>
                </c:pt>
                <c:pt idx="466">
                  <c:v>58</c:v>
                </c:pt>
                <c:pt idx="467">
                  <c:v>80</c:v>
                </c:pt>
                <c:pt idx="468">
                  <c:v>131</c:v>
                </c:pt>
                <c:pt idx="469">
                  <c:v>149</c:v>
                </c:pt>
                <c:pt idx="470">
                  <c:v>124</c:v>
                </c:pt>
                <c:pt idx="471">
                  <c:v>222</c:v>
                </c:pt>
                <c:pt idx="472">
                  <c:v>178</c:v>
                </c:pt>
                <c:pt idx="473">
                  <c:v>124</c:v>
                </c:pt>
                <c:pt idx="474">
                  <c:v>138</c:v>
                </c:pt>
                <c:pt idx="475">
                  <c:v>105</c:v>
                </c:pt>
                <c:pt idx="476">
                  <c:v>189</c:v>
                </c:pt>
                <c:pt idx="477">
                  <c:v>116</c:v>
                </c:pt>
                <c:pt idx="478">
                  <c:v>94</c:v>
                </c:pt>
                <c:pt idx="479">
                  <c:v>160</c:v>
                </c:pt>
                <c:pt idx="480">
                  <c:v>171</c:v>
                </c:pt>
                <c:pt idx="481">
                  <c:v>120</c:v>
                </c:pt>
                <c:pt idx="482">
                  <c:v>113</c:v>
                </c:pt>
                <c:pt idx="483">
                  <c:v>149</c:v>
                </c:pt>
                <c:pt idx="484">
                  <c:v>142</c:v>
                </c:pt>
                <c:pt idx="485">
                  <c:v>62</c:v>
                </c:pt>
                <c:pt idx="486">
                  <c:v>87</c:v>
                </c:pt>
                <c:pt idx="487">
                  <c:v>142</c:v>
                </c:pt>
                <c:pt idx="488">
                  <c:v>182</c:v>
                </c:pt>
                <c:pt idx="489">
                  <c:v>131</c:v>
                </c:pt>
                <c:pt idx="490">
                  <c:v>189</c:v>
                </c:pt>
                <c:pt idx="491">
                  <c:v>270</c:v>
                </c:pt>
                <c:pt idx="492">
                  <c:v>215</c:v>
                </c:pt>
                <c:pt idx="493">
                  <c:v>240</c:v>
                </c:pt>
                <c:pt idx="494">
                  <c:v>186</c:v>
                </c:pt>
                <c:pt idx="495">
                  <c:v>259</c:v>
                </c:pt>
                <c:pt idx="496">
                  <c:v>222</c:v>
                </c:pt>
                <c:pt idx="497">
                  <c:v>197</c:v>
                </c:pt>
                <c:pt idx="498">
                  <c:v>200</c:v>
                </c:pt>
                <c:pt idx="499">
                  <c:v>226</c:v>
                </c:pt>
                <c:pt idx="500">
                  <c:v>156</c:v>
                </c:pt>
                <c:pt idx="501">
                  <c:v>131</c:v>
                </c:pt>
                <c:pt idx="502">
                  <c:v>94</c:v>
                </c:pt>
                <c:pt idx="503">
                  <c:v>193</c:v>
                </c:pt>
                <c:pt idx="504">
                  <c:v>164</c:v>
                </c:pt>
                <c:pt idx="505">
                  <c:v>105</c:v>
                </c:pt>
                <c:pt idx="506">
                  <c:v>116</c:v>
                </c:pt>
                <c:pt idx="507">
                  <c:v>127</c:v>
                </c:pt>
                <c:pt idx="508">
                  <c:v>219</c:v>
                </c:pt>
                <c:pt idx="509">
                  <c:v>226</c:v>
                </c:pt>
                <c:pt idx="510">
                  <c:v>127</c:v>
                </c:pt>
                <c:pt idx="511">
                  <c:v>189</c:v>
                </c:pt>
                <c:pt idx="512">
                  <c:v>146</c:v>
                </c:pt>
                <c:pt idx="513">
                  <c:v>208</c:v>
                </c:pt>
                <c:pt idx="514">
                  <c:v>193</c:v>
                </c:pt>
                <c:pt idx="515">
                  <c:v>124</c:v>
                </c:pt>
                <c:pt idx="516">
                  <c:v>160</c:v>
                </c:pt>
                <c:pt idx="517">
                  <c:v>240</c:v>
                </c:pt>
                <c:pt idx="518">
                  <c:v>204</c:v>
                </c:pt>
                <c:pt idx="519">
                  <c:v>295</c:v>
                </c:pt>
                <c:pt idx="520">
                  <c:v>167</c:v>
                </c:pt>
                <c:pt idx="521">
                  <c:v>200</c:v>
                </c:pt>
                <c:pt idx="522">
                  <c:v>102</c:v>
                </c:pt>
                <c:pt idx="523">
                  <c:v>240</c:v>
                </c:pt>
                <c:pt idx="524">
                  <c:v>178</c:v>
                </c:pt>
                <c:pt idx="525">
                  <c:v>120</c:v>
                </c:pt>
                <c:pt idx="526">
                  <c:v>65</c:v>
                </c:pt>
                <c:pt idx="527">
                  <c:v>193</c:v>
                </c:pt>
                <c:pt idx="528">
                  <c:v>171</c:v>
                </c:pt>
                <c:pt idx="529">
                  <c:v>189</c:v>
                </c:pt>
                <c:pt idx="530">
                  <c:v>273</c:v>
                </c:pt>
                <c:pt idx="531">
                  <c:v>149</c:v>
                </c:pt>
                <c:pt idx="532">
                  <c:v>372</c:v>
                </c:pt>
                <c:pt idx="533">
                  <c:v>306</c:v>
                </c:pt>
                <c:pt idx="534">
                  <c:v>193</c:v>
                </c:pt>
                <c:pt idx="535">
                  <c:v>317</c:v>
                </c:pt>
                <c:pt idx="536">
                  <c:v>262</c:v>
                </c:pt>
                <c:pt idx="537">
                  <c:v>270</c:v>
                </c:pt>
                <c:pt idx="538">
                  <c:v>273</c:v>
                </c:pt>
                <c:pt idx="539">
                  <c:v>175</c:v>
                </c:pt>
                <c:pt idx="540">
                  <c:v>259</c:v>
                </c:pt>
                <c:pt idx="541">
                  <c:v>200</c:v>
                </c:pt>
                <c:pt idx="542">
                  <c:v>178</c:v>
                </c:pt>
                <c:pt idx="543">
                  <c:v>193</c:v>
                </c:pt>
                <c:pt idx="544">
                  <c:v>178</c:v>
                </c:pt>
                <c:pt idx="545">
                  <c:v>146</c:v>
                </c:pt>
                <c:pt idx="546">
                  <c:v>142</c:v>
                </c:pt>
                <c:pt idx="547">
                  <c:v>178</c:v>
                </c:pt>
                <c:pt idx="548">
                  <c:v>175</c:v>
                </c:pt>
                <c:pt idx="549">
                  <c:v>211</c:v>
                </c:pt>
                <c:pt idx="550">
                  <c:v>222</c:v>
                </c:pt>
                <c:pt idx="551">
                  <c:v>193</c:v>
                </c:pt>
                <c:pt idx="552">
                  <c:v>197</c:v>
                </c:pt>
                <c:pt idx="553">
                  <c:v>186</c:v>
                </c:pt>
                <c:pt idx="554">
                  <c:v>120</c:v>
                </c:pt>
                <c:pt idx="555">
                  <c:v>237</c:v>
                </c:pt>
                <c:pt idx="556">
                  <c:v>171</c:v>
                </c:pt>
                <c:pt idx="557">
                  <c:v>189</c:v>
                </c:pt>
                <c:pt idx="558">
                  <c:v>131</c:v>
                </c:pt>
                <c:pt idx="559">
                  <c:v>131</c:v>
                </c:pt>
                <c:pt idx="560">
                  <c:v>131</c:v>
                </c:pt>
                <c:pt idx="561">
                  <c:v>98</c:v>
                </c:pt>
                <c:pt idx="562">
                  <c:v>244</c:v>
                </c:pt>
                <c:pt idx="563">
                  <c:v>171</c:v>
                </c:pt>
                <c:pt idx="564">
                  <c:v>375</c:v>
                </c:pt>
                <c:pt idx="565">
                  <c:v>284</c:v>
                </c:pt>
                <c:pt idx="566">
                  <c:v>193</c:v>
                </c:pt>
                <c:pt idx="567">
                  <c:v>186</c:v>
                </c:pt>
                <c:pt idx="568">
                  <c:v>178</c:v>
                </c:pt>
                <c:pt idx="569">
                  <c:v>127</c:v>
                </c:pt>
                <c:pt idx="570">
                  <c:v>80</c:v>
                </c:pt>
                <c:pt idx="571">
                  <c:v>156</c:v>
                </c:pt>
                <c:pt idx="572">
                  <c:v>135</c:v>
                </c:pt>
                <c:pt idx="573">
                  <c:v>219</c:v>
                </c:pt>
                <c:pt idx="574">
                  <c:v>164</c:v>
                </c:pt>
                <c:pt idx="575">
                  <c:v>131</c:v>
                </c:pt>
                <c:pt idx="576">
                  <c:v>178</c:v>
                </c:pt>
                <c:pt idx="577">
                  <c:v>259</c:v>
                </c:pt>
                <c:pt idx="578">
                  <c:v>248</c:v>
                </c:pt>
                <c:pt idx="579">
                  <c:v>310</c:v>
                </c:pt>
                <c:pt idx="580">
                  <c:v>229</c:v>
                </c:pt>
                <c:pt idx="581">
                  <c:v>182</c:v>
                </c:pt>
                <c:pt idx="582">
                  <c:v>189</c:v>
                </c:pt>
                <c:pt idx="583">
                  <c:v>146</c:v>
                </c:pt>
                <c:pt idx="584">
                  <c:v>175</c:v>
                </c:pt>
                <c:pt idx="585">
                  <c:v>149</c:v>
                </c:pt>
                <c:pt idx="586">
                  <c:v>182</c:v>
                </c:pt>
                <c:pt idx="587">
                  <c:v>233</c:v>
                </c:pt>
                <c:pt idx="588">
                  <c:v>131</c:v>
                </c:pt>
                <c:pt idx="589">
                  <c:v>219</c:v>
                </c:pt>
                <c:pt idx="590">
                  <c:v>186</c:v>
                </c:pt>
                <c:pt idx="591">
                  <c:v>156</c:v>
                </c:pt>
                <c:pt idx="592">
                  <c:v>193</c:v>
                </c:pt>
                <c:pt idx="593">
                  <c:v>83</c:v>
                </c:pt>
                <c:pt idx="594">
                  <c:v>186</c:v>
                </c:pt>
                <c:pt idx="595">
                  <c:v>211</c:v>
                </c:pt>
                <c:pt idx="596">
                  <c:v>339</c:v>
                </c:pt>
                <c:pt idx="597">
                  <c:v>211</c:v>
                </c:pt>
                <c:pt idx="598">
                  <c:v>302</c:v>
                </c:pt>
                <c:pt idx="599">
                  <c:v>233</c:v>
                </c:pt>
                <c:pt idx="600">
                  <c:v>255</c:v>
                </c:pt>
                <c:pt idx="601">
                  <c:v>131</c:v>
                </c:pt>
                <c:pt idx="602">
                  <c:v>208</c:v>
                </c:pt>
                <c:pt idx="603">
                  <c:v>146</c:v>
                </c:pt>
                <c:pt idx="604">
                  <c:v>197</c:v>
                </c:pt>
                <c:pt idx="605">
                  <c:v>186</c:v>
                </c:pt>
                <c:pt idx="606">
                  <c:v>233</c:v>
                </c:pt>
                <c:pt idx="607">
                  <c:v>251</c:v>
                </c:pt>
                <c:pt idx="608">
                  <c:v>248</c:v>
                </c:pt>
                <c:pt idx="609">
                  <c:v>233</c:v>
                </c:pt>
                <c:pt idx="610">
                  <c:v>149</c:v>
                </c:pt>
                <c:pt idx="611">
                  <c:v>226</c:v>
                </c:pt>
                <c:pt idx="612">
                  <c:v>160</c:v>
                </c:pt>
                <c:pt idx="613">
                  <c:v>317</c:v>
                </c:pt>
                <c:pt idx="614">
                  <c:v>156</c:v>
                </c:pt>
                <c:pt idx="615">
                  <c:v>120</c:v>
                </c:pt>
                <c:pt idx="616">
                  <c:v>208</c:v>
                </c:pt>
                <c:pt idx="617">
                  <c:v>167</c:v>
                </c:pt>
                <c:pt idx="618">
                  <c:v>160</c:v>
                </c:pt>
                <c:pt idx="619">
                  <c:v>131</c:v>
                </c:pt>
                <c:pt idx="620">
                  <c:v>226</c:v>
                </c:pt>
                <c:pt idx="621">
                  <c:v>131</c:v>
                </c:pt>
                <c:pt idx="622">
                  <c:v>186</c:v>
                </c:pt>
                <c:pt idx="623">
                  <c:v>244</c:v>
                </c:pt>
                <c:pt idx="624">
                  <c:v>222</c:v>
                </c:pt>
                <c:pt idx="625">
                  <c:v>171</c:v>
                </c:pt>
                <c:pt idx="626">
                  <c:v>146</c:v>
                </c:pt>
                <c:pt idx="627">
                  <c:v>138</c:v>
                </c:pt>
                <c:pt idx="628">
                  <c:v>222</c:v>
                </c:pt>
                <c:pt idx="629">
                  <c:v>222</c:v>
                </c:pt>
                <c:pt idx="630">
                  <c:v>164</c:v>
                </c:pt>
                <c:pt idx="631">
                  <c:v>200</c:v>
                </c:pt>
                <c:pt idx="632">
                  <c:v>222</c:v>
                </c:pt>
                <c:pt idx="633">
                  <c:v>135</c:v>
                </c:pt>
                <c:pt idx="634">
                  <c:v>335</c:v>
                </c:pt>
                <c:pt idx="635">
                  <c:v>164</c:v>
                </c:pt>
                <c:pt idx="636">
                  <c:v>149</c:v>
                </c:pt>
                <c:pt idx="637">
                  <c:v>124</c:v>
                </c:pt>
                <c:pt idx="638">
                  <c:v>215</c:v>
                </c:pt>
                <c:pt idx="639">
                  <c:v>277</c:v>
                </c:pt>
                <c:pt idx="640">
                  <c:v>189</c:v>
                </c:pt>
                <c:pt idx="641">
                  <c:v>149</c:v>
                </c:pt>
                <c:pt idx="642">
                  <c:v>219</c:v>
                </c:pt>
                <c:pt idx="643">
                  <c:v>248</c:v>
                </c:pt>
                <c:pt idx="644">
                  <c:v>262</c:v>
                </c:pt>
                <c:pt idx="645">
                  <c:v>321</c:v>
                </c:pt>
                <c:pt idx="646">
                  <c:v>229</c:v>
                </c:pt>
                <c:pt idx="647">
                  <c:v>240</c:v>
                </c:pt>
                <c:pt idx="648">
                  <c:v>237</c:v>
                </c:pt>
                <c:pt idx="649">
                  <c:v>273</c:v>
                </c:pt>
                <c:pt idx="650">
                  <c:v>229</c:v>
                </c:pt>
                <c:pt idx="651">
                  <c:v>306</c:v>
                </c:pt>
                <c:pt idx="652">
                  <c:v>189</c:v>
                </c:pt>
                <c:pt idx="653">
                  <c:v>211</c:v>
                </c:pt>
                <c:pt idx="654">
                  <c:v>273</c:v>
                </c:pt>
                <c:pt idx="655">
                  <c:v>164</c:v>
                </c:pt>
                <c:pt idx="656">
                  <c:v>200</c:v>
                </c:pt>
                <c:pt idx="657">
                  <c:v>273</c:v>
                </c:pt>
                <c:pt idx="658">
                  <c:v>328</c:v>
                </c:pt>
                <c:pt idx="659">
                  <c:v>240</c:v>
                </c:pt>
                <c:pt idx="660">
                  <c:v>167</c:v>
                </c:pt>
                <c:pt idx="661">
                  <c:v>87</c:v>
                </c:pt>
                <c:pt idx="662">
                  <c:v>226</c:v>
                </c:pt>
                <c:pt idx="663">
                  <c:v>189</c:v>
                </c:pt>
                <c:pt idx="664">
                  <c:v>226</c:v>
                </c:pt>
                <c:pt idx="665">
                  <c:v>262</c:v>
                </c:pt>
                <c:pt idx="666">
                  <c:v>321</c:v>
                </c:pt>
                <c:pt idx="667">
                  <c:v>397</c:v>
                </c:pt>
                <c:pt idx="668">
                  <c:v>383</c:v>
                </c:pt>
                <c:pt idx="669">
                  <c:v>365</c:v>
                </c:pt>
                <c:pt idx="670">
                  <c:v>321</c:v>
                </c:pt>
                <c:pt idx="671">
                  <c:v>270</c:v>
                </c:pt>
                <c:pt idx="672">
                  <c:v>339</c:v>
                </c:pt>
                <c:pt idx="673">
                  <c:v>357</c:v>
                </c:pt>
                <c:pt idx="674">
                  <c:v>222</c:v>
                </c:pt>
                <c:pt idx="675">
                  <c:v>259</c:v>
                </c:pt>
                <c:pt idx="676">
                  <c:v>266</c:v>
                </c:pt>
                <c:pt idx="677">
                  <c:v>204</c:v>
                </c:pt>
                <c:pt idx="678">
                  <c:v>204</c:v>
                </c:pt>
                <c:pt idx="679">
                  <c:v>175</c:v>
                </c:pt>
                <c:pt idx="680">
                  <c:v>313</c:v>
                </c:pt>
                <c:pt idx="681">
                  <c:v>208</c:v>
                </c:pt>
                <c:pt idx="682">
                  <c:v>153</c:v>
                </c:pt>
                <c:pt idx="683">
                  <c:v>73</c:v>
                </c:pt>
                <c:pt idx="684">
                  <c:v>229</c:v>
                </c:pt>
                <c:pt idx="685">
                  <c:v>408</c:v>
                </c:pt>
                <c:pt idx="686">
                  <c:v>270</c:v>
                </c:pt>
                <c:pt idx="687">
                  <c:v>277</c:v>
                </c:pt>
                <c:pt idx="688">
                  <c:v>164</c:v>
                </c:pt>
                <c:pt idx="689">
                  <c:v>149</c:v>
                </c:pt>
                <c:pt idx="690">
                  <c:v>135</c:v>
                </c:pt>
                <c:pt idx="691">
                  <c:v>164</c:v>
                </c:pt>
                <c:pt idx="692">
                  <c:v>120</c:v>
                </c:pt>
                <c:pt idx="693">
                  <c:v>149</c:v>
                </c:pt>
                <c:pt idx="694">
                  <c:v>251</c:v>
                </c:pt>
                <c:pt idx="695">
                  <c:v>281</c:v>
                </c:pt>
                <c:pt idx="696">
                  <c:v>306</c:v>
                </c:pt>
                <c:pt idx="697">
                  <c:v>229</c:v>
                </c:pt>
                <c:pt idx="698">
                  <c:v>200</c:v>
                </c:pt>
                <c:pt idx="699">
                  <c:v>153</c:v>
                </c:pt>
                <c:pt idx="700">
                  <c:v>142</c:v>
                </c:pt>
                <c:pt idx="701">
                  <c:v>175</c:v>
                </c:pt>
                <c:pt idx="702">
                  <c:v>248</c:v>
                </c:pt>
                <c:pt idx="703">
                  <c:v>233</c:v>
                </c:pt>
                <c:pt idx="704">
                  <c:v>255</c:v>
                </c:pt>
                <c:pt idx="705">
                  <c:v>354</c:v>
                </c:pt>
                <c:pt idx="706">
                  <c:v>441</c:v>
                </c:pt>
                <c:pt idx="707">
                  <c:v>299</c:v>
                </c:pt>
                <c:pt idx="708">
                  <c:v>277</c:v>
                </c:pt>
                <c:pt idx="709">
                  <c:v>244</c:v>
                </c:pt>
                <c:pt idx="710">
                  <c:v>295</c:v>
                </c:pt>
                <c:pt idx="711">
                  <c:v>251</c:v>
                </c:pt>
                <c:pt idx="712">
                  <c:v>306</c:v>
                </c:pt>
                <c:pt idx="713">
                  <c:v>251</c:v>
                </c:pt>
                <c:pt idx="714">
                  <c:v>328</c:v>
                </c:pt>
                <c:pt idx="715">
                  <c:v>251</c:v>
                </c:pt>
                <c:pt idx="716">
                  <c:v>109</c:v>
                </c:pt>
                <c:pt idx="717">
                  <c:v>248</c:v>
                </c:pt>
                <c:pt idx="718">
                  <c:v>229</c:v>
                </c:pt>
                <c:pt idx="719">
                  <c:v>248</c:v>
                </c:pt>
                <c:pt idx="720">
                  <c:v>401</c:v>
                </c:pt>
                <c:pt idx="721">
                  <c:v>244</c:v>
                </c:pt>
                <c:pt idx="722">
                  <c:v>328</c:v>
                </c:pt>
                <c:pt idx="723">
                  <c:v>270</c:v>
                </c:pt>
                <c:pt idx="724">
                  <c:v>193</c:v>
                </c:pt>
                <c:pt idx="725">
                  <c:v>248</c:v>
                </c:pt>
                <c:pt idx="726">
                  <c:v>233</c:v>
                </c:pt>
                <c:pt idx="727">
                  <c:v>120</c:v>
                </c:pt>
                <c:pt idx="728">
                  <c:v>153</c:v>
                </c:pt>
                <c:pt idx="729">
                  <c:v>120</c:v>
                </c:pt>
                <c:pt idx="730">
                  <c:v>175</c:v>
                </c:pt>
                <c:pt idx="731">
                  <c:v>219</c:v>
                </c:pt>
                <c:pt idx="732">
                  <c:v>259</c:v>
                </c:pt>
                <c:pt idx="733">
                  <c:v>175</c:v>
                </c:pt>
                <c:pt idx="734">
                  <c:v>255</c:v>
                </c:pt>
                <c:pt idx="735">
                  <c:v>237</c:v>
                </c:pt>
                <c:pt idx="736">
                  <c:v>273</c:v>
                </c:pt>
                <c:pt idx="737">
                  <c:v>204</c:v>
                </c:pt>
                <c:pt idx="738">
                  <c:v>197</c:v>
                </c:pt>
                <c:pt idx="739">
                  <c:v>222</c:v>
                </c:pt>
                <c:pt idx="740">
                  <c:v>321</c:v>
                </c:pt>
                <c:pt idx="741">
                  <c:v>273</c:v>
                </c:pt>
                <c:pt idx="742">
                  <c:v>361</c:v>
                </c:pt>
                <c:pt idx="743">
                  <c:v>156</c:v>
                </c:pt>
                <c:pt idx="744">
                  <c:v>281</c:v>
                </c:pt>
                <c:pt idx="745">
                  <c:v>313</c:v>
                </c:pt>
                <c:pt idx="746">
                  <c:v>175</c:v>
                </c:pt>
                <c:pt idx="747">
                  <c:v>171</c:v>
                </c:pt>
                <c:pt idx="748">
                  <c:v>255</c:v>
                </c:pt>
                <c:pt idx="749">
                  <c:v>171</c:v>
                </c:pt>
                <c:pt idx="750">
                  <c:v>226</c:v>
                </c:pt>
                <c:pt idx="751">
                  <c:v>262</c:v>
                </c:pt>
                <c:pt idx="752">
                  <c:v>284</c:v>
                </c:pt>
                <c:pt idx="753">
                  <c:v>226</c:v>
                </c:pt>
                <c:pt idx="754">
                  <c:v>193</c:v>
                </c:pt>
                <c:pt idx="755">
                  <c:v>197</c:v>
                </c:pt>
                <c:pt idx="756">
                  <c:v>383</c:v>
                </c:pt>
                <c:pt idx="757">
                  <c:v>244</c:v>
                </c:pt>
                <c:pt idx="758">
                  <c:v>313</c:v>
                </c:pt>
                <c:pt idx="759">
                  <c:v>266</c:v>
                </c:pt>
                <c:pt idx="760">
                  <c:v>222</c:v>
                </c:pt>
                <c:pt idx="761">
                  <c:v>386</c:v>
                </c:pt>
                <c:pt idx="762">
                  <c:v>240</c:v>
                </c:pt>
                <c:pt idx="763">
                  <c:v>332</c:v>
                </c:pt>
                <c:pt idx="764">
                  <c:v>186</c:v>
                </c:pt>
                <c:pt idx="765">
                  <c:v>328</c:v>
                </c:pt>
                <c:pt idx="766">
                  <c:v>288</c:v>
                </c:pt>
                <c:pt idx="767">
                  <c:v>193</c:v>
                </c:pt>
                <c:pt idx="768">
                  <c:v>266</c:v>
                </c:pt>
                <c:pt idx="769">
                  <c:v>277</c:v>
                </c:pt>
                <c:pt idx="770">
                  <c:v>262</c:v>
                </c:pt>
                <c:pt idx="771">
                  <c:v>284</c:v>
                </c:pt>
                <c:pt idx="772">
                  <c:v>178</c:v>
                </c:pt>
                <c:pt idx="773">
                  <c:v>127</c:v>
                </c:pt>
                <c:pt idx="774">
                  <c:v>295</c:v>
                </c:pt>
                <c:pt idx="775">
                  <c:v>160</c:v>
                </c:pt>
                <c:pt idx="776">
                  <c:v>383</c:v>
                </c:pt>
                <c:pt idx="777">
                  <c:v>368</c:v>
                </c:pt>
                <c:pt idx="778">
                  <c:v>244</c:v>
                </c:pt>
                <c:pt idx="779">
                  <c:v>259</c:v>
                </c:pt>
                <c:pt idx="780">
                  <c:v>153</c:v>
                </c:pt>
                <c:pt idx="781">
                  <c:v>302</c:v>
                </c:pt>
                <c:pt idx="782">
                  <c:v>445</c:v>
                </c:pt>
                <c:pt idx="783">
                  <c:v>288</c:v>
                </c:pt>
                <c:pt idx="784">
                  <c:v>288</c:v>
                </c:pt>
                <c:pt idx="785">
                  <c:v>182</c:v>
                </c:pt>
                <c:pt idx="786">
                  <c:v>365</c:v>
                </c:pt>
                <c:pt idx="787">
                  <c:v>328</c:v>
                </c:pt>
                <c:pt idx="788">
                  <c:v>273</c:v>
                </c:pt>
                <c:pt idx="789">
                  <c:v>306</c:v>
                </c:pt>
                <c:pt idx="790">
                  <c:v>244</c:v>
                </c:pt>
                <c:pt idx="791">
                  <c:v>178</c:v>
                </c:pt>
                <c:pt idx="792">
                  <c:v>317</c:v>
                </c:pt>
                <c:pt idx="793">
                  <c:v>189</c:v>
                </c:pt>
                <c:pt idx="794">
                  <c:v>379</c:v>
                </c:pt>
                <c:pt idx="795">
                  <c:v>343</c:v>
                </c:pt>
                <c:pt idx="796">
                  <c:v>266</c:v>
                </c:pt>
                <c:pt idx="797">
                  <c:v>284</c:v>
                </c:pt>
                <c:pt idx="798">
                  <c:v>295</c:v>
                </c:pt>
                <c:pt idx="799">
                  <c:v>222</c:v>
                </c:pt>
                <c:pt idx="800">
                  <c:v>204</c:v>
                </c:pt>
                <c:pt idx="801">
                  <c:v>200</c:v>
                </c:pt>
                <c:pt idx="802">
                  <c:v>248</c:v>
                </c:pt>
                <c:pt idx="803">
                  <c:v>240</c:v>
                </c:pt>
                <c:pt idx="804">
                  <c:v>200</c:v>
                </c:pt>
                <c:pt idx="805">
                  <c:v>427</c:v>
                </c:pt>
                <c:pt idx="806">
                  <c:v>288</c:v>
                </c:pt>
                <c:pt idx="807">
                  <c:v>332</c:v>
                </c:pt>
                <c:pt idx="808">
                  <c:v>434</c:v>
                </c:pt>
                <c:pt idx="809">
                  <c:v>306</c:v>
                </c:pt>
                <c:pt idx="810">
                  <c:v>419</c:v>
                </c:pt>
                <c:pt idx="811">
                  <c:v>273</c:v>
                </c:pt>
                <c:pt idx="812">
                  <c:v>259</c:v>
                </c:pt>
                <c:pt idx="813">
                  <c:v>459</c:v>
                </c:pt>
                <c:pt idx="814">
                  <c:v>357</c:v>
                </c:pt>
                <c:pt idx="815">
                  <c:v>299</c:v>
                </c:pt>
                <c:pt idx="816">
                  <c:v>310</c:v>
                </c:pt>
                <c:pt idx="817">
                  <c:v>350</c:v>
                </c:pt>
                <c:pt idx="818">
                  <c:v>335</c:v>
                </c:pt>
                <c:pt idx="819">
                  <c:v>394</c:v>
                </c:pt>
                <c:pt idx="820">
                  <c:v>160</c:v>
                </c:pt>
                <c:pt idx="821">
                  <c:v>390</c:v>
                </c:pt>
                <c:pt idx="822">
                  <c:v>375</c:v>
                </c:pt>
                <c:pt idx="823">
                  <c:v>292</c:v>
                </c:pt>
                <c:pt idx="824">
                  <c:v>324</c:v>
                </c:pt>
                <c:pt idx="825">
                  <c:v>226</c:v>
                </c:pt>
                <c:pt idx="826">
                  <c:v>299</c:v>
                </c:pt>
                <c:pt idx="827">
                  <c:v>576</c:v>
                </c:pt>
                <c:pt idx="828">
                  <c:v>328</c:v>
                </c:pt>
                <c:pt idx="829">
                  <c:v>306</c:v>
                </c:pt>
                <c:pt idx="830">
                  <c:v>299</c:v>
                </c:pt>
                <c:pt idx="831">
                  <c:v>302</c:v>
                </c:pt>
                <c:pt idx="832">
                  <c:v>204</c:v>
                </c:pt>
                <c:pt idx="833">
                  <c:v>204</c:v>
                </c:pt>
                <c:pt idx="834">
                  <c:v>240</c:v>
                </c:pt>
                <c:pt idx="835">
                  <c:v>416</c:v>
                </c:pt>
                <c:pt idx="836">
                  <c:v>255</c:v>
                </c:pt>
                <c:pt idx="837">
                  <c:v>299</c:v>
                </c:pt>
                <c:pt idx="838">
                  <c:v>222</c:v>
                </c:pt>
                <c:pt idx="839">
                  <c:v>332</c:v>
                </c:pt>
                <c:pt idx="840">
                  <c:v>233</c:v>
                </c:pt>
                <c:pt idx="841">
                  <c:v>270</c:v>
                </c:pt>
                <c:pt idx="842">
                  <c:v>186</c:v>
                </c:pt>
                <c:pt idx="843">
                  <c:v>233</c:v>
                </c:pt>
                <c:pt idx="844">
                  <c:v>189</c:v>
                </c:pt>
                <c:pt idx="845">
                  <c:v>182</c:v>
                </c:pt>
                <c:pt idx="846">
                  <c:v>149</c:v>
                </c:pt>
                <c:pt idx="847">
                  <c:v>339</c:v>
                </c:pt>
                <c:pt idx="848">
                  <c:v>284</c:v>
                </c:pt>
                <c:pt idx="849">
                  <c:v>306</c:v>
                </c:pt>
                <c:pt idx="850">
                  <c:v>208</c:v>
                </c:pt>
                <c:pt idx="851">
                  <c:v>171</c:v>
                </c:pt>
                <c:pt idx="852">
                  <c:v>251</c:v>
                </c:pt>
                <c:pt idx="853">
                  <c:v>189</c:v>
                </c:pt>
                <c:pt idx="854">
                  <c:v>131</c:v>
                </c:pt>
                <c:pt idx="855">
                  <c:v>233</c:v>
                </c:pt>
                <c:pt idx="856">
                  <c:v>277</c:v>
                </c:pt>
                <c:pt idx="857">
                  <c:v>200</c:v>
                </c:pt>
                <c:pt idx="858">
                  <c:v>430</c:v>
                </c:pt>
                <c:pt idx="859">
                  <c:v>339</c:v>
                </c:pt>
                <c:pt idx="860">
                  <c:v>251</c:v>
                </c:pt>
                <c:pt idx="861">
                  <c:v>306</c:v>
                </c:pt>
                <c:pt idx="862">
                  <c:v>222</c:v>
                </c:pt>
                <c:pt idx="863">
                  <c:v>248</c:v>
                </c:pt>
                <c:pt idx="864">
                  <c:v>266</c:v>
                </c:pt>
                <c:pt idx="865">
                  <c:v>229</c:v>
                </c:pt>
                <c:pt idx="866">
                  <c:v>295</c:v>
                </c:pt>
                <c:pt idx="867">
                  <c:v>489</c:v>
                </c:pt>
                <c:pt idx="868">
                  <c:v>500</c:v>
                </c:pt>
                <c:pt idx="869">
                  <c:v>383</c:v>
                </c:pt>
                <c:pt idx="870">
                  <c:v>299</c:v>
                </c:pt>
                <c:pt idx="871">
                  <c:v>317</c:v>
                </c:pt>
                <c:pt idx="872">
                  <c:v>164</c:v>
                </c:pt>
                <c:pt idx="873">
                  <c:v>240</c:v>
                </c:pt>
                <c:pt idx="874">
                  <c:v>288</c:v>
                </c:pt>
                <c:pt idx="875">
                  <c:v>219</c:v>
                </c:pt>
                <c:pt idx="876">
                  <c:v>240</c:v>
                </c:pt>
                <c:pt idx="877">
                  <c:v>222</c:v>
                </c:pt>
                <c:pt idx="878">
                  <c:v>171</c:v>
                </c:pt>
                <c:pt idx="879">
                  <c:v>222</c:v>
                </c:pt>
                <c:pt idx="880">
                  <c:v>186</c:v>
                </c:pt>
                <c:pt idx="881">
                  <c:v>175</c:v>
                </c:pt>
                <c:pt idx="882">
                  <c:v>266</c:v>
                </c:pt>
                <c:pt idx="883">
                  <c:v>178</c:v>
                </c:pt>
                <c:pt idx="884">
                  <c:v>222</c:v>
                </c:pt>
                <c:pt idx="885">
                  <c:v>339</c:v>
                </c:pt>
                <c:pt idx="886">
                  <c:v>164</c:v>
                </c:pt>
                <c:pt idx="887">
                  <c:v>277</c:v>
                </c:pt>
                <c:pt idx="888">
                  <c:v>215</c:v>
                </c:pt>
                <c:pt idx="889">
                  <c:v>219</c:v>
                </c:pt>
                <c:pt idx="890">
                  <c:v>222</c:v>
                </c:pt>
                <c:pt idx="891">
                  <c:v>270</c:v>
                </c:pt>
                <c:pt idx="892">
                  <c:v>233</c:v>
                </c:pt>
                <c:pt idx="893">
                  <c:v>259</c:v>
                </c:pt>
                <c:pt idx="894">
                  <c:v>390</c:v>
                </c:pt>
                <c:pt idx="895">
                  <c:v>262</c:v>
                </c:pt>
                <c:pt idx="896">
                  <c:v>237</c:v>
                </c:pt>
                <c:pt idx="897">
                  <c:v>131</c:v>
                </c:pt>
                <c:pt idx="898">
                  <c:v>178</c:v>
                </c:pt>
                <c:pt idx="899">
                  <c:v>295</c:v>
                </c:pt>
                <c:pt idx="900">
                  <c:v>332</c:v>
                </c:pt>
                <c:pt idx="901">
                  <c:v>233</c:v>
                </c:pt>
                <c:pt idx="902">
                  <c:v>160</c:v>
                </c:pt>
                <c:pt idx="903">
                  <c:v>251</c:v>
                </c:pt>
                <c:pt idx="904">
                  <c:v>270</c:v>
                </c:pt>
                <c:pt idx="905">
                  <c:v>335</c:v>
                </c:pt>
                <c:pt idx="906">
                  <c:v>244</c:v>
                </c:pt>
                <c:pt idx="907">
                  <c:v>251</c:v>
                </c:pt>
                <c:pt idx="908">
                  <c:v>219</c:v>
                </c:pt>
                <c:pt idx="909">
                  <c:v>215</c:v>
                </c:pt>
                <c:pt idx="910">
                  <c:v>171</c:v>
                </c:pt>
                <c:pt idx="911">
                  <c:v>244</c:v>
                </c:pt>
                <c:pt idx="912">
                  <c:v>244</c:v>
                </c:pt>
                <c:pt idx="913">
                  <c:v>302</c:v>
                </c:pt>
                <c:pt idx="914">
                  <c:v>226</c:v>
                </c:pt>
                <c:pt idx="915">
                  <c:v>379</c:v>
                </c:pt>
                <c:pt idx="916">
                  <c:v>368</c:v>
                </c:pt>
                <c:pt idx="917">
                  <c:v>339</c:v>
                </c:pt>
                <c:pt idx="918">
                  <c:v>251</c:v>
                </c:pt>
                <c:pt idx="919">
                  <c:v>284</c:v>
                </c:pt>
                <c:pt idx="920">
                  <c:v>423</c:v>
                </c:pt>
                <c:pt idx="921">
                  <c:v>222</c:v>
                </c:pt>
                <c:pt idx="922">
                  <c:v>313</c:v>
                </c:pt>
                <c:pt idx="923">
                  <c:v>445</c:v>
                </c:pt>
                <c:pt idx="924">
                  <c:v>328</c:v>
                </c:pt>
                <c:pt idx="925">
                  <c:v>255</c:v>
                </c:pt>
                <c:pt idx="926">
                  <c:v>299</c:v>
                </c:pt>
                <c:pt idx="927">
                  <c:v>193</c:v>
                </c:pt>
                <c:pt idx="928">
                  <c:v>255</c:v>
                </c:pt>
                <c:pt idx="929">
                  <c:v>200</c:v>
                </c:pt>
                <c:pt idx="930">
                  <c:v>186</c:v>
                </c:pt>
                <c:pt idx="931">
                  <c:v>226</c:v>
                </c:pt>
                <c:pt idx="932">
                  <c:v>175</c:v>
                </c:pt>
                <c:pt idx="933">
                  <c:v>288</c:v>
                </c:pt>
                <c:pt idx="934">
                  <c:v>219</c:v>
                </c:pt>
                <c:pt idx="935">
                  <c:v>251</c:v>
                </c:pt>
                <c:pt idx="936">
                  <c:v>302</c:v>
                </c:pt>
                <c:pt idx="937">
                  <c:v>354</c:v>
                </c:pt>
                <c:pt idx="938">
                  <c:v>233</c:v>
                </c:pt>
                <c:pt idx="939">
                  <c:v>302</c:v>
                </c:pt>
                <c:pt idx="940">
                  <c:v>233</c:v>
                </c:pt>
                <c:pt idx="941">
                  <c:v>427</c:v>
                </c:pt>
                <c:pt idx="942">
                  <c:v>306</c:v>
                </c:pt>
                <c:pt idx="943">
                  <c:v>354</c:v>
                </c:pt>
                <c:pt idx="944">
                  <c:v>346</c:v>
                </c:pt>
                <c:pt idx="945">
                  <c:v>233</c:v>
                </c:pt>
                <c:pt idx="946">
                  <c:v>324</c:v>
                </c:pt>
                <c:pt idx="947">
                  <c:v>310</c:v>
                </c:pt>
                <c:pt idx="948">
                  <c:v>343</c:v>
                </c:pt>
                <c:pt idx="949">
                  <c:v>204</c:v>
                </c:pt>
                <c:pt idx="950">
                  <c:v>262</c:v>
                </c:pt>
                <c:pt idx="951">
                  <c:v>292</c:v>
                </c:pt>
                <c:pt idx="952">
                  <c:v>156</c:v>
                </c:pt>
                <c:pt idx="953">
                  <c:v>149</c:v>
                </c:pt>
                <c:pt idx="954">
                  <c:v>281</c:v>
                </c:pt>
                <c:pt idx="955">
                  <c:v>98</c:v>
                </c:pt>
                <c:pt idx="956">
                  <c:v>200</c:v>
                </c:pt>
                <c:pt idx="957">
                  <c:v>310</c:v>
                </c:pt>
                <c:pt idx="958">
                  <c:v>266</c:v>
                </c:pt>
                <c:pt idx="959">
                  <c:v>105</c:v>
                </c:pt>
                <c:pt idx="960">
                  <c:v>284</c:v>
                </c:pt>
                <c:pt idx="961">
                  <c:v>208</c:v>
                </c:pt>
                <c:pt idx="962">
                  <c:v>135</c:v>
                </c:pt>
                <c:pt idx="963">
                  <c:v>226</c:v>
                </c:pt>
                <c:pt idx="964">
                  <c:v>189</c:v>
                </c:pt>
                <c:pt idx="965">
                  <c:v>135</c:v>
                </c:pt>
                <c:pt idx="966">
                  <c:v>149</c:v>
                </c:pt>
                <c:pt idx="967">
                  <c:v>149</c:v>
                </c:pt>
                <c:pt idx="968">
                  <c:v>211</c:v>
                </c:pt>
                <c:pt idx="969">
                  <c:v>135</c:v>
                </c:pt>
                <c:pt idx="970">
                  <c:v>153</c:v>
                </c:pt>
                <c:pt idx="971">
                  <c:v>204</c:v>
                </c:pt>
                <c:pt idx="972">
                  <c:v>105</c:v>
                </c:pt>
                <c:pt idx="973">
                  <c:v>197</c:v>
                </c:pt>
                <c:pt idx="974">
                  <c:v>354</c:v>
                </c:pt>
                <c:pt idx="975">
                  <c:v>332</c:v>
                </c:pt>
                <c:pt idx="976">
                  <c:v>171</c:v>
                </c:pt>
                <c:pt idx="977">
                  <c:v>149</c:v>
                </c:pt>
                <c:pt idx="978">
                  <c:v>284</c:v>
                </c:pt>
                <c:pt idx="979">
                  <c:v>288</c:v>
                </c:pt>
                <c:pt idx="980">
                  <c:v>186</c:v>
                </c:pt>
                <c:pt idx="981">
                  <c:v>281</c:v>
                </c:pt>
                <c:pt idx="982">
                  <c:v>178</c:v>
                </c:pt>
                <c:pt idx="983">
                  <c:v>116</c:v>
                </c:pt>
                <c:pt idx="984">
                  <c:v>204</c:v>
                </c:pt>
                <c:pt idx="985">
                  <c:v>219</c:v>
                </c:pt>
                <c:pt idx="986">
                  <c:v>186</c:v>
                </c:pt>
                <c:pt idx="987">
                  <c:v>105</c:v>
                </c:pt>
                <c:pt idx="988">
                  <c:v>138</c:v>
                </c:pt>
                <c:pt idx="989">
                  <c:v>113</c:v>
                </c:pt>
                <c:pt idx="990">
                  <c:v>171</c:v>
                </c:pt>
                <c:pt idx="991">
                  <c:v>233</c:v>
                </c:pt>
                <c:pt idx="992">
                  <c:v>302</c:v>
                </c:pt>
                <c:pt idx="993">
                  <c:v>240</c:v>
                </c:pt>
                <c:pt idx="994">
                  <c:v>182</c:v>
                </c:pt>
                <c:pt idx="995">
                  <c:v>273</c:v>
                </c:pt>
                <c:pt idx="996">
                  <c:v>193</c:v>
                </c:pt>
                <c:pt idx="997">
                  <c:v>178</c:v>
                </c:pt>
                <c:pt idx="998">
                  <c:v>186</c:v>
                </c:pt>
                <c:pt idx="999">
                  <c:v>175</c:v>
                </c:pt>
                <c:pt idx="1000">
                  <c:v>105</c:v>
                </c:pt>
                <c:pt idx="1001">
                  <c:v>105</c:v>
                </c:pt>
                <c:pt idx="1002">
                  <c:v>138</c:v>
                </c:pt>
                <c:pt idx="1003">
                  <c:v>233</c:v>
                </c:pt>
                <c:pt idx="1004">
                  <c:v>197</c:v>
                </c:pt>
                <c:pt idx="1005">
                  <c:v>142</c:v>
                </c:pt>
                <c:pt idx="1006">
                  <c:v>175</c:v>
                </c:pt>
                <c:pt idx="1007">
                  <c:v>193</c:v>
                </c:pt>
                <c:pt idx="1008">
                  <c:v>120</c:v>
                </c:pt>
                <c:pt idx="1009">
                  <c:v>135</c:v>
                </c:pt>
                <c:pt idx="1010">
                  <c:v>186</c:v>
                </c:pt>
                <c:pt idx="1011">
                  <c:v>135</c:v>
                </c:pt>
                <c:pt idx="1012">
                  <c:v>127</c:v>
                </c:pt>
                <c:pt idx="1013">
                  <c:v>94</c:v>
                </c:pt>
                <c:pt idx="1014">
                  <c:v>131</c:v>
                </c:pt>
                <c:pt idx="1015">
                  <c:v>240</c:v>
                </c:pt>
                <c:pt idx="1016">
                  <c:v>277</c:v>
                </c:pt>
                <c:pt idx="1017">
                  <c:v>171</c:v>
                </c:pt>
                <c:pt idx="1018">
                  <c:v>142</c:v>
                </c:pt>
                <c:pt idx="1019">
                  <c:v>135</c:v>
                </c:pt>
                <c:pt idx="1020">
                  <c:v>171</c:v>
                </c:pt>
                <c:pt idx="1021">
                  <c:v>94</c:v>
                </c:pt>
                <c:pt idx="1022">
                  <c:v>189</c:v>
                </c:pt>
                <c:pt idx="1023">
                  <c:v>204</c:v>
                </c:pt>
                <c:pt idx="1024">
                  <c:v>237</c:v>
                </c:pt>
                <c:pt idx="1025">
                  <c:v>222</c:v>
                </c:pt>
                <c:pt idx="1026">
                  <c:v>73</c:v>
                </c:pt>
                <c:pt idx="1027">
                  <c:v>164</c:v>
                </c:pt>
                <c:pt idx="1028">
                  <c:v>178</c:v>
                </c:pt>
                <c:pt idx="1029">
                  <c:v>149</c:v>
                </c:pt>
                <c:pt idx="1030">
                  <c:v>189</c:v>
                </c:pt>
                <c:pt idx="1031">
                  <c:v>255</c:v>
                </c:pt>
                <c:pt idx="1032">
                  <c:v>204</c:v>
                </c:pt>
                <c:pt idx="1033">
                  <c:v>120</c:v>
                </c:pt>
                <c:pt idx="1034">
                  <c:v>91</c:v>
                </c:pt>
                <c:pt idx="1035">
                  <c:v>91</c:v>
                </c:pt>
                <c:pt idx="1036">
                  <c:v>116</c:v>
                </c:pt>
                <c:pt idx="1037">
                  <c:v>120</c:v>
                </c:pt>
                <c:pt idx="1038">
                  <c:v>135</c:v>
                </c:pt>
                <c:pt idx="1039">
                  <c:v>124</c:v>
                </c:pt>
                <c:pt idx="1040">
                  <c:v>102</c:v>
                </c:pt>
                <c:pt idx="1041">
                  <c:v>124</c:v>
                </c:pt>
                <c:pt idx="1042">
                  <c:v>51</c:v>
                </c:pt>
                <c:pt idx="1043">
                  <c:v>40</c:v>
                </c:pt>
                <c:pt idx="1044">
                  <c:v>73</c:v>
                </c:pt>
                <c:pt idx="1045">
                  <c:v>58</c:v>
                </c:pt>
                <c:pt idx="1046">
                  <c:v>76</c:v>
                </c:pt>
                <c:pt idx="1047">
                  <c:v>43</c:v>
                </c:pt>
                <c:pt idx="1048">
                  <c:v>146</c:v>
                </c:pt>
                <c:pt idx="1049">
                  <c:v>76</c:v>
                </c:pt>
                <c:pt idx="1050">
                  <c:v>200</c:v>
                </c:pt>
                <c:pt idx="1051">
                  <c:v>127</c:v>
                </c:pt>
                <c:pt idx="1052">
                  <c:v>167</c:v>
                </c:pt>
                <c:pt idx="1053">
                  <c:v>109</c:v>
                </c:pt>
                <c:pt idx="1054">
                  <c:v>36</c:v>
                </c:pt>
                <c:pt idx="1055">
                  <c:v>73</c:v>
                </c:pt>
                <c:pt idx="1056">
                  <c:v>94</c:v>
                </c:pt>
                <c:pt idx="1057">
                  <c:v>83</c:v>
                </c:pt>
                <c:pt idx="1058">
                  <c:v>105</c:v>
                </c:pt>
                <c:pt idx="1059">
                  <c:v>116</c:v>
                </c:pt>
                <c:pt idx="1060">
                  <c:v>80</c:v>
                </c:pt>
                <c:pt idx="1061">
                  <c:v>105</c:v>
                </c:pt>
                <c:pt idx="1062">
                  <c:v>98</c:v>
                </c:pt>
                <c:pt idx="1063">
                  <c:v>76</c:v>
                </c:pt>
                <c:pt idx="1064">
                  <c:v>131</c:v>
                </c:pt>
                <c:pt idx="1065">
                  <c:v>124</c:v>
                </c:pt>
                <c:pt idx="1066">
                  <c:v>76</c:v>
                </c:pt>
                <c:pt idx="1067">
                  <c:v>98</c:v>
                </c:pt>
                <c:pt idx="1068">
                  <c:v>65</c:v>
                </c:pt>
                <c:pt idx="1069">
                  <c:v>91</c:v>
                </c:pt>
                <c:pt idx="1070">
                  <c:v>120</c:v>
                </c:pt>
                <c:pt idx="1071">
                  <c:v>109</c:v>
                </c:pt>
                <c:pt idx="1072">
                  <c:v>135</c:v>
                </c:pt>
                <c:pt idx="1073">
                  <c:v>156</c:v>
                </c:pt>
                <c:pt idx="1074">
                  <c:v>62</c:v>
                </c:pt>
                <c:pt idx="1075">
                  <c:v>62</c:v>
                </c:pt>
                <c:pt idx="1076">
                  <c:v>47</c:v>
                </c:pt>
                <c:pt idx="1077">
                  <c:v>87</c:v>
                </c:pt>
                <c:pt idx="1078">
                  <c:v>83</c:v>
                </c:pt>
                <c:pt idx="1079">
                  <c:v>156</c:v>
                </c:pt>
                <c:pt idx="1080">
                  <c:v>175</c:v>
                </c:pt>
                <c:pt idx="1081">
                  <c:v>160</c:v>
                </c:pt>
                <c:pt idx="1082">
                  <c:v>186</c:v>
                </c:pt>
                <c:pt idx="1083">
                  <c:v>116</c:v>
                </c:pt>
                <c:pt idx="1084">
                  <c:v>105</c:v>
                </c:pt>
                <c:pt idx="1085">
                  <c:v>80</c:v>
                </c:pt>
                <c:pt idx="1086">
                  <c:v>156</c:v>
                </c:pt>
                <c:pt idx="1087">
                  <c:v>167</c:v>
                </c:pt>
                <c:pt idx="1088">
                  <c:v>153</c:v>
                </c:pt>
                <c:pt idx="1089">
                  <c:v>105</c:v>
                </c:pt>
                <c:pt idx="1090">
                  <c:v>178</c:v>
                </c:pt>
                <c:pt idx="1091">
                  <c:v>131</c:v>
                </c:pt>
                <c:pt idx="1092">
                  <c:v>208</c:v>
                </c:pt>
                <c:pt idx="1093">
                  <c:v>160</c:v>
                </c:pt>
                <c:pt idx="1094">
                  <c:v>105</c:v>
                </c:pt>
                <c:pt idx="1095">
                  <c:v>54</c:v>
                </c:pt>
                <c:pt idx="1096">
                  <c:v>76</c:v>
                </c:pt>
                <c:pt idx="1097">
                  <c:v>113</c:v>
                </c:pt>
                <c:pt idx="1098">
                  <c:v>175</c:v>
                </c:pt>
                <c:pt idx="1099">
                  <c:v>149</c:v>
                </c:pt>
                <c:pt idx="1100">
                  <c:v>98</c:v>
                </c:pt>
                <c:pt idx="1101">
                  <c:v>80</c:v>
                </c:pt>
                <c:pt idx="1102">
                  <c:v>14</c:v>
                </c:pt>
                <c:pt idx="1103">
                  <c:v>51</c:v>
                </c:pt>
                <c:pt idx="1104">
                  <c:v>76</c:v>
                </c:pt>
                <c:pt idx="1105">
                  <c:v>153</c:v>
                </c:pt>
                <c:pt idx="1106">
                  <c:v>91</c:v>
                </c:pt>
                <c:pt idx="1107">
                  <c:v>58</c:v>
                </c:pt>
                <c:pt idx="1108">
                  <c:v>120</c:v>
                </c:pt>
                <c:pt idx="1109">
                  <c:v>87</c:v>
                </c:pt>
                <c:pt idx="1110">
                  <c:v>113</c:v>
                </c:pt>
                <c:pt idx="1111">
                  <c:v>65</c:v>
                </c:pt>
                <c:pt idx="1112">
                  <c:v>51</c:v>
                </c:pt>
                <c:pt idx="1113">
                  <c:v>80</c:v>
                </c:pt>
                <c:pt idx="1114">
                  <c:v>65</c:v>
                </c:pt>
                <c:pt idx="1115">
                  <c:v>87</c:v>
                </c:pt>
                <c:pt idx="1116">
                  <c:v>51</c:v>
                </c:pt>
                <c:pt idx="1117">
                  <c:v>105</c:v>
                </c:pt>
                <c:pt idx="1118">
                  <c:v>156</c:v>
                </c:pt>
                <c:pt idx="1119">
                  <c:v>142</c:v>
                </c:pt>
                <c:pt idx="1120">
                  <c:v>83</c:v>
                </c:pt>
                <c:pt idx="1121">
                  <c:v>51</c:v>
                </c:pt>
                <c:pt idx="1122">
                  <c:v>58</c:v>
                </c:pt>
                <c:pt idx="1123">
                  <c:v>65</c:v>
                </c:pt>
                <c:pt idx="1124">
                  <c:v>83</c:v>
                </c:pt>
                <c:pt idx="1125">
                  <c:v>91</c:v>
                </c:pt>
                <c:pt idx="1126">
                  <c:v>105</c:v>
                </c:pt>
                <c:pt idx="1127">
                  <c:v>94</c:v>
                </c:pt>
                <c:pt idx="1128">
                  <c:v>91</c:v>
                </c:pt>
                <c:pt idx="1129">
                  <c:v>138</c:v>
                </c:pt>
                <c:pt idx="1130">
                  <c:v>124</c:v>
                </c:pt>
                <c:pt idx="1131">
                  <c:v>80</c:v>
                </c:pt>
                <c:pt idx="1132">
                  <c:v>47</c:v>
                </c:pt>
                <c:pt idx="1133">
                  <c:v>102</c:v>
                </c:pt>
                <c:pt idx="1134">
                  <c:v>138</c:v>
                </c:pt>
                <c:pt idx="1135">
                  <c:v>124</c:v>
                </c:pt>
                <c:pt idx="1136">
                  <c:v>127</c:v>
                </c:pt>
                <c:pt idx="1137">
                  <c:v>87</c:v>
                </c:pt>
                <c:pt idx="1138">
                  <c:v>116</c:v>
                </c:pt>
                <c:pt idx="1139">
                  <c:v>113</c:v>
                </c:pt>
                <c:pt idx="1140">
                  <c:v>73</c:v>
                </c:pt>
                <c:pt idx="1141">
                  <c:v>98</c:v>
                </c:pt>
                <c:pt idx="1142">
                  <c:v>69</c:v>
                </c:pt>
                <c:pt idx="1143">
                  <c:v>80</c:v>
                </c:pt>
                <c:pt idx="1144">
                  <c:v>83</c:v>
                </c:pt>
                <c:pt idx="1145">
                  <c:v>116</c:v>
                </c:pt>
                <c:pt idx="1146">
                  <c:v>65</c:v>
                </c:pt>
                <c:pt idx="1147">
                  <c:v>76</c:v>
                </c:pt>
                <c:pt idx="1148">
                  <c:v>87</c:v>
                </c:pt>
                <c:pt idx="1149">
                  <c:v>62</c:v>
                </c:pt>
                <c:pt idx="1150">
                  <c:v>76</c:v>
                </c:pt>
                <c:pt idx="1151">
                  <c:v>87</c:v>
                </c:pt>
                <c:pt idx="1152">
                  <c:v>116</c:v>
                </c:pt>
                <c:pt idx="1153">
                  <c:v>102</c:v>
                </c:pt>
                <c:pt idx="1154">
                  <c:v>105</c:v>
                </c:pt>
                <c:pt idx="1155">
                  <c:v>47</c:v>
                </c:pt>
                <c:pt idx="1156">
                  <c:v>146</c:v>
                </c:pt>
                <c:pt idx="1157">
                  <c:v>131</c:v>
                </c:pt>
                <c:pt idx="1158">
                  <c:v>65</c:v>
                </c:pt>
                <c:pt idx="1159">
                  <c:v>76</c:v>
                </c:pt>
                <c:pt idx="1160">
                  <c:v>21</c:v>
                </c:pt>
                <c:pt idx="1161">
                  <c:v>80</c:v>
                </c:pt>
                <c:pt idx="1162">
                  <c:v>65</c:v>
                </c:pt>
                <c:pt idx="1163">
                  <c:v>76</c:v>
                </c:pt>
                <c:pt idx="1164">
                  <c:v>102</c:v>
                </c:pt>
                <c:pt idx="1165">
                  <c:v>80</c:v>
                </c:pt>
                <c:pt idx="1166">
                  <c:v>102</c:v>
                </c:pt>
                <c:pt idx="1167">
                  <c:v>116</c:v>
                </c:pt>
                <c:pt idx="1168">
                  <c:v>102</c:v>
                </c:pt>
                <c:pt idx="1169">
                  <c:v>83</c:v>
                </c:pt>
                <c:pt idx="1170">
                  <c:v>43</c:v>
                </c:pt>
                <c:pt idx="1171">
                  <c:v>7</c:v>
                </c:pt>
                <c:pt idx="1172">
                  <c:v>7</c:v>
                </c:pt>
                <c:pt idx="1173">
                  <c:v>40</c:v>
                </c:pt>
                <c:pt idx="1174">
                  <c:v>80</c:v>
                </c:pt>
                <c:pt idx="1175">
                  <c:v>76</c:v>
                </c:pt>
                <c:pt idx="1176">
                  <c:v>51</c:v>
                </c:pt>
                <c:pt idx="1177">
                  <c:v>102</c:v>
                </c:pt>
                <c:pt idx="1178">
                  <c:v>76</c:v>
                </c:pt>
                <c:pt idx="1179">
                  <c:v>116</c:v>
                </c:pt>
                <c:pt idx="1180">
                  <c:v>76</c:v>
                </c:pt>
                <c:pt idx="1181">
                  <c:v>142</c:v>
                </c:pt>
                <c:pt idx="1182">
                  <c:v>80</c:v>
                </c:pt>
                <c:pt idx="1183">
                  <c:v>116</c:v>
                </c:pt>
                <c:pt idx="1184">
                  <c:v>153</c:v>
                </c:pt>
                <c:pt idx="1185">
                  <c:v>62</c:v>
                </c:pt>
                <c:pt idx="1186">
                  <c:v>87</c:v>
                </c:pt>
                <c:pt idx="1187">
                  <c:v>62</c:v>
                </c:pt>
                <c:pt idx="1188">
                  <c:v>32</c:v>
                </c:pt>
                <c:pt idx="1189">
                  <c:v>54</c:v>
                </c:pt>
                <c:pt idx="1190">
                  <c:v>29</c:v>
                </c:pt>
                <c:pt idx="1191">
                  <c:v>32</c:v>
                </c:pt>
                <c:pt idx="1192">
                  <c:v>47</c:v>
                </c:pt>
                <c:pt idx="1193">
                  <c:v>105</c:v>
                </c:pt>
                <c:pt idx="1194">
                  <c:v>120</c:v>
                </c:pt>
                <c:pt idx="1195">
                  <c:v>153</c:v>
                </c:pt>
                <c:pt idx="1196">
                  <c:v>197</c:v>
                </c:pt>
                <c:pt idx="1197">
                  <c:v>105</c:v>
                </c:pt>
                <c:pt idx="1198">
                  <c:v>65</c:v>
                </c:pt>
                <c:pt idx="1199">
                  <c:v>153</c:v>
                </c:pt>
                <c:pt idx="1200">
                  <c:v>83</c:v>
                </c:pt>
                <c:pt idx="1201">
                  <c:v>54</c:v>
                </c:pt>
                <c:pt idx="1202">
                  <c:v>87</c:v>
                </c:pt>
                <c:pt idx="1203">
                  <c:v>29</c:v>
                </c:pt>
                <c:pt idx="1204">
                  <c:v>25</c:v>
                </c:pt>
                <c:pt idx="1205">
                  <c:v>14</c:v>
                </c:pt>
                <c:pt idx="1206">
                  <c:v>65</c:v>
                </c:pt>
                <c:pt idx="1207">
                  <c:v>29</c:v>
                </c:pt>
                <c:pt idx="1208">
                  <c:v>40</c:v>
                </c:pt>
                <c:pt idx="1209">
                  <c:v>116</c:v>
                </c:pt>
                <c:pt idx="1210">
                  <c:v>87</c:v>
                </c:pt>
                <c:pt idx="1211">
                  <c:v>83</c:v>
                </c:pt>
                <c:pt idx="1212">
                  <c:v>167</c:v>
                </c:pt>
                <c:pt idx="1213">
                  <c:v>54</c:v>
                </c:pt>
                <c:pt idx="1214">
                  <c:v>65</c:v>
                </c:pt>
                <c:pt idx="1215">
                  <c:v>109</c:v>
                </c:pt>
                <c:pt idx="1216">
                  <c:v>87</c:v>
                </c:pt>
                <c:pt idx="1217">
                  <c:v>65</c:v>
                </c:pt>
                <c:pt idx="1218">
                  <c:v>102</c:v>
                </c:pt>
                <c:pt idx="1219">
                  <c:v>94</c:v>
                </c:pt>
                <c:pt idx="1220">
                  <c:v>51</c:v>
                </c:pt>
                <c:pt idx="1221">
                  <c:v>43</c:v>
                </c:pt>
                <c:pt idx="1222">
                  <c:v>69</c:v>
                </c:pt>
                <c:pt idx="1223">
                  <c:v>62</c:v>
                </c:pt>
                <c:pt idx="1224">
                  <c:v>51</c:v>
                </c:pt>
                <c:pt idx="1225">
                  <c:v>54</c:v>
                </c:pt>
                <c:pt idx="1226">
                  <c:v>25</c:v>
                </c:pt>
                <c:pt idx="1227">
                  <c:v>29</c:v>
                </c:pt>
                <c:pt idx="1228">
                  <c:v>32</c:v>
                </c:pt>
                <c:pt idx="1229">
                  <c:v>43</c:v>
                </c:pt>
                <c:pt idx="1230">
                  <c:v>102</c:v>
                </c:pt>
                <c:pt idx="1231">
                  <c:v>7</c:v>
                </c:pt>
                <c:pt idx="1232">
                  <c:v>3</c:v>
                </c:pt>
                <c:pt idx="1233">
                  <c:v>43</c:v>
                </c:pt>
                <c:pt idx="1234">
                  <c:v>51</c:v>
                </c:pt>
                <c:pt idx="1235">
                  <c:v>40</c:v>
                </c:pt>
                <c:pt idx="1236">
                  <c:v>76</c:v>
                </c:pt>
                <c:pt idx="1237">
                  <c:v>87</c:v>
                </c:pt>
                <c:pt idx="1238">
                  <c:v>25</c:v>
                </c:pt>
                <c:pt idx="1239">
                  <c:v>32</c:v>
                </c:pt>
                <c:pt idx="1240">
                  <c:v>54</c:v>
                </c:pt>
                <c:pt idx="1241">
                  <c:v>54</c:v>
                </c:pt>
                <c:pt idx="1242">
                  <c:v>40</c:v>
                </c:pt>
                <c:pt idx="1243">
                  <c:v>113</c:v>
                </c:pt>
                <c:pt idx="1244">
                  <c:v>109</c:v>
                </c:pt>
                <c:pt idx="1245">
                  <c:v>76</c:v>
                </c:pt>
                <c:pt idx="1246">
                  <c:v>87</c:v>
                </c:pt>
                <c:pt idx="1247">
                  <c:v>146</c:v>
                </c:pt>
                <c:pt idx="1248">
                  <c:v>21</c:v>
                </c:pt>
                <c:pt idx="1249">
                  <c:v>29</c:v>
                </c:pt>
                <c:pt idx="1250">
                  <c:v>87</c:v>
                </c:pt>
                <c:pt idx="1251">
                  <c:v>98</c:v>
                </c:pt>
                <c:pt idx="1252">
                  <c:v>109</c:v>
                </c:pt>
                <c:pt idx="1253">
                  <c:v>113</c:v>
                </c:pt>
                <c:pt idx="1254">
                  <c:v>80</c:v>
                </c:pt>
                <c:pt idx="1255">
                  <c:v>94</c:v>
                </c:pt>
                <c:pt idx="1256">
                  <c:v>69</c:v>
                </c:pt>
                <c:pt idx="1257">
                  <c:v>62</c:v>
                </c:pt>
                <c:pt idx="1258">
                  <c:v>10</c:v>
                </c:pt>
                <c:pt idx="1259">
                  <c:v>21</c:v>
                </c:pt>
                <c:pt idx="1260">
                  <c:v>14</c:v>
                </c:pt>
                <c:pt idx="1261">
                  <c:v>36</c:v>
                </c:pt>
                <c:pt idx="1262">
                  <c:v>14</c:v>
                </c:pt>
                <c:pt idx="1263">
                  <c:v>32</c:v>
                </c:pt>
                <c:pt idx="1264">
                  <c:v>62</c:v>
                </c:pt>
                <c:pt idx="1265">
                  <c:v>36</c:v>
                </c:pt>
                <c:pt idx="1266">
                  <c:v>36</c:v>
                </c:pt>
                <c:pt idx="1267">
                  <c:v>73</c:v>
                </c:pt>
                <c:pt idx="1268">
                  <c:v>62</c:v>
                </c:pt>
                <c:pt idx="1269">
                  <c:v>156</c:v>
                </c:pt>
                <c:pt idx="1270">
                  <c:v>131</c:v>
                </c:pt>
                <c:pt idx="1271">
                  <c:v>109</c:v>
                </c:pt>
                <c:pt idx="1272">
                  <c:v>58</c:v>
                </c:pt>
                <c:pt idx="1273">
                  <c:v>80</c:v>
                </c:pt>
                <c:pt idx="1274">
                  <c:v>58</c:v>
                </c:pt>
                <c:pt idx="1275">
                  <c:v>62</c:v>
                </c:pt>
                <c:pt idx="1276">
                  <c:v>116</c:v>
                </c:pt>
                <c:pt idx="1277">
                  <c:v>73</c:v>
                </c:pt>
                <c:pt idx="1278">
                  <c:v>73</c:v>
                </c:pt>
                <c:pt idx="1279">
                  <c:v>58</c:v>
                </c:pt>
                <c:pt idx="1280">
                  <c:v>76</c:v>
                </c:pt>
                <c:pt idx="1281">
                  <c:v>10</c:v>
                </c:pt>
                <c:pt idx="1282">
                  <c:v>18</c:v>
                </c:pt>
                <c:pt idx="1283">
                  <c:v>69</c:v>
                </c:pt>
                <c:pt idx="1284">
                  <c:v>32</c:v>
                </c:pt>
                <c:pt idx="1285">
                  <c:v>32</c:v>
                </c:pt>
                <c:pt idx="1286">
                  <c:v>40</c:v>
                </c:pt>
                <c:pt idx="1287">
                  <c:v>87</c:v>
                </c:pt>
                <c:pt idx="1288">
                  <c:v>65</c:v>
                </c:pt>
                <c:pt idx="1289">
                  <c:v>51</c:v>
                </c:pt>
                <c:pt idx="1290">
                  <c:v>80</c:v>
                </c:pt>
                <c:pt idx="1291">
                  <c:v>29</c:v>
                </c:pt>
                <c:pt idx="1292">
                  <c:v>73</c:v>
                </c:pt>
                <c:pt idx="1293">
                  <c:v>43</c:v>
                </c:pt>
                <c:pt idx="1294">
                  <c:v>113</c:v>
                </c:pt>
                <c:pt idx="1295">
                  <c:v>69</c:v>
                </c:pt>
                <c:pt idx="1296">
                  <c:v>32</c:v>
                </c:pt>
                <c:pt idx="1297">
                  <c:v>54</c:v>
                </c:pt>
                <c:pt idx="1298">
                  <c:v>29</c:v>
                </c:pt>
                <c:pt idx="1299">
                  <c:v>10</c:v>
                </c:pt>
                <c:pt idx="1300">
                  <c:v>43</c:v>
                </c:pt>
                <c:pt idx="1301">
                  <c:v>14</c:v>
                </c:pt>
                <c:pt idx="1302">
                  <c:v>58</c:v>
                </c:pt>
                <c:pt idx="1303">
                  <c:v>58</c:v>
                </c:pt>
                <c:pt idx="1304">
                  <c:v>91</c:v>
                </c:pt>
                <c:pt idx="1305">
                  <c:v>43</c:v>
                </c:pt>
                <c:pt idx="1306">
                  <c:v>47</c:v>
                </c:pt>
                <c:pt idx="1307">
                  <c:v>51</c:v>
                </c:pt>
                <c:pt idx="1308">
                  <c:v>54</c:v>
                </c:pt>
                <c:pt idx="1309">
                  <c:v>10</c:v>
                </c:pt>
                <c:pt idx="1310">
                  <c:v>47</c:v>
                </c:pt>
                <c:pt idx="1311">
                  <c:v>80</c:v>
                </c:pt>
                <c:pt idx="1312">
                  <c:v>58</c:v>
                </c:pt>
                <c:pt idx="1313">
                  <c:v>47</c:v>
                </c:pt>
                <c:pt idx="1314">
                  <c:v>21</c:v>
                </c:pt>
                <c:pt idx="1315">
                  <c:v>32</c:v>
                </c:pt>
                <c:pt idx="1316">
                  <c:v>54</c:v>
                </c:pt>
                <c:pt idx="1317">
                  <c:v>21</c:v>
                </c:pt>
                <c:pt idx="1318">
                  <c:v>40</c:v>
                </c:pt>
                <c:pt idx="1319">
                  <c:v>102</c:v>
                </c:pt>
                <c:pt idx="1320">
                  <c:v>83</c:v>
                </c:pt>
                <c:pt idx="1321">
                  <c:v>146</c:v>
                </c:pt>
                <c:pt idx="1322">
                  <c:v>113</c:v>
                </c:pt>
                <c:pt idx="1323">
                  <c:v>83</c:v>
                </c:pt>
                <c:pt idx="1324">
                  <c:v>178</c:v>
                </c:pt>
                <c:pt idx="1325">
                  <c:v>281</c:v>
                </c:pt>
                <c:pt idx="1326">
                  <c:v>131</c:v>
                </c:pt>
                <c:pt idx="1327">
                  <c:v>87</c:v>
                </c:pt>
                <c:pt idx="1328">
                  <c:v>120</c:v>
                </c:pt>
                <c:pt idx="1329">
                  <c:v>142</c:v>
                </c:pt>
                <c:pt idx="1330">
                  <c:v>94</c:v>
                </c:pt>
                <c:pt idx="1331">
                  <c:v>65</c:v>
                </c:pt>
                <c:pt idx="1332">
                  <c:v>73</c:v>
                </c:pt>
                <c:pt idx="1333">
                  <c:v>40</c:v>
                </c:pt>
                <c:pt idx="1334">
                  <c:v>65</c:v>
                </c:pt>
                <c:pt idx="1335">
                  <c:v>32</c:v>
                </c:pt>
                <c:pt idx="1336">
                  <c:v>80</c:v>
                </c:pt>
                <c:pt idx="1337">
                  <c:v>105</c:v>
                </c:pt>
                <c:pt idx="1338">
                  <c:v>87</c:v>
                </c:pt>
                <c:pt idx="1339">
                  <c:v>105</c:v>
                </c:pt>
                <c:pt idx="1340">
                  <c:v>182</c:v>
                </c:pt>
                <c:pt idx="1341">
                  <c:v>62</c:v>
                </c:pt>
                <c:pt idx="1342">
                  <c:v>69</c:v>
                </c:pt>
                <c:pt idx="1343">
                  <c:v>51</c:v>
                </c:pt>
                <c:pt idx="1344">
                  <c:v>102</c:v>
                </c:pt>
                <c:pt idx="1345">
                  <c:v>94</c:v>
                </c:pt>
                <c:pt idx="1346">
                  <c:v>80</c:v>
                </c:pt>
                <c:pt idx="1347">
                  <c:v>167</c:v>
                </c:pt>
                <c:pt idx="1348">
                  <c:v>51</c:v>
                </c:pt>
                <c:pt idx="1349">
                  <c:v>105</c:v>
                </c:pt>
                <c:pt idx="1350">
                  <c:v>109</c:v>
                </c:pt>
                <c:pt idx="1351">
                  <c:v>91</c:v>
                </c:pt>
                <c:pt idx="1352">
                  <c:v>76</c:v>
                </c:pt>
                <c:pt idx="1353">
                  <c:v>40</c:v>
                </c:pt>
                <c:pt idx="1354">
                  <c:v>32</c:v>
                </c:pt>
                <c:pt idx="1355">
                  <c:v>73</c:v>
                </c:pt>
                <c:pt idx="1356">
                  <c:v>43</c:v>
                </c:pt>
                <c:pt idx="1357">
                  <c:v>40</c:v>
                </c:pt>
                <c:pt idx="1358">
                  <c:v>32</c:v>
                </c:pt>
                <c:pt idx="1359">
                  <c:v>80</c:v>
                </c:pt>
                <c:pt idx="1360">
                  <c:v>83</c:v>
                </c:pt>
                <c:pt idx="1361">
                  <c:v>40</c:v>
                </c:pt>
                <c:pt idx="1362">
                  <c:v>83</c:v>
                </c:pt>
                <c:pt idx="1363">
                  <c:v>54</c:v>
                </c:pt>
                <c:pt idx="1364">
                  <c:v>91</c:v>
                </c:pt>
                <c:pt idx="1365">
                  <c:v>47</c:v>
                </c:pt>
                <c:pt idx="1366">
                  <c:v>113</c:v>
                </c:pt>
                <c:pt idx="1367">
                  <c:v>80</c:v>
                </c:pt>
                <c:pt idx="1368">
                  <c:v>98</c:v>
                </c:pt>
                <c:pt idx="1369">
                  <c:v>43</c:v>
                </c:pt>
                <c:pt idx="1370">
                  <c:v>91</c:v>
                </c:pt>
                <c:pt idx="1371">
                  <c:v>175</c:v>
                </c:pt>
                <c:pt idx="1372">
                  <c:v>124</c:v>
                </c:pt>
                <c:pt idx="1373">
                  <c:v>113</c:v>
                </c:pt>
                <c:pt idx="1374">
                  <c:v>54</c:v>
                </c:pt>
                <c:pt idx="1375">
                  <c:v>18</c:v>
                </c:pt>
                <c:pt idx="1376">
                  <c:v>69</c:v>
                </c:pt>
                <c:pt idx="1377">
                  <c:v>14</c:v>
                </c:pt>
                <c:pt idx="1378">
                  <c:v>29</c:v>
                </c:pt>
                <c:pt idx="1379">
                  <c:v>73</c:v>
                </c:pt>
                <c:pt idx="1380">
                  <c:v>43</c:v>
                </c:pt>
                <c:pt idx="1381">
                  <c:v>51</c:v>
                </c:pt>
                <c:pt idx="1382">
                  <c:v>124</c:v>
                </c:pt>
                <c:pt idx="1383">
                  <c:v>80</c:v>
                </c:pt>
                <c:pt idx="1384">
                  <c:v>62</c:v>
                </c:pt>
                <c:pt idx="1385">
                  <c:v>69</c:v>
                </c:pt>
                <c:pt idx="1386">
                  <c:v>76</c:v>
                </c:pt>
                <c:pt idx="1387">
                  <c:v>127</c:v>
                </c:pt>
                <c:pt idx="1388">
                  <c:v>94</c:v>
                </c:pt>
                <c:pt idx="1389">
                  <c:v>36</c:v>
                </c:pt>
                <c:pt idx="1390">
                  <c:v>73</c:v>
                </c:pt>
                <c:pt idx="1391">
                  <c:v>58</c:v>
                </c:pt>
              </c:numCache>
            </c:numRef>
          </c:val>
          <c:smooth val="0"/>
          <c:extLst>
            <c:ext xmlns:c16="http://schemas.microsoft.com/office/drawing/2014/chart" uri="{C3380CC4-5D6E-409C-BE32-E72D297353CC}">
              <c16:uniqueId val="{00000000-83EE-426D-9E9E-A13014E2475B}"/>
            </c:ext>
          </c:extLst>
        </c:ser>
        <c:dLbls>
          <c:showLegendKey val="0"/>
          <c:showVal val="0"/>
          <c:showCatName val="0"/>
          <c:showSerName val="0"/>
          <c:showPercent val="0"/>
          <c:showBubbleSize val="0"/>
        </c:dLbls>
        <c:smooth val="0"/>
        <c:axId val="422624232"/>
        <c:axId val="422626040"/>
      </c:lineChart>
      <c:catAx>
        <c:axId val="422624232"/>
        <c:scaling>
          <c:orientation val="minMax"/>
        </c:scaling>
        <c:delete val="1"/>
        <c:axPos val="b"/>
        <c:majorTickMark val="out"/>
        <c:minorTickMark val="none"/>
        <c:tickLblPos val="none"/>
        <c:crossAx val="422626040"/>
        <c:crosses val="autoZero"/>
        <c:auto val="1"/>
        <c:lblAlgn val="ctr"/>
        <c:lblOffset val="100"/>
        <c:noMultiLvlLbl val="0"/>
      </c:catAx>
      <c:valAx>
        <c:axId val="422626040"/>
        <c:scaling>
          <c:orientation val="minMax"/>
        </c:scaling>
        <c:delete val="1"/>
        <c:axPos val="l"/>
        <c:numFmt formatCode="General" sourceLinked="1"/>
        <c:majorTickMark val="out"/>
        <c:minorTickMark val="none"/>
        <c:tickLblPos val="none"/>
        <c:crossAx val="422624232"/>
        <c:crosses val="autoZero"/>
        <c:crossBetween val="between"/>
      </c:valAx>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861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vl1pPr>
          </a:lstStyle>
          <a:p>
            <a:pPr>
              <a:defRPr/>
            </a:pPr>
            <a:endParaRPr lang="en-US"/>
          </a:p>
        </p:txBody>
      </p:sp>
      <p:sp>
        <p:nvSpPr>
          <p:cNvPr id="708611"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708612" name="Rectangle 4"/>
          <p:cNvSpPr>
            <a:spLocks noGrp="1" noChangeArrowheads="1"/>
          </p:cNvSpPr>
          <p:nvPr>
            <p:ph type="ftr" sz="quarter" idx="2"/>
          </p:nvPr>
        </p:nvSpPr>
        <p:spPr bwMode="auto">
          <a:xfrm>
            <a:off x="0" y="8847138"/>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vl1pPr>
          </a:lstStyle>
          <a:p>
            <a:pPr>
              <a:defRPr/>
            </a:pPr>
            <a:endParaRPr lang="en-US"/>
          </a:p>
        </p:txBody>
      </p:sp>
      <p:sp>
        <p:nvSpPr>
          <p:cNvPr id="708613" name="Rectangle 5"/>
          <p:cNvSpPr>
            <a:spLocks noGrp="1" noChangeArrowheads="1"/>
          </p:cNvSpPr>
          <p:nvPr>
            <p:ph type="sldNum" sz="quarter" idx="3"/>
          </p:nvPr>
        </p:nvSpPr>
        <p:spPr bwMode="auto">
          <a:xfrm>
            <a:off x="3884613" y="8847138"/>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DBFF0732-BA7F-D44E-A5C4-C1CB47979073}"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vl1pPr>
          </a:lstStyle>
          <a:p>
            <a:pPr>
              <a:defRPr/>
            </a:pPr>
            <a:endParaRPr lang="en-US"/>
          </a:p>
        </p:txBody>
      </p:sp>
      <p:sp>
        <p:nvSpPr>
          <p:cNvPr id="512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01725" y="698500"/>
            <a:ext cx="4656138" cy="34925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424363"/>
            <a:ext cx="54864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47138"/>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vl1pPr>
          </a:lstStyle>
          <a:p>
            <a:pPr>
              <a:defRPr/>
            </a:pPr>
            <a:endParaRPr lang="en-US"/>
          </a:p>
        </p:txBody>
      </p:sp>
      <p:sp>
        <p:nvSpPr>
          <p:cNvPr id="5127" name="Rectangle 7"/>
          <p:cNvSpPr>
            <a:spLocks noGrp="1" noChangeArrowheads="1"/>
          </p:cNvSpPr>
          <p:nvPr>
            <p:ph type="sldNum" sz="quarter" idx="5"/>
          </p:nvPr>
        </p:nvSpPr>
        <p:spPr bwMode="auto">
          <a:xfrm>
            <a:off x="3884613" y="8847138"/>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F9BC0D59-9BBB-E947-AC90-A217E6A595C0}"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B20283D3-26DC-7F45-A98E-EFF90A8779C0}" type="slidenum">
              <a:rPr lang="en-US"/>
              <a:pPr/>
              <a:t>1</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914400" y="4424363"/>
            <a:ext cx="5029200" cy="4191000"/>
          </a:xfrm>
          <a:noFill/>
          <a:ln/>
        </p:spPr>
        <p:txBody>
          <a:bodyPr/>
          <a:lstStyle/>
          <a:p>
            <a:endParaRPr lang="en-US" altLang="zh-CN">
              <a:ea typeface="宋体" charset="-122"/>
              <a:cs typeface="宋体"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a:lnSpc>
                <a:spcPct val="90000"/>
              </a:lnSpc>
              <a:spcBef>
                <a:spcPct val="0"/>
              </a:spcBef>
            </a:pPr>
            <a:endParaRPr kumimoji="0" lang="en-US" sz="2400">
              <a:latin typeface="Times New Roman" charset="0"/>
              <a:cs typeface="ＭＳ Ｐゴシック" charset="-128"/>
            </a:endParaRPr>
          </a:p>
        </p:txBody>
      </p:sp>
      <p:sp>
        <p:nvSpPr>
          <p:cNvPr id="45060" name="Slide Number Placeholder 3"/>
          <p:cNvSpPr>
            <a:spLocks noGrp="1"/>
          </p:cNvSpPr>
          <p:nvPr>
            <p:ph type="sldNum" sz="quarter" idx="5"/>
          </p:nvPr>
        </p:nvSpPr>
        <p:spPr>
          <a:noFill/>
        </p:spPr>
        <p:txBody>
          <a:bodyPr/>
          <a:lstStyle/>
          <a:p>
            <a:fld id="{864BAA40-666B-F94D-B3A9-7DE738193468}" type="slidenum">
              <a:rPr lang="en-US" altLang="zh-CN"/>
              <a:pPr/>
              <a:t>11</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a:lnSpc>
                <a:spcPct val="80000"/>
              </a:lnSpc>
            </a:pPr>
            <a:endParaRPr lang="en-US" sz="900">
              <a:cs typeface="ＭＳ Ｐゴシック" charset="-128"/>
            </a:endParaRPr>
          </a:p>
        </p:txBody>
      </p:sp>
      <p:sp>
        <p:nvSpPr>
          <p:cNvPr id="30724" name="Slide Number Placeholder 3"/>
          <p:cNvSpPr>
            <a:spLocks noGrp="1"/>
          </p:cNvSpPr>
          <p:nvPr>
            <p:ph type="sldNum" sz="quarter" idx="5"/>
          </p:nvPr>
        </p:nvSpPr>
        <p:spPr>
          <a:noFill/>
        </p:spPr>
        <p:txBody>
          <a:bodyPr/>
          <a:lstStyle/>
          <a:p>
            <a:fld id="{60FB2559-7C5E-FB4F-AAC5-FB7D61721179}" type="slidenum">
              <a:rPr lang="zh-CN" altLang="en-US"/>
              <a:pPr/>
              <a:t>12</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 known and unknown problems can be found</a:t>
            </a:r>
          </a:p>
        </p:txBody>
      </p:sp>
      <p:sp>
        <p:nvSpPr>
          <p:cNvPr id="4" name="Slide Number Placeholder 3"/>
          <p:cNvSpPr>
            <a:spLocks noGrp="1"/>
          </p:cNvSpPr>
          <p:nvPr>
            <p:ph type="sldNum" sz="quarter" idx="10"/>
          </p:nvPr>
        </p:nvSpPr>
        <p:spPr/>
        <p:txBody>
          <a:bodyPr/>
          <a:lstStyle/>
          <a:p>
            <a:fld id="{4F171D72-50F3-4A05-B09B-A51BFABE922C}" type="slidenum">
              <a:rPr lang="zh-CN" altLang="en-US" smtClean="0"/>
              <a:pPr/>
              <a:t>13</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 known and unknown problems can be found</a:t>
            </a:r>
          </a:p>
        </p:txBody>
      </p:sp>
      <p:sp>
        <p:nvSpPr>
          <p:cNvPr id="4" name="Slide Number Placeholder 3"/>
          <p:cNvSpPr>
            <a:spLocks noGrp="1"/>
          </p:cNvSpPr>
          <p:nvPr>
            <p:ph type="sldNum" sz="quarter" idx="10"/>
          </p:nvPr>
        </p:nvSpPr>
        <p:spPr/>
        <p:txBody>
          <a:bodyPr/>
          <a:lstStyle/>
          <a:p>
            <a:fld id="{4F171D72-50F3-4A05-B09B-A51BFABE922C}" type="slidenum">
              <a:rPr lang="zh-CN" altLang="en-US" smtClean="0"/>
              <a:pPr/>
              <a:t>14</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Mention known and unknown problems can be found</a:t>
            </a:r>
          </a:p>
        </p:txBody>
      </p:sp>
      <p:sp>
        <p:nvSpPr>
          <p:cNvPr id="4" name="Slide Number Placeholder 3"/>
          <p:cNvSpPr>
            <a:spLocks noGrp="1"/>
          </p:cNvSpPr>
          <p:nvPr>
            <p:ph type="sldNum" sz="quarter" idx="10"/>
          </p:nvPr>
        </p:nvSpPr>
        <p:spPr/>
        <p:txBody>
          <a:bodyPr/>
          <a:lstStyle/>
          <a:p>
            <a:fld id="{4F171D72-50F3-4A05-B09B-A51BFABE922C}" type="slidenum">
              <a:rPr lang="zh-CN" altLang="en-US" smtClean="0"/>
              <a:pPr/>
              <a:t>15</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a:cs typeface="ＭＳ Ｐゴシック" charset="-128"/>
            </a:endParaRPr>
          </a:p>
        </p:txBody>
      </p:sp>
      <p:sp>
        <p:nvSpPr>
          <p:cNvPr id="38916" name="Slide Number Placeholder 3"/>
          <p:cNvSpPr>
            <a:spLocks noGrp="1"/>
          </p:cNvSpPr>
          <p:nvPr>
            <p:ph type="sldNum" sz="quarter" idx="5"/>
          </p:nvPr>
        </p:nvSpPr>
        <p:spPr>
          <a:noFill/>
        </p:spPr>
        <p:txBody>
          <a:bodyPr/>
          <a:lstStyle/>
          <a:p>
            <a:fld id="{21B8FBBB-9433-F746-A76E-008FA2B3E696}" type="slidenum">
              <a:rPr lang="zh-CN" altLang="en-US"/>
              <a:pPr/>
              <a:t>16</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pPr>
              <a:lnSpc>
                <a:spcPct val="90000"/>
              </a:lnSpc>
            </a:pPr>
            <a:endParaRPr lang="en-US" sz="1100">
              <a:cs typeface="ＭＳ Ｐゴシック" charset="-128"/>
            </a:endParaRPr>
          </a:p>
        </p:txBody>
      </p:sp>
      <p:sp>
        <p:nvSpPr>
          <p:cNvPr id="27652" name="Slide Number Placeholder 3"/>
          <p:cNvSpPr>
            <a:spLocks noGrp="1"/>
          </p:cNvSpPr>
          <p:nvPr>
            <p:ph type="sldNum" sz="quarter" idx="5"/>
          </p:nvPr>
        </p:nvSpPr>
        <p:spPr>
          <a:noFill/>
        </p:spPr>
        <p:txBody>
          <a:bodyPr/>
          <a:lstStyle/>
          <a:p>
            <a:fld id="{A2084FB8-D9AD-634E-B235-885FAFEF1309}" type="slidenum">
              <a:rPr lang="zh-CN" altLang="en-US"/>
              <a:pPr/>
              <a:t>19</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a:lnSpc>
                <a:spcPct val="80000"/>
              </a:lnSpc>
            </a:pPr>
            <a:endParaRPr lang="en-US" sz="900">
              <a:cs typeface="ＭＳ Ｐゴシック" charset="-128"/>
            </a:endParaRPr>
          </a:p>
        </p:txBody>
      </p:sp>
      <p:sp>
        <p:nvSpPr>
          <p:cNvPr id="30724" name="Slide Number Placeholder 3"/>
          <p:cNvSpPr>
            <a:spLocks noGrp="1"/>
          </p:cNvSpPr>
          <p:nvPr>
            <p:ph type="sldNum" sz="quarter" idx="5"/>
          </p:nvPr>
        </p:nvSpPr>
        <p:spPr>
          <a:noFill/>
        </p:spPr>
        <p:txBody>
          <a:bodyPr/>
          <a:lstStyle/>
          <a:p>
            <a:fld id="{60FB2559-7C5E-FB4F-AAC5-FB7D61721179}" type="slidenum">
              <a:rPr lang="zh-CN" altLang="en-US"/>
              <a:pPr/>
              <a:t>21</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a:cs typeface="ＭＳ Ｐゴシック" charset="-128"/>
            </a:endParaRPr>
          </a:p>
        </p:txBody>
      </p:sp>
      <p:sp>
        <p:nvSpPr>
          <p:cNvPr id="38916" name="Slide Number Placeholder 3"/>
          <p:cNvSpPr>
            <a:spLocks noGrp="1"/>
          </p:cNvSpPr>
          <p:nvPr>
            <p:ph type="sldNum" sz="quarter" idx="5"/>
          </p:nvPr>
        </p:nvSpPr>
        <p:spPr>
          <a:noFill/>
        </p:spPr>
        <p:txBody>
          <a:bodyPr/>
          <a:lstStyle/>
          <a:p>
            <a:fld id="{21B8FBBB-9433-F746-A76E-008FA2B3E696}" type="slidenum">
              <a:rPr lang="zh-CN" altLang="en-US"/>
              <a:pPr/>
              <a:t>22</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After</a:t>
            </a:r>
            <a:r>
              <a:rPr lang="en-US" baseline="0" dirty="0"/>
              <a:t> identifying the onsets of anomaly behavior of all the components PAL server starting doing fault localization</a:t>
            </a:r>
          </a:p>
          <a:p>
            <a:r>
              <a:rPr lang="en-US" baseline="0" dirty="0"/>
              <a:t>it classifies the behavior into 2 cases;</a:t>
            </a:r>
          </a:p>
          <a:p>
            <a:r>
              <a:rPr lang="en-US" baseline="0" dirty="0"/>
              <a:t>First, if all the components have the critical change point (which is corresponding to the onset of anomaly behavior), it is the full coverage case. Otherwise, if only some components have the critical change point, it is the partial coverage case.</a:t>
            </a:r>
          </a:p>
          <a:p>
            <a:r>
              <a:rPr lang="en-US" baseline="0" dirty="0"/>
              <a:t>If it detects the full coverage case and all the change points have the same trend, the root case is the external factors such as workload change</a:t>
            </a:r>
          </a:p>
        </p:txBody>
      </p:sp>
      <p:sp>
        <p:nvSpPr>
          <p:cNvPr id="4" name="Slide Number Placeholder 3"/>
          <p:cNvSpPr>
            <a:spLocks noGrp="1"/>
          </p:cNvSpPr>
          <p:nvPr>
            <p:ph type="sldNum" sz="quarter" idx="10"/>
          </p:nvPr>
        </p:nvSpPr>
        <p:spPr/>
        <p:txBody>
          <a:bodyPr/>
          <a:lstStyle/>
          <a:p>
            <a:fld id="{5F5F9A27-AB7B-4D7F-AA13-3671CB591756}" type="slidenum">
              <a:rPr lang="en-US" smtClean="0"/>
              <a:pPr/>
              <a:t>28</a:t>
            </a:fld>
            <a:endParaRPr lang="en-US"/>
          </a:p>
        </p:txBody>
      </p:sp>
    </p:spTree>
    <p:extLst>
      <p:ext uri="{BB962C8B-B14F-4D97-AF65-F5344CB8AC3E}">
        <p14:creationId xmlns:p14="http://schemas.microsoft.com/office/powerpoint/2010/main" val="2858162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a:spcBef>
                <a:spcPct val="0"/>
              </a:spcBef>
            </a:pPr>
            <a:endParaRPr kumimoji="0" lang="en-US" sz="2400">
              <a:latin typeface="Times New Roman" charset="0"/>
              <a:cs typeface="ＭＳ Ｐゴシック" charset="-128"/>
            </a:endParaRPr>
          </a:p>
        </p:txBody>
      </p:sp>
      <p:sp>
        <p:nvSpPr>
          <p:cNvPr id="34820" name="Slide Number Placeholder 3"/>
          <p:cNvSpPr>
            <a:spLocks noGrp="1"/>
          </p:cNvSpPr>
          <p:nvPr>
            <p:ph type="sldNum" sz="quarter" idx="5"/>
          </p:nvPr>
        </p:nvSpPr>
        <p:spPr>
          <a:noFill/>
        </p:spPr>
        <p:txBody>
          <a:bodyPr/>
          <a:lstStyle/>
          <a:p>
            <a:fld id="{FFE56A51-C61D-8549-B8BB-2C622D9C1537}" type="slidenum">
              <a:rPr lang="en-US" altLang="zh-CN"/>
              <a:pPr/>
              <a:t>2</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dirty="0">
              <a:latin typeface="Arial" pitchFamily="-1" charset="0"/>
              <a:ea typeface="ＭＳ Ｐゴシック" pitchFamily="-1" charset="-128"/>
              <a:cs typeface="ＭＳ Ｐゴシック" pitchFamily="-1" charset="-128"/>
            </a:endParaRPr>
          </a:p>
        </p:txBody>
      </p:sp>
      <p:sp>
        <p:nvSpPr>
          <p:cNvPr id="64516" name="Slide Number Placeholder 3"/>
          <p:cNvSpPr>
            <a:spLocks noGrp="1"/>
          </p:cNvSpPr>
          <p:nvPr>
            <p:ph type="sldNum" sz="quarter" idx="5"/>
          </p:nvPr>
        </p:nvSpPr>
        <p:spPr>
          <a:noFill/>
        </p:spPr>
        <p:txBody>
          <a:bodyPr/>
          <a:lstStyle/>
          <a:p>
            <a:fld id="{588CD2A2-F32E-434F-8912-8F9107F3AF92}" type="slidenum">
              <a:rPr lang="zh-CN" altLang="en-US"/>
              <a:pPr/>
              <a:t>32</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dirty="0">
              <a:latin typeface="Arial" pitchFamily="-1" charset="0"/>
              <a:ea typeface="ＭＳ Ｐゴシック" pitchFamily="-1" charset="-128"/>
              <a:cs typeface="ＭＳ Ｐゴシック" pitchFamily="-1" charset="-128"/>
            </a:endParaRPr>
          </a:p>
        </p:txBody>
      </p:sp>
      <p:sp>
        <p:nvSpPr>
          <p:cNvPr id="80900" name="Slide Number Placeholder 3"/>
          <p:cNvSpPr>
            <a:spLocks noGrp="1"/>
          </p:cNvSpPr>
          <p:nvPr>
            <p:ph type="sldNum" sz="quarter" idx="5"/>
          </p:nvPr>
        </p:nvSpPr>
        <p:spPr>
          <a:noFill/>
        </p:spPr>
        <p:txBody>
          <a:bodyPr/>
          <a:lstStyle/>
          <a:p>
            <a:fld id="{A28E525B-6E9F-AC45-8C4E-258C7C30675A}" type="slidenum">
              <a:rPr lang="zh-CN" altLang="en-US"/>
              <a:pPr/>
              <a:t>33</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a:ln>
            <a:round/>
            <a:headEnd/>
            <a:tailEnd/>
          </a:ln>
        </p:spPr>
        <p:txBody>
          <a:bodyPr/>
          <a:lstStyle/>
          <a:p>
            <a:pPr>
              <a:buFont typeface="Times New Roman" pitchFamily="-109" charset="0"/>
              <a:buChar char="•"/>
            </a:pPr>
            <a:fld id="{B2B85092-CB61-DB4B-A246-ED1536540C5B}" type="slidenum">
              <a:rPr lang="en-US">
                <a:latin typeface="Times New Roman" pitchFamily="-109" charset="0"/>
                <a:ea typeface="ＭＳ Ｐゴシック" pitchFamily="-109" charset="-128"/>
                <a:cs typeface="ＭＳ Ｐゴシック" pitchFamily="-109" charset="-128"/>
              </a:rPr>
              <a:pPr>
                <a:buFont typeface="Times New Roman" pitchFamily="-109" charset="0"/>
                <a:buChar char="•"/>
              </a:pPr>
              <a:t>34</a:t>
            </a:fld>
            <a:endParaRPr lang="en-US">
              <a:latin typeface="Times New Roman" pitchFamily="-109" charset="0"/>
              <a:ea typeface="ＭＳ Ｐゴシック" pitchFamily="-109" charset="-128"/>
              <a:cs typeface="ＭＳ Ｐゴシック" pitchFamily="-109" charset="-128"/>
            </a:endParaRPr>
          </a:p>
        </p:txBody>
      </p:sp>
      <p:sp>
        <p:nvSpPr>
          <p:cNvPr id="48131" name="Rectangle 1"/>
          <p:cNvSpPr>
            <a:spLocks noGrp="1" noRot="1" noChangeAspect="1" noChangeArrowheads="1" noTextEdit="1"/>
          </p:cNvSpPr>
          <p:nvPr>
            <p:ph type="sldImg"/>
          </p:nvPr>
        </p:nvSpPr>
        <p:spPr>
          <a:xfrm>
            <a:off x="1101725" y="698500"/>
            <a:ext cx="4654550" cy="3492500"/>
          </a:xfrm>
          <a:solidFill>
            <a:srgbClr val="FFFFFF"/>
          </a:solidFill>
          <a:ln/>
        </p:spPr>
      </p:sp>
      <p:sp>
        <p:nvSpPr>
          <p:cNvPr id="48132" name="Rectangle 2"/>
          <p:cNvSpPr>
            <a:spLocks noGrp="1" noChangeArrowheads="1"/>
          </p:cNvSpPr>
          <p:nvPr>
            <p:ph type="body" idx="1"/>
          </p:nvPr>
        </p:nvSpPr>
        <p:spPr>
          <a:xfrm>
            <a:off x="914400" y="4424085"/>
            <a:ext cx="5029200" cy="4191238"/>
          </a:xfrm>
          <a:noFill/>
        </p:spPr>
        <p:txBody>
          <a:bodyPr wrap="none" anchor="ctr"/>
          <a:lstStyle/>
          <a:p>
            <a:endParaRPr lang="en-US">
              <a:latin typeface="Times New Roman" pitchFamily="-109"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p:cNvSpPr>
            <a:spLocks noGrp="1" noChangeArrowheads="1"/>
          </p:cNvSpPr>
          <p:nvPr>
            <p:ph type="sldNum" sz="quarter"/>
          </p:nvPr>
        </p:nvSpPr>
        <p:spPr>
          <a:noFill/>
          <a:ln>
            <a:round/>
            <a:headEnd/>
            <a:tailEnd/>
          </a:ln>
        </p:spPr>
        <p:txBody>
          <a:bodyPr/>
          <a:lstStyle/>
          <a:p>
            <a:pPr>
              <a:buFont typeface="Times New Roman" pitchFamily="-109" charset="0"/>
              <a:buChar char="•"/>
            </a:pPr>
            <a:fld id="{F5009376-72E5-8343-978E-F18BC7253B12}" type="slidenum">
              <a:rPr lang="en-US">
                <a:latin typeface="Times New Roman" pitchFamily="-109" charset="0"/>
                <a:ea typeface="ＭＳ Ｐゴシック" pitchFamily="-109" charset="-128"/>
                <a:cs typeface="ＭＳ Ｐゴシック" pitchFamily="-109" charset="-128"/>
              </a:rPr>
              <a:pPr>
                <a:buFont typeface="Times New Roman" pitchFamily="-109" charset="0"/>
                <a:buChar char="•"/>
              </a:pPr>
              <a:t>35</a:t>
            </a:fld>
            <a:endParaRPr lang="en-US">
              <a:latin typeface="Times New Roman" pitchFamily="-109" charset="0"/>
              <a:ea typeface="ＭＳ Ｐゴシック" pitchFamily="-109" charset="-128"/>
              <a:cs typeface="ＭＳ Ｐゴシック" pitchFamily="-109" charset="-128"/>
            </a:endParaRPr>
          </a:p>
        </p:txBody>
      </p:sp>
      <p:sp>
        <p:nvSpPr>
          <p:cNvPr id="50179" name="Rectangle 1"/>
          <p:cNvSpPr>
            <a:spLocks noGrp="1" noRot="1" noChangeAspect="1" noChangeArrowheads="1" noTextEdit="1"/>
          </p:cNvSpPr>
          <p:nvPr>
            <p:ph type="sldImg"/>
          </p:nvPr>
        </p:nvSpPr>
        <p:spPr>
          <a:xfrm>
            <a:off x="1101725" y="698500"/>
            <a:ext cx="4654550" cy="3492500"/>
          </a:xfrm>
          <a:solidFill>
            <a:srgbClr val="FFFFFF"/>
          </a:solidFill>
          <a:ln/>
        </p:spPr>
      </p:sp>
      <p:sp>
        <p:nvSpPr>
          <p:cNvPr id="50180" name="Rectangle 2"/>
          <p:cNvSpPr>
            <a:spLocks noGrp="1" noChangeArrowheads="1"/>
          </p:cNvSpPr>
          <p:nvPr>
            <p:ph type="body" idx="1"/>
          </p:nvPr>
        </p:nvSpPr>
        <p:spPr>
          <a:xfrm>
            <a:off x="914400" y="4424085"/>
            <a:ext cx="5029200" cy="4191238"/>
          </a:xfrm>
          <a:noFill/>
        </p:spPr>
        <p:txBody>
          <a:bodyPr wrap="none" anchor="ctr"/>
          <a:lstStyle/>
          <a:p>
            <a:r>
              <a:rPr lang="en-US">
                <a:latin typeface="Times New Roman" pitchFamily="-109" charset="0"/>
              </a:rPr>
              <a:t>Mention system calls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p:cNvSpPr>
            <a:spLocks noGrp="1" noChangeArrowheads="1"/>
          </p:cNvSpPr>
          <p:nvPr>
            <p:ph type="sldNum" sz="quarter"/>
          </p:nvPr>
        </p:nvSpPr>
        <p:spPr>
          <a:noFill/>
          <a:ln>
            <a:round/>
            <a:headEnd/>
            <a:tailEnd/>
          </a:ln>
        </p:spPr>
        <p:txBody>
          <a:bodyPr/>
          <a:lstStyle/>
          <a:p>
            <a:pPr>
              <a:buFont typeface="Times New Roman" pitchFamily="-109" charset="0"/>
              <a:buChar char="•"/>
            </a:pPr>
            <a:fld id="{8A667C70-C9C4-B64A-840D-0890D0B6D25D}" type="slidenum">
              <a:rPr lang="en-US">
                <a:latin typeface="Times New Roman" pitchFamily="-109" charset="0"/>
                <a:ea typeface="ＭＳ Ｐゴシック" pitchFamily="-109" charset="-128"/>
                <a:cs typeface="ＭＳ Ｐゴシック" pitchFamily="-109" charset="-128"/>
              </a:rPr>
              <a:pPr>
                <a:buFont typeface="Times New Roman" pitchFamily="-109" charset="0"/>
                <a:buChar char="•"/>
              </a:pPr>
              <a:t>36</a:t>
            </a:fld>
            <a:endParaRPr lang="en-US">
              <a:latin typeface="Times New Roman" pitchFamily="-109" charset="0"/>
              <a:ea typeface="ＭＳ Ｐゴシック" pitchFamily="-109" charset="-128"/>
              <a:cs typeface="ＭＳ Ｐゴシック" pitchFamily="-109" charset="-128"/>
            </a:endParaRPr>
          </a:p>
        </p:txBody>
      </p:sp>
      <p:sp>
        <p:nvSpPr>
          <p:cNvPr id="66563" name="Rectangle 1"/>
          <p:cNvSpPr>
            <a:spLocks noGrp="1" noRot="1" noChangeAspect="1" noChangeArrowheads="1" noTextEdit="1"/>
          </p:cNvSpPr>
          <p:nvPr>
            <p:ph type="sldImg"/>
          </p:nvPr>
        </p:nvSpPr>
        <p:spPr>
          <a:xfrm>
            <a:off x="1101725" y="698500"/>
            <a:ext cx="4654550" cy="3492500"/>
          </a:xfrm>
          <a:solidFill>
            <a:srgbClr val="FFFFFF"/>
          </a:solidFill>
          <a:ln/>
        </p:spPr>
      </p:sp>
      <p:sp>
        <p:nvSpPr>
          <p:cNvPr id="66564" name="Rectangle 2"/>
          <p:cNvSpPr>
            <a:spLocks noGrp="1" noChangeArrowheads="1"/>
          </p:cNvSpPr>
          <p:nvPr>
            <p:ph type="body" idx="1"/>
          </p:nvPr>
        </p:nvSpPr>
        <p:spPr>
          <a:xfrm>
            <a:off x="914400" y="4424085"/>
            <a:ext cx="5029200" cy="4191238"/>
          </a:xfrm>
          <a:noFill/>
        </p:spPr>
        <p:txBody>
          <a:bodyPr wrap="none" anchor="ctr"/>
          <a:lstStyle/>
          <a:p>
            <a:endParaRPr lang="en-US">
              <a:latin typeface="Times New Roman" pitchFamily="-109"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a:ln>
            <a:round/>
            <a:headEnd/>
            <a:tailEnd/>
          </a:ln>
        </p:spPr>
        <p:txBody>
          <a:bodyPr/>
          <a:lstStyle/>
          <a:p>
            <a:pPr>
              <a:buFont typeface="Times New Roman" pitchFamily="-109" charset="0"/>
              <a:buChar char="•"/>
            </a:pPr>
            <a:fld id="{AD7C7121-7E1F-5A4E-8A55-314C41097641}" type="slidenum">
              <a:rPr lang="en-US">
                <a:latin typeface="Times New Roman" pitchFamily="-109" charset="0"/>
                <a:ea typeface="ＭＳ Ｐゴシック" pitchFamily="-109" charset="-128"/>
                <a:cs typeface="ＭＳ Ｐゴシック" pitchFamily="-109" charset="-128"/>
              </a:rPr>
              <a:pPr>
                <a:buFont typeface="Times New Roman" pitchFamily="-109" charset="0"/>
                <a:buChar char="•"/>
              </a:pPr>
              <a:t>37</a:t>
            </a:fld>
            <a:endParaRPr lang="en-US">
              <a:latin typeface="Times New Roman" pitchFamily="-109" charset="0"/>
              <a:ea typeface="ＭＳ Ｐゴシック" pitchFamily="-109" charset="-128"/>
              <a:cs typeface="ＭＳ Ｐゴシック" pitchFamily="-109" charset="-128"/>
            </a:endParaRPr>
          </a:p>
        </p:txBody>
      </p:sp>
      <p:sp>
        <p:nvSpPr>
          <p:cNvPr id="68611" name="Rectangle 1"/>
          <p:cNvSpPr>
            <a:spLocks noGrp="1" noRot="1" noChangeAspect="1" noChangeArrowheads="1" noTextEdit="1"/>
          </p:cNvSpPr>
          <p:nvPr>
            <p:ph type="sldImg"/>
          </p:nvPr>
        </p:nvSpPr>
        <p:spPr>
          <a:xfrm>
            <a:off x="1101725" y="698500"/>
            <a:ext cx="4654550" cy="3492500"/>
          </a:xfrm>
          <a:solidFill>
            <a:srgbClr val="FFFFFF"/>
          </a:solidFill>
          <a:ln/>
        </p:spPr>
      </p:sp>
      <p:sp>
        <p:nvSpPr>
          <p:cNvPr id="68612" name="Rectangle 2"/>
          <p:cNvSpPr>
            <a:spLocks noGrp="1" noChangeArrowheads="1"/>
          </p:cNvSpPr>
          <p:nvPr>
            <p:ph type="body" idx="1"/>
          </p:nvPr>
        </p:nvSpPr>
        <p:spPr>
          <a:xfrm>
            <a:off x="914400" y="4424085"/>
            <a:ext cx="5029200" cy="4191238"/>
          </a:xfrm>
          <a:noFill/>
        </p:spPr>
        <p:txBody>
          <a:bodyPr wrap="none" anchor="ctr"/>
          <a:lstStyle/>
          <a:p>
            <a:endParaRPr lang="en-US">
              <a:latin typeface="Times New Roman" pitchFamily="-109"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a:spcBef>
                <a:spcPct val="0"/>
              </a:spcBef>
            </a:pPr>
            <a:endParaRPr kumimoji="0" lang="en-US" sz="2400">
              <a:latin typeface="Times New Roman" charset="0"/>
              <a:cs typeface="ＭＳ Ｐゴシック" charset="-128"/>
            </a:endParaRPr>
          </a:p>
        </p:txBody>
      </p:sp>
      <p:sp>
        <p:nvSpPr>
          <p:cNvPr id="34820" name="Slide Number Placeholder 3"/>
          <p:cNvSpPr>
            <a:spLocks noGrp="1"/>
          </p:cNvSpPr>
          <p:nvPr>
            <p:ph type="sldNum" sz="quarter" idx="5"/>
          </p:nvPr>
        </p:nvSpPr>
        <p:spPr>
          <a:noFill/>
        </p:spPr>
        <p:txBody>
          <a:bodyPr/>
          <a:lstStyle/>
          <a:p>
            <a:fld id="{FFE56A51-C61D-8549-B8BB-2C622D9C1537}" type="slidenum">
              <a:rPr lang="en-US" altLang="zh-CN"/>
              <a:pPr/>
              <a:t>40</a:t>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208809D9-3D54-41D9-9850-E0BAAE76A2A7}" type="slidenum">
              <a:rPr lang="zh-CN" altLang="en-US"/>
              <a:pPr/>
              <a:t>41</a:t>
            </a:fld>
            <a:endParaRPr lang="en-US" altLang="zh-CN"/>
          </a:p>
        </p:txBody>
      </p:sp>
      <p:sp>
        <p:nvSpPr>
          <p:cNvPr id="20483" name="Rectangle 2"/>
          <p:cNvSpPr>
            <a:spLocks noGrp="1" noRot="1" noChangeAspect="1" noChangeArrowheads="1" noTextEdit="1"/>
          </p:cNvSpPr>
          <p:nvPr>
            <p:ph type="sldImg"/>
          </p:nvPr>
        </p:nvSpPr>
        <p:spPr>
          <a:solidFill>
            <a:srgbClr val="FFFFFF"/>
          </a:solidFill>
          <a:ln/>
        </p:spPr>
      </p:sp>
      <p:sp>
        <p:nvSpPr>
          <p:cNvPr id="20484" name="Rectangle 3"/>
          <p:cNvSpPr>
            <a:spLocks noGrp="1" noChangeArrowheads="1"/>
          </p:cNvSpPr>
          <p:nvPr>
            <p:ph type="body" idx="1"/>
          </p:nvPr>
        </p:nvSpPr>
        <p:spPr>
          <a:xfrm>
            <a:off x="685800" y="4424085"/>
            <a:ext cx="5486400" cy="4191238"/>
          </a:xfrm>
          <a:solidFill>
            <a:srgbClr val="FFFFFF"/>
          </a:solidFill>
          <a:ln>
            <a:solidFill>
              <a:srgbClr val="000000"/>
            </a:solidFill>
          </a:ln>
        </p:spPr>
        <p:txBody>
          <a:bodyPr/>
          <a:lstStyle/>
          <a:p>
            <a:endParaRPr lang="en-US" altLang="zh-CN" dirty="0">
              <a:ea typeface="ＭＳ Ｐゴシック" charset="-128"/>
            </a:endParaRPr>
          </a:p>
          <a:p>
            <a:endParaRPr lang="zh-CN" altLang="en-US" dirty="0">
              <a:ea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endParaRPr lang="en-US" dirty="0"/>
          </a:p>
        </p:txBody>
      </p:sp>
      <p:sp>
        <p:nvSpPr>
          <p:cNvPr id="4" name="灯片编号占位符 3"/>
          <p:cNvSpPr>
            <a:spLocks noGrp="1"/>
          </p:cNvSpPr>
          <p:nvPr>
            <p:ph type="sldNum" sz="quarter" idx="10"/>
          </p:nvPr>
        </p:nvSpPr>
        <p:spPr/>
        <p:txBody>
          <a:bodyPr/>
          <a:lstStyle/>
          <a:p>
            <a:fld id="{4F171D72-50F3-4A05-B09B-A51BFABE922C}" type="slidenum">
              <a:rPr lang="zh-CN" altLang="en-US" smtClean="0"/>
              <a:pPr/>
              <a:t>42</a:t>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endParaRPr lang="en-US" baseline="0" dirty="0"/>
          </a:p>
        </p:txBody>
      </p:sp>
      <p:sp>
        <p:nvSpPr>
          <p:cNvPr id="4" name="灯片编号占位符 3"/>
          <p:cNvSpPr>
            <a:spLocks noGrp="1"/>
          </p:cNvSpPr>
          <p:nvPr>
            <p:ph type="sldNum" sz="quarter" idx="10"/>
          </p:nvPr>
        </p:nvSpPr>
        <p:spPr/>
        <p:txBody>
          <a:bodyPr/>
          <a:lstStyle/>
          <a:p>
            <a:fld id="{4F171D72-50F3-4A05-B09B-A51BFABE922C}" type="slidenum">
              <a:rPr lang="zh-CN" altLang="en-US" smtClean="0"/>
              <a:pPr/>
              <a:t>43</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32E96C6-1649-1940-A829-2CD2065E0C0D}" type="slidenum">
              <a:rPr lang="en-US"/>
              <a:pPr/>
              <a:t>3</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424363"/>
            <a:ext cx="5029200" cy="4191000"/>
          </a:xfrm>
          <a:noFill/>
          <a:ln/>
        </p:spPr>
        <p:txBody>
          <a:bodyPr lIns="91436" tIns="45718" rIns="91436" bIns="45718"/>
          <a:lstStyle/>
          <a:p>
            <a:endParaRPr lang="en-US"/>
          </a:p>
          <a:p>
            <a:endParaRPr lang="en-US"/>
          </a:p>
          <a:p>
            <a:endParaRPr lang="en-US"/>
          </a:p>
          <a:p>
            <a:endParaRPr lang="en-US"/>
          </a:p>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4F171D72-50F3-4A05-B09B-A51BFABE922C}" type="slidenum">
              <a:rPr lang="zh-CN" altLang="en-US" smtClean="0"/>
              <a:pPr/>
              <a:t>44</a:t>
            </a:fld>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lnSpcReduction="10000"/>
          </a:bodyPr>
          <a:lstStyle/>
          <a:p>
            <a:endParaRPr lang="en-US" baseline="0" dirty="0"/>
          </a:p>
        </p:txBody>
      </p:sp>
      <p:sp>
        <p:nvSpPr>
          <p:cNvPr id="4" name="灯片编号占位符 3"/>
          <p:cNvSpPr>
            <a:spLocks noGrp="1"/>
          </p:cNvSpPr>
          <p:nvPr>
            <p:ph type="sldNum" sz="quarter" idx="10"/>
          </p:nvPr>
        </p:nvSpPr>
        <p:spPr/>
        <p:txBody>
          <a:bodyPr/>
          <a:lstStyle/>
          <a:p>
            <a:fld id="{4F171D72-50F3-4A05-B09B-A51BFABE922C}" type="slidenum">
              <a:rPr lang="zh-CN" altLang="en-US" smtClean="0"/>
              <a:pPr/>
              <a:t>45</a:t>
            </a:fld>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a:p>
            <a:endParaRPr lang="en-US" dirty="0"/>
          </a:p>
        </p:txBody>
      </p:sp>
      <p:sp>
        <p:nvSpPr>
          <p:cNvPr id="4" name="灯片编号占位符 3"/>
          <p:cNvSpPr>
            <a:spLocks noGrp="1"/>
          </p:cNvSpPr>
          <p:nvPr>
            <p:ph type="sldNum" sz="quarter" idx="10"/>
          </p:nvPr>
        </p:nvSpPr>
        <p:spPr/>
        <p:txBody>
          <a:bodyPr/>
          <a:lstStyle/>
          <a:p>
            <a:fld id="{4F171D72-50F3-4A05-B09B-A51BFABE922C}" type="slidenum">
              <a:rPr lang="zh-CN" altLang="en-US" smtClean="0"/>
              <a:pPr/>
              <a:t>46</a:t>
            </a:fld>
            <a:endParaRPr lang="en-US"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4F171D72-50F3-4A05-B09B-A51BFABE922C}" type="slidenum">
              <a:rPr lang="zh-CN" altLang="en-US" smtClean="0"/>
              <a:pPr/>
              <a:t>47</a:t>
            </a:fld>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FE1E299-2DBA-433E-B98E-57F779F60D6C}" type="slidenum">
              <a:rPr lang="zh-CN" altLang="en-US" smtClean="0"/>
              <a:pPr>
                <a:defRPr/>
              </a:pPr>
              <a:t>48</a:t>
            </a:fld>
            <a:endParaRPr lang="en-US" altLang="zh-CN"/>
          </a:p>
        </p:txBody>
      </p:sp>
    </p:spTree>
    <p:extLst>
      <p:ext uri="{BB962C8B-B14F-4D97-AF65-F5344CB8AC3E}">
        <p14:creationId xmlns:p14="http://schemas.microsoft.com/office/powerpoint/2010/main" val="33376182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FE1E299-2DBA-433E-B98E-57F779F60D6C}" type="slidenum">
              <a:rPr lang="zh-CN" altLang="en-US" smtClean="0"/>
              <a:pPr>
                <a:defRPr/>
              </a:pPr>
              <a:t>49</a:t>
            </a:fld>
            <a:endParaRPr lang="en-US" altLang="zh-CN"/>
          </a:p>
        </p:txBody>
      </p:sp>
    </p:spTree>
    <p:extLst>
      <p:ext uri="{BB962C8B-B14F-4D97-AF65-F5344CB8AC3E}">
        <p14:creationId xmlns:p14="http://schemas.microsoft.com/office/powerpoint/2010/main" val="38616235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kumimoji="1" lang="en-US" sz="1200" kern="1200" dirty="0">
              <a:solidFill>
                <a:schemeClr val="tx1"/>
              </a:solidFill>
              <a:latin typeface="Arial" charset="0"/>
              <a:ea typeface="ＭＳ Ｐゴシック" pitchFamily="34" charset="-128"/>
              <a:cs typeface="ＭＳ Ｐゴシック" charset="-128"/>
            </a:endParaRPr>
          </a:p>
        </p:txBody>
      </p:sp>
      <p:sp>
        <p:nvSpPr>
          <p:cNvPr id="4" name="灯片编号占位符 3"/>
          <p:cNvSpPr>
            <a:spLocks noGrp="1"/>
          </p:cNvSpPr>
          <p:nvPr>
            <p:ph type="sldNum" sz="quarter" idx="10"/>
          </p:nvPr>
        </p:nvSpPr>
        <p:spPr/>
        <p:txBody>
          <a:bodyPr/>
          <a:lstStyle/>
          <a:p>
            <a:fld id="{4F171D72-50F3-4A05-B09B-A51BFABE922C}" type="slidenum">
              <a:rPr lang="zh-CN" altLang="en-US" smtClean="0"/>
              <a:pPr/>
              <a:t>50</a:t>
            </a:fld>
            <a:endParaRPr lang="en-US"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4F171D72-50F3-4A05-B09B-A51BFABE922C}" type="slidenum">
              <a:rPr lang="zh-CN" altLang="en-US" smtClean="0"/>
              <a:pPr/>
              <a:t>51</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a:spcBef>
                <a:spcPct val="0"/>
              </a:spcBef>
            </a:pPr>
            <a:endParaRPr kumimoji="0" lang="en-US" sz="2400">
              <a:latin typeface="Times New Roman" charset="0"/>
              <a:cs typeface="ＭＳ Ｐゴシック" charset="-128"/>
            </a:endParaRPr>
          </a:p>
        </p:txBody>
      </p:sp>
      <p:sp>
        <p:nvSpPr>
          <p:cNvPr id="34820" name="Slide Number Placeholder 3"/>
          <p:cNvSpPr>
            <a:spLocks noGrp="1"/>
          </p:cNvSpPr>
          <p:nvPr>
            <p:ph type="sldNum" sz="quarter" idx="5"/>
          </p:nvPr>
        </p:nvSpPr>
        <p:spPr>
          <a:noFill/>
        </p:spPr>
        <p:txBody>
          <a:bodyPr/>
          <a:lstStyle/>
          <a:p>
            <a:fld id="{FFE56A51-C61D-8549-B8BB-2C622D9C1537}" type="slidenum">
              <a:rPr lang="en-US" altLang="zh-CN"/>
              <a:pPr/>
              <a:t>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32B45548-7571-5546-8391-E4FEA422560A}" type="slidenum">
              <a:rPr lang="en-US"/>
              <a:pPr/>
              <a:t>6</a:t>
            </a:fld>
            <a:endParaRPr lang="en-US"/>
          </a:p>
        </p:txBody>
      </p:sp>
      <p:sp>
        <p:nvSpPr>
          <p:cNvPr id="21507" name="Rectangle 2"/>
          <p:cNvSpPr>
            <a:spLocks noGrp="1" noRot="1" noChangeAspect="1" noChangeArrowheads="1" noTextEdit="1"/>
          </p:cNvSpPr>
          <p:nvPr>
            <p:ph type="sldImg"/>
          </p:nvPr>
        </p:nvSpPr>
        <p:spPr>
          <a:xfrm>
            <a:off x="1100138" y="698500"/>
            <a:ext cx="4654550" cy="3492500"/>
          </a:xfrm>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endParaRPr lang="en-US" dirty="0">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pPr>
              <a:spcBef>
                <a:spcPct val="0"/>
              </a:spcBef>
            </a:pPr>
            <a:endParaRPr kumimoji="0" lang="en-US" sz="2400">
              <a:latin typeface="Times New Roman" charset="0"/>
              <a:cs typeface="ＭＳ Ｐゴシック" charset="-128"/>
            </a:endParaRPr>
          </a:p>
        </p:txBody>
      </p:sp>
      <p:sp>
        <p:nvSpPr>
          <p:cNvPr id="13316" name="Slide Number Placeholder 3"/>
          <p:cNvSpPr>
            <a:spLocks noGrp="1"/>
          </p:cNvSpPr>
          <p:nvPr>
            <p:ph type="sldNum" sz="quarter" idx="5"/>
          </p:nvPr>
        </p:nvSpPr>
        <p:spPr>
          <a:noFill/>
        </p:spPr>
        <p:txBody>
          <a:bodyPr/>
          <a:lstStyle/>
          <a:p>
            <a:fld id="{27B18B7F-26CB-B249-A714-8EB51662A233}" type="slidenum">
              <a:rPr lang="en-US" altLang="zh-CN"/>
              <a:pPr/>
              <a:t>7</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59E55B0-029E-CC4A-99B6-A9B0D01817C5}" type="slidenum">
              <a:rPr lang="en-US">
                <a:latin typeface="Times New Roman" pitchFamily="-1" charset="0"/>
              </a:rPr>
              <a:pPr/>
              <a:t>8</a:t>
            </a:fld>
            <a:endParaRPr lang="en-US">
              <a:latin typeface="Times New Roman" pitchFamily="-1" charset="0"/>
            </a:endParaRPr>
          </a:p>
        </p:txBody>
      </p:sp>
      <p:sp>
        <p:nvSpPr>
          <p:cNvPr id="32771" name="Rectangle 2"/>
          <p:cNvSpPr>
            <a:spLocks noGrp="1" noRot="1" noChangeAspect="1" noChangeArrowheads="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a:spcBef>
                <a:spcPct val="0"/>
              </a:spcBef>
            </a:pPr>
            <a:endParaRPr kumimoji="0" lang="en-US" sz="2400">
              <a:latin typeface="Times New Roman" charset="0"/>
              <a:cs typeface="ＭＳ Ｐゴシック" charset="-128"/>
            </a:endParaRPr>
          </a:p>
        </p:txBody>
      </p:sp>
      <p:sp>
        <p:nvSpPr>
          <p:cNvPr id="41988" name="Slide Number Placeholder 3"/>
          <p:cNvSpPr>
            <a:spLocks noGrp="1"/>
          </p:cNvSpPr>
          <p:nvPr>
            <p:ph type="sldNum" sz="quarter" idx="5"/>
          </p:nvPr>
        </p:nvSpPr>
        <p:spPr>
          <a:noFill/>
        </p:spPr>
        <p:txBody>
          <a:bodyPr/>
          <a:lstStyle/>
          <a:p>
            <a:fld id="{87D4C891-971E-FA43-8FD1-E373030B2AE8}" type="slidenum">
              <a:rPr lang="en-US" altLang="zh-CN"/>
              <a:pPr/>
              <a:t>9</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a:spcBef>
                <a:spcPct val="0"/>
              </a:spcBef>
            </a:pPr>
            <a:endParaRPr kumimoji="0" lang="en-US" sz="2400">
              <a:latin typeface="Times New Roman" charset="0"/>
              <a:cs typeface="ＭＳ Ｐゴシック" charset="-128"/>
            </a:endParaRPr>
          </a:p>
        </p:txBody>
      </p:sp>
      <p:sp>
        <p:nvSpPr>
          <p:cNvPr id="41988" name="Slide Number Placeholder 3"/>
          <p:cNvSpPr>
            <a:spLocks noGrp="1"/>
          </p:cNvSpPr>
          <p:nvPr>
            <p:ph type="sldNum" sz="quarter" idx="5"/>
          </p:nvPr>
        </p:nvSpPr>
        <p:spPr>
          <a:noFill/>
        </p:spPr>
        <p:txBody>
          <a:bodyPr/>
          <a:lstStyle/>
          <a:p>
            <a:fld id="{87D4C891-971E-FA43-8FD1-E373030B2AE8}" type="slidenum">
              <a:rPr lang="en-US" altLang="zh-CN"/>
              <a:pPr/>
              <a:t>10</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010400" y="6248400"/>
            <a:ext cx="1905000" cy="457200"/>
          </a:xfrm>
          <a:prstGeom prst="rect">
            <a:avLst/>
          </a:prstGeom>
          <a:ln/>
        </p:spPr>
        <p:txBody>
          <a:bodyPr/>
          <a:lstStyle>
            <a:lvl1pPr>
              <a:defRPr/>
            </a:lvl1pPr>
          </a:lstStyle>
          <a:p>
            <a:pPr>
              <a:defRPr/>
            </a:pPr>
            <a:fld id="{5CE3B34D-E617-1A4D-B2CE-182D25A0888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a:ln/>
        </p:spPr>
        <p:txBody>
          <a:bodyPr/>
          <a:lstStyle>
            <a:lvl1pPr>
              <a:defRPr/>
            </a:lvl1pPr>
          </a:lstStyle>
          <a:p>
            <a:pPr>
              <a:defRPr/>
            </a:pPr>
            <a:fld id="{A8052820-190B-5A45-9D6F-389161EAD00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a:ln/>
        </p:spPr>
        <p:txBody>
          <a:bodyPr/>
          <a:lstStyle>
            <a:lvl1pPr>
              <a:defRPr/>
            </a:lvl1pPr>
          </a:lstStyle>
          <a:p>
            <a:pPr>
              <a:defRPr/>
            </a:pPr>
            <a:fld id="{CEE79D98-0401-AC45-8568-C5E7E0C5C5C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010400" y="6248400"/>
            <a:ext cx="1905000" cy="457200"/>
          </a:xfrm>
          <a:prstGeom prst="rect">
            <a:avLst/>
          </a:prstGeom>
          <a:ln/>
        </p:spPr>
        <p:txBody>
          <a:bodyPr/>
          <a:lstStyle>
            <a:lvl1pPr>
              <a:defRPr/>
            </a:lvl1pPr>
          </a:lstStyle>
          <a:p>
            <a:pPr>
              <a:defRPr/>
            </a:pPr>
            <a:fld id="{A95D5BC5-ED18-C74F-8CE2-FE344D9D68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010400" y="6248400"/>
            <a:ext cx="1905000" cy="457200"/>
          </a:xfrm>
          <a:prstGeom prst="rect">
            <a:avLst/>
          </a:prstGeom>
          <a:ln/>
        </p:spPr>
        <p:txBody>
          <a:bodyPr/>
          <a:lstStyle>
            <a:lvl1pPr>
              <a:defRPr/>
            </a:lvl1pPr>
          </a:lstStyle>
          <a:p>
            <a:pPr>
              <a:defRPr/>
            </a:pPr>
            <a:fld id="{369E905E-DCA1-234A-BD18-51D7A233C63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a:ln/>
        </p:spPr>
        <p:txBody>
          <a:bodyPr/>
          <a:lstStyle>
            <a:lvl1pPr>
              <a:defRPr/>
            </a:lvl1pPr>
          </a:lstStyle>
          <a:p>
            <a:pPr>
              <a:defRPr/>
            </a:pPr>
            <a:fld id="{402F3414-9B4A-B645-9361-972D5196380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5334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7010400" y="6248400"/>
            <a:ext cx="1905000" cy="457200"/>
          </a:xfrm>
          <a:prstGeom prst="rect">
            <a:avLst/>
          </a:prstGeom>
          <a:ln/>
        </p:spPr>
        <p:txBody>
          <a:bodyPr/>
          <a:lstStyle>
            <a:lvl1pPr>
              <a:defRPr/>
            </a:lvl1pPr>
          </a:lstStyle>
          <a:p>
            <a:pPr>
              <a:defRPr/>
            </a:pPr>
            <a:fld id="{521AAB86-4026-7043-89E5-D39DF4BB543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7010400" y="6248400"/>
            <a:ext cx="1905000" cy="457200"/>
          </a:xfrm>
          <a:prstGeom prst="rect">
            <a:avLst/>
          </a:prstGeom>
          <a:ln/>
        </p:spPr>
        <p:txBody>
          <a:bodyPr/>
          <a:lstStyle>
            <a:lvl1pPr>
              <a:defRPr/>
            </a:lvl1pPr>
          </a:lstStyle>
          <a:p>
            <a:pPr>
              <a:defRPr/>
            </a:pPr>
            <a:fld id="{3600FB0A-3070-2C45-9303-3E21B35938F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a:ln/>
        </p:spPr>
        <p:txBody>
          <a:bodyPr/>
          <a:lstStyle>
            <a:lvl1pPr>
              <a:defRPr/>
            </a:lvl1pPr>
          </a:lstStyle>
          <a:p>
            <a:pPr>
              <a:defRPr/>
            </a:pPr>
            <a:fld id="{1E60306E-77B4-EA44-96D4-0F13576896B4}"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7010400" y="6248400"/>
            <a:ext cx="1905000" cy="457200"/>
          </a:xfrm>
          <a:prstGeom prst="rect">
            <a:avLst/>
          </a:prstGeom>
          <a:ln/>
        </p:spPr>
        <p:txBody>
          <a:bodyPr/>
          <a:lstStyle>
            <a:lvl1pPr>
              <a:defRPr/>
            </a:lvl1pPr>
          </a:lstStyle>
          <a:p>
            <a:pPr>
              <a:defRPr/>
            </a:pPr>
            <a:fld id="{0BBB655D-2CB6-D34B-99A3-56A9F6979B2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43" descr="belltower2"/>
          <p:cNvPicPr>
            <a:picLocks noChangeAspect="1" noChangeArrowheads="1"/>
          </p:cNvPicPr>
          <p:nvPr/>
        </p:nvPicPr>
        <p:blipFill>
          <a:blip r:embed="rId2"/>
          <a:srcRect/>
          <a:stretch>
            <a:fillRect/>
          </a:stretch>
        </p:blipFill>
        <p:spPr bwMode="auto">
          <a:xfrm>
            <a:off x="0" y="0"/>
            <a:ext cx="2895600" cy="1492250"/>
          </a:xfrm>
          <a:prstGeom prst="rect">
            <a:avLst/>
          </a:prstGeom>
          <a:noFill/>
          <a:ln w="9525">
            <a:noFill/>
            <a:miter lim="800000"/>
            <a:headEnd/>
            <a:tailEnd/>
          </a:ln>
        </p:spPr>
      </p:pic>
      <p:sp>
        <p:nvSpPr>
          <p:cNvPr id="5" name="Line 40"/>
          <p:cNvSpPr>
            <a:spLocks noChangeShapeType="1"/>
          </p:cNvSpPr>
          <p:nvPr/>
        </p:nvSpPr>
        <p:spPr bwMode="auto">
          <a:xfrm>
            <a:off x="0" y="1524000"/>
            <a:ext cx="9144000" cy="0"/>
          </a:xfrm>
          <a:prstGeom prst="line">
            <a:avLst/>
          </a:prstGeom>
          <a:noFill/>
          <a:ln w="3175">
            <a:solidFill>
              <a:srgbClr val="CC3300"/>
            </a:solidFill>
            <a:round/>
            <a:headEnd/>
            <a:tailEnd/>
          </a:ln>
          <a:effectLst/>
        </p:spPr>
        <p:txBody>
          <a:bodyPr/>
          <a:lstStyle/>
          <a:p>
            <a:pPr>
              <a:defRPr/>
            </a:pPr>
            <a:endParaRPr lang="en-US">
              <a:latin typeface="Times New Roman" pitchFamily="-96" charset="0"/>
            </a:endParaRPr>
          </a:p>
        </p:txBody>
      </p:sp>
      <p:sp>
        <p:nvSpPr>
          <p:cNvPr id="6" name="Line 41"/>
          <p:cNvSpPr>
            <a:spLocks noChangeShapeType="1"/>
          </p:cNvSpPr>
          <p:nvPr/>
        </p:nvSpPr>
        <p:spPr bwMode="auto">
          <a:xfrm>
            <a:off x="0" y="4114800"/>
            <a:ext cx="9144000" cy="0"/>
          </a:xfrm>
          <a:prstGeom prst="line">
            <a:avLst/>
          </a:prstGeom>
          <a:noFill/>
          <a:ln w="3175">
            <a:solidFill>
              <a:srgbClr val="CC3300"/>
            </a:solidFill>
            <a:round/>
            <a:headEnd/>
            <a:tailEnd/>
          </a:ln>
          <a:effectLst/>
        </p:spPr>
        <p:txBody>
          <a:bodyPr/>
          <a:lstStyle/>
          <a:p>
            <a:pPr>
              <a:defRPr/>
            </a:pPr>
            <a:endParaRPr lang="en-US">
              <a:latin typeface="Times New Roman" pitchFamily="-96" charset="0"/>
            </a:endParaRPr>
          </a:p>
        </p:txBody>
      </p:sp>
      <p:pic>
        <p:nvPicPr>
          <p:cNvPr id="7" name="Picture 42" descr="NCSUbanner"/>
          <p:cNvPicPr>
            <a:picLocks noChangeAspect="1" noChangeArrowheads="1"/>
          </p:cNvPicPr>
          <p:nvPr/>
        </p:nvPicPr>
        <p:blipFill>
          <a:blip r:embed="rId3"/>
          <a:srcRect/>
          <a:stretch>
            <a:fillRect/>
          </a:stretch>
        </p:blipFill>
        <p:spPr bwMode="auto">
          <a:xfrm>
            <a:off x="0" y="1524000"/>
            <a:ext cx="3124200" cy="293688"/>
          </a:xfrm>
          <a:prstGeom prst="rect">
            <a:avLst/>
          </a:prstGeom>
          <a:noFill/>
          <a:ln w="9525">
            <a:noFill/>
            <a:miter lim="800000"/>
            <a:headEnd/>
            <a:tailEnd/>
          </a:ln>
        </p:spPr>
      </p:pic>
      <p:sp>
        <p:nvSpPr>
          <p:cNvPr id="8" name="Text Box 44"/>
          <p:cNvSpPr txBox="1">
            <a:spLocks noChangeArrowheads="1"/>
          </p:cNvSpPr>
          <p:nvPr userDrawn="1"/>
        </p:nvSpPr>
        <p:spPr bwMode="auto">
          <a:xfrm>
            <a:off x="3124200" y="1471613"/>
            <a:ext cx="1725613" cy="366712"/>
          </a:xfrm>
          <a:prstGeom prst="rect">
            <a:avLst/>
          </a:prstGeom>
          <a:noFill/>
          <a:ln w="9525">
            <a:noFill/>
            <a:miter lim="800000"/>
            <a:headEnd/>
            <a:tailEnd/>
          </a:ln>
          <a:effectLst/>
        </p:spPr>
        <p:txBody>
          <a:bodyPr wrap="none">
            <a:prstTxWarp prst="textNoShape">
              <a:avLst/>
            </a:prstTxWarp>
            <a:spAutoFit/>
          </a:bodyPr>
          <a:lstStyle/>
          <a:p>
            <a:pPr>
              <a:defRPr/>
            </a:pPr>
            <a:r>
              <a:rPr lang="en-US">
                <a:solidFill>
                  <a:srgbClr val="CC3300"/>
                </a:solidFill>
                <a:latin typeface="Arial Narrow" charset="0"/>
              </a:rPr>
              <a:t>Computer Science</a:t>
            </a:r>
          </a:p>
        </p:txBody>
      </p:sp>
      <p:sp>
        <p:nvSpPr>
          <p:cNvPr id="3106" name="Rectangle 34"/>
          <p:cNvSpPr>
            <a:spLocks noGrp="1" noChangeArrowheads="1"/>
          </p:cNvSpPr>
          <p:nvPr>
            <p:ph type="ctrTitle" sz="quarter"/>
          </p:nvPr>
        </p:nvSpPr>
        <p:spPr>
          <a:xfrm>
            <a:off x="0" y="2209800"/>
            <a:ext cx="9144000" cy="1143000"/>
          </a:xfrm>
        </p:spPr>
        <p:txBody>
          <a:bodyPr/>
          <a:lstStyle>
            <a:lvl1pPr algn="ctr">
              <a:defRPr sz="4000">
                <a:solidFill>
                  <a:schemeClr val="tx1"/>
                </a:solidFill>
              </a:defRPr>
            </a:lvl1pPr>
          </a:lstStyle>
          <a:p>
            <a:r>
              <a:rPr lang="en-US"/>
              <a:t>Click to edit Master title style</a:t>
            </a:r>
          </a:p>
        </p:txBody>
      </p:sp>
      <p:sp>
        <p:nvSpPr>
          <p:cNvPr id="3107" name="Rectangle 35"/>
          <p:cNvSpPr>
            <a:spLocks noGrp="1" noChangeArrowheads="1"/>
          </p:cNvSpPr>
          <p:nvPr>
            <p:ph type="subTitle" sz="quarter" idx="1"/>
          </p:nvPr>
        </p:nvSpPr>
        <p:spPr>
          <a:xfrm>
            <a:off x="1638300" y="4648200"/>
            <a:ext cx="5867400" cy="1447800"/>
          </a:xfrm>
        </p:spPr>
        <p:txBody>
          <a:bodyPr lIns="92075" tIns="46038" rIns="92075" bIns="46038"/>
          <a:lstStyle>
            <a:lvl1pPr marL="0" indent="0" algn="ctr">
              <a:buFontTx/>
              <a:buNone/>
              <a:defRPr sz="2800"/>
            </a:lvl1pPr>
          </a:lstStyle>
          <a:p>
            <a:r>
              <a:rPr lang="en-US"/>
              <a:t>Click to edit Master subtitle style</a:t>
            </a:r>
          </a:p>
        </p:txBody>
      </p:sp>
      <p:sp>
        <p:nvSpPr>
          <p:cNvPr id="9" name="Rectangle 36"/>
          <p:cNvSpPr>
            <a:spLocks noGrp="1" noChangeArrowheads="1"/>
          </p:cNvSpPr>
          <p:nvPr>
            <p:ph type="dt" sz="quarter" idx="10"/>
          </p:nvPr>
        </p:nvSpPr>
        <p:spPr>
          <a:xfrm>
            <a:off x="457200" y="6400800"/>
            <a:ext cx="1905000" cy="304800"/>
          </a:xfrm>
          <a:prstGeom prst="rect">
            <a:avLst/>
          </a:prstGeom>
        </p:spPr>
        <p:txBody>
          <a:bodyPr lIns="92075" tIns="46038" rIns="92075" bIns="46038" anchor="ctr"/>
          <a:lstStyle>
            <a:lvl1pPr>
              <a:spcBef>
                <a:spcPct val="0"/>
              </a:spcBef>
              <a:buClrTx/>
              <a:buSzTx/>
              <a:buFontTx/>
              <a:buNone/>
              <a:defRPr sz="1400">
                <a:solidFill>
                  <a:schemeClr val="bg2"/>
                </a:solidFill>
              </a:defRPr>
            </a:lvl1pPr>
          </a:lstStyle>
          <a:p>
            <a:pPr>
              <a:defRPr/>
            </a:pPr>
            <a:endParaRPr lang="en-US"/>
          </a:p>
        </p:txBody>
      </p:sp>
      <p:sp>
        <p:nvSpPr>
          <p:cNvPr id="10" name="Rectangle 37"/>
          <p:cNvSpPr>
            <a:spLocks noGrp="1" noChangeArrowheads="1"/>
          </p:cNvSpPr>
          <p:nvPr>
            <p:ph type="ftr" sz="quarter" idx="11"/>
          </p:nvPr>
        </p:nvSpPr>
        <p:spPr>
          <a:xfrm>
            <a:off x="3124200" y="6400800"/>
            <a:ext cx="2895600" cy="304800"/>
          </a:xfrm>
          <a:prstGeom prst="rect">
            <a:avLst/>
          </a:prstGeom>
        </p:spPr>
        <p:txBody>
          <a:bodyPr lIns="92075" tIns="46038" rIns="92075" bIns="46038" anchor="ctr"/>
          <a:lstStyle>
            <a:lvl1pPr algn="ctr">
              <a:spcBef>
                <a:spcPct val="0"/>
              </a:spcBef>
              <a:buClrTx/>
              <a:buSzTx/>
              <a:buFontTx/>
              <a:buNone/>
              <a:defRPr sz="1400">
                <a:solidFill>
                  <a:schemeClr val="bg2"/>
                </a:solidFill>
              </a:defRPr>
            </a:lvl1pPr>
          </a:lstStyle>
          <a:p>
            <a:pPr>
              <a:defRPr/>
            </a:pPr>
            <a:endParaRPr lang="en-US"/>
          </a:p>
        </p:txBody>
      </p:sp>
      <p:sp>
        <p:nvSpPr>
          <p:cNvPr id="11" name="Rectangle 38"/>
          <p:cNvSpPr>
            <a:spLocks noGrp="1" noChangeArrowheads="1"/>
          </p:cNvSpPr>
          <p:nvPr>
            <p:ph type="sldNum" sz="quarter" idx="12"/>
          </p:nvPr>
        </p:nvSpPr>
        <p:spPr>
          <a:xfrm>
            <a:off x="6705600" y="6400800"/>
            <a:ext cx="1905000" cy="304800"/>
          </a:xfrm>
          <a:prstGeom prst="rect">
            <a:avLst/>
          </a:prstGeom>
        </p:spPr>
        <p:txBody>
          <a:bodyPr lIns="92075" tIns="46038" rIns="92075" bIns="46038" anchor="ctr"/>
          <a:lstStyle>
            <a:lvl1pPr algn="r">
              <a:spcBef>
                <a:spcPct val="0"/>
              </a:spcBef>
              <a:buClrTx/>
              <a:buSzTx/>
              <a:buFontTx/>
              <a:buNone/>
              <a:defRPr sz="1400">
                <a:solidFill>
                  <a:schemeClr val="bg2"/>
                </a:solidFill>
              </a:defRPr>
            </a:lvl1pPr>
          </a:lstStyle>
          <a:p>
            <a:pPr>
              <a:defRPr/>
            </a:pPr>
            <a:fld id="{8AF28339-5930-2747-98ED-995613B2C75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010400" y="6248400"/>
            <a:ext cx="1905000" cy="457200"/>
          </a:xfrm>
          <a:prstGeom prst="rect">
            <a:avLst/>
          </a:prstGeom>
          <a:ln/>
        </p:spPr>
        <p:txBody>
          <a:bodyPr/>
          <a:lstStyle>
            <a:lvl1pPr>
              <a:defRPr/>
            </a:lvl1pPr>
          </a:lstStyle>
          <a:p>
            <a:pPr>
              <a:defRPr/>
            </a:pPr>
            <a:fld id="{6EA835C8-2340-9940-9FAE-D8DF1729CE6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a:ln/>
        </p:spPr>
        <p:txBody>
          <a:bodyPr/>
          <a:lstStyle>
            <a:lvl1pPr>
              <a:defRPr/>
            </a:lvl1pPr>
          </a:lstStyle>
          <a:p>
            <a:pPr>
              <a:defRPr/>
            </a:pPr>
            <a:fld id="{DA9419CE-D4C6-AE45-A6B4-D74425ECE1B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7010400" y="6248400"/>
            <a:ext cx="1905000" cy="457200"/>
          </a:xfrm>
          <a:prstGeom prst="rect">
            <a:avLst/>
          </a:prstGeom>
          <a:ln/>
        </p:spPr>
        <p:txBody>
          <a:bodyPr/>
          <a:lstStyle>
            <a:lvl1pPr>
              <a:defRPr/>
            </a:lvl1pPr>
          </a:lstStyle>
          <a:p>
            <a:pPr>
              <a:defRPr/>
            </a:pPr>
            <a:fld id="{41127C6D-DB25-1A43-A585-0111A15F0E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7010400" y="6248400"/>
            <a:ext cx="1905000" cy="457200"/>
          </a:xfrm>
          <a:prstGeom prst="rect">
            <a:avLst/>
          </a:prstGeom>
          <a:ln/>
        </p:spPr>
        <p:txBody>
          <a:bodyPr/>
          <a:lstStyle>
            <a:lvl1pPr>
              <a:defRPr/>
            </a:lvl1pPr>
          </a:lstStyle>
          <a:p>
            <a:pPr>
              <a:defRPr/>
            </a:pPr>
            <a:fld id="{B0942B5D-2640-1C4B-9DC1-17609076DAF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7010400" y="6248400"/>
            <a:ext cx="1905000" cy="457200"/>
          </a:xfrm>
          <a:prstGeom prst="rect">
            <a:avLst/>
          </a:prstGeom>
          <a:ln/>
        </p:spPr>
        <p:txBody>
          <a:bodyPr/>
          <a:lstStyle>
            <a:lvl1pPr>
              <a:defRPr/>
            </a:lvl1pPr>
          </a:lstStyle>
          <a:p>
            <a:pPr>
              <a:defRPr/>
            </a:pPr>
            <a:fld id="{1D8412FB-1EF9-0E48-914E-0158489F881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33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09" r:id="rId1"/>
    <p:sldLayoutId id="2147483725" r:id="rId2"/>
    <p:sldLayoutId id="2147483726"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Lst>
  <p:hf hdr="0" ftr="0" dt="0"/>
  <p:txStyles>
    <p:titleStyle>
      <a:lvl1pPr algn="ctr" rtl="0" eaLnBrk="0" fontAlgn="base" hangingPunct="0">
        <a:spcBef>
          <a:spcPct val="0"/>
        </a:spcBef>
        <a:spcAft>
          <a:spcPct val="0"/>
        </a:spcAft>
        <a:defRPr sz="4000" b="1" u="none">
          <a:solidFill>
            <a:srgbClr val="3333CC"/>
          </a:solidFill>
          <a:latin typeface="+mj-lt"/>
          <a:ea typeface="ＭＳ Ｐゴシック" charset="-128"/>
          <a:cs typeface="ＭＳ Ｐゴシック" charset="-128"/>
        </a:defRPr>
      </a:lvl1pPr>
      <a:lvl2pPr algn="ctr" rtl="0" eaLnBrk="0" fontAlgn="base" hangingPunct="0">
        <a:spcBef>
          <a:spcPct val="0"/>
        </a:spcBef>
        <a:spcAft>
          <a:spcPct val="0"/>
        </a:spcAft>
        <a:defRPr sz="4000" b="1" u="sng">
          <a:solidFill>
            <a:srgbClr val="3333CC"/>
          </a:solidFill>
          <a:latin typeface="Arial" charset="0"/>
          <a:ea typeface="ＭＳ Ｐゴシック" charset="-128"/>
          <a:cs typeface="ＭＳ Ｐゴシック" charset="-128"/>
        </a:defRPr>
      </a:lvl2pPr>
      <a:lvl3pPr algn="ctr" rtl="0" eaLnBrk="0" fontAlgn="base" hangingPunct="0">
        <a:spcBef>
          <a:spcPct val="0"/>
        </a:spcBef>
        <a:spcAft>
          <a:spcPct val="0"/>
        </a:spcAft>
        <a:defRPr sz="4000" b="1" u="sng">
          <a:solidFill>
            <a:srgbClr val="3333CC"/>
          </a:solidFill>
          <a:latin typeface="Arial" charset="0"/>
          <a:ea typeface="ＭＳ Ｐゴシック" charset="-128"/>
          <a:cs typeface="ＭＳ Ｐゴシック" charset="-128"/>
        </a:defRPr>
      </a:lvl3pPr>
      <a:lvl4pPr algn="ctr" rtl="0" eaLnBrk="0" fontAlgn="base" hangingPunct="0">
        <a:spcBef>
          <a:spcPct val="0"/>
        </a:spcBef>
        <a:spcAft>
          <a:spcPct val="0"/>
        </a:spcAft>
        <a:defRPr sz="4000" b="1" u="sng">
          <a:solidFill>
            <a:srgbClr val="3333CC"/>
          </a:solidFill>
          <a:latin typeface="Arial" charset="0"/>
          <a:ea typeface="ＭＳ Ｐゴシック" charset="-128"/>
          <a:cs typeface="ＭＳ Ｐゴシック" charset="-128"/>
        </a:defRPr>
      </a:lvl4pPr>
      <a:lvl5pPr algn="ctr" rtl="0" eaLnBrk="0" fontAlgn="base" hangingPunct="0">
        <a:spcBef>
          <a:spcPct val="0"/>
        </a:spcBef>
        <a:spcAft>
          <a:spcPct val="0"/>
        </a:spcAft>
        <a:defRPr sz="4000" b="1" u="sng">
          <a:solidFill>
            <a:srgbClr val="3333CC"/>
          </a:solidFill>
          <a:latin typeface="Arial" charset="0"/>
          <a:ea typeface="ＭＳ Ｐゴシック" charset="-128"/>
          <a:cs typeface="ＭＳ Ｐゴシック" charset="-128"/>
        </a:defRPr>
      </a:lvl5pPr>
      <a:lvl6pPr marL="457200" algn="ctr" rtl="0" fontAlgn="base">
        <a:spcBef>
          <a:spcPct val="0"/>
        </a:spcBef>
        <a:spcAft>
          <a:spcPct val="0"/>
        </a:spcAft>
        <a:defRPr sz="4000" b="1" u="sng">
          <a:solidFill>
            <a:srgbClr val="3333CC"/>
          </a:solidFill>
          <a:latin typeface="Arial" charset="0"/>
        </a:defRPr>
      </a:lvl6pPr>
      <a:lvl7pPr marL="914400" algn="ctr" rtl="0" fontAlgn="base">
        <a:spcBef>
          <a:spcPct val="0"/>
        </a:spcBef>
        <a:spcAft>
          <a:spcPct val="0"/>
        </a:spcAft>
        <a:defRPr sz="4000" b="1" u="sng">
          <a:solidFill>
            <a:srgbClr val="3333CC"/>
          </a:solidFill>
          <a:latin typeface="Arial" charset="0"/>
        </a:defRPr>
      </a:lvl7pPr>
      <a:lvl8pPr marL="1371600" algn="ctr" rtl="0" fontAlgn="base">
        <a:spcBef>
          <a:spcPct val="0"/>
        </a:spcBef>
        <a:spcAft>
          <a:spcPct val="0"/>
        </a:spcAft>
        <a:defRPr sz="4000" b="1" u="sng">
          <a:solidFill>
            <a:srgbClr val="3333CC"/>
          </a:solidFill>
          <a:latin typeface="Arial" charset="0"/>
        </a:defRPr>
      </a:lvl8pPr>
      <a:lvl9pPr marL="1828800" algn="ctr" rtl="0" fontAlgn="base">
        <a:spcBef>
          <a:spcPct val="0"/>
        </a:spcBef>
        <a:spcAft>
          <a:spcPct val="0"/>
        </a:spcAft>
        <a:defRPr sz="4000" b="1" u="sng">
          <a:solidFill>
            <a:srgbClr val="3333CC"/>
          </a:solidFill>
          <a:latin typeface="Arial" charset="0"/>
        </a:defRPr>
      </a:lvl9pPr>
    </p:titleStyle>
    <p:bodyStyle>
      <a:lvl1pPr marL="342900" indent="-342900" algn="l" rtl="0" eaLnBrk="0" fontAlgn="base" hangingPunct="0">
        <a:spcBef>
          <a:spcPct val="20000"/>
        </a:spcBef>
        <a:spcAft>
          <a:spcPct val="0"/>
        </a:spcAft>
        <a:buFont typeface="Wingdings" charset="2"/>
        <a:buChar char="§"/>
        <a:defRPr sz="28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3.pdf"/></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0.pdf"/><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2.pdf"/><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4.pdf"/><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d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image" Target="../media/image33.gif"/><Relationship Id="rId3" Type="http://schemas.openxmlformats.org/officeDocument/2006/relationships/image" Target="../media/image8.pn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43.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4.jpeg"/><Relationship Id="rId7"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46.png"/><Relationship Id="rId4" Type="http://schemas.openxmlformats.org/officeDocument/2006/relationships/image" Target="../media/image45.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4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ctrTitle"/>
          </p:nvPr>
        </p:nvSpPr>
        <p:spPr>
          <a:xfrm>
            <a:off x="152400" y="1143000"/>
            <a:ext cx="8991600" cy="1854200"/>
          </a:xfrm>
        </p:spPr>
        <p:txBody>
          <a:bodyPr/>
          <a:lstStyle/>
          <a:p>
            <a:pPr eaLnBrk="1" hangingPunct="1"/>
            <a:r>
              <a:rPr lang="en-US" altLang="zh-CN" sz="3600" i="1" dirty="0">
                <a:solidFill>
                  <a:srgbClr val="800000"/>
                </a:solidFill>
                <a:ea typeface="宋体" charset="-122"/>
                <a:cs typeface="宋体" charset="-122"/>
              </a:rPr>
              <a:t>Automatic System Management using Unsupervised Machine Leaning</a:t>
            </a:r>
            <a:endParaRPr lang="en-US" altLang="zh-CN" sz="3600" u="none" dirty="0">
              <a:solidFill>
                <a:srgbClr val="800000"/>
              </a:solidFill>
              <a:ea typeface="宋体" charset="-122"/>
              <a:cs typeface="宋体" charset="-122"/>
            </a:endParaRPr>
          </a:p>
        </p:txBody>
      </p:sp>
      <p:sp>
        <p:nvSpPr>
          <p:cNvPr id="22532" name="Rectangle 3"/>
          <p:cNvSpPr>
            <a:spLocks noGrp="1" noChangeArrowheads="1"/>
          </p:cNvSpPr>
          <p:nvPr>
            <p:ph type="subTitle" idx="1"/>
          </p:nvPr>
        </p:nvSpPr>
        <p:spPr>
          <a:xfrm>
            <a:off x="1143000" y="3733800"/>
            <a:ext cx="6981825" cy="1830388"/>
          </a:xfrm>
        </p:spPr>
        <p:txBody>
          <a:bodyPr lIns="0" tIns="0" rIns="0" bIns="0"/>
          <a:lstStyle/>
          <a:p>
            <a:pPr eaLnBrk="1" hangingPunct="1">
              <a:lnSpc>
                <a:spcPct val="90000"/>
              </a:lnSpc>
            </a:pPr>
            <a:r>
              <a:rPr lang="zh-CN" altLang="en-US" sz="2000" dirty="0">
                <a:ea typeface="宋体" charset="-122"/>
                <a:cs typeface="宋体" charset="-122"/>
              </a:rPr>
              <a:t> </a:t>
            </a:r>
            <a:r>
              <a:rPr lang="en-US" altLang="zh-CN" dirty="0">
                <a:ea typeface="宋体" charset="-122"/>
                <a:cs typeface="宋体" charset="-122"/>
              </a:rPr>
              <a:t>Xiaohui (Helen) Gu</a:t>
            </a:r>
          </a:p>
          <a:p>
            <a:pPr eaLnBrk="1" hangingPunct="1">
              <a:lnSpc>
                <a:spcPct val="90000"/>
              </a:lnSpc>
            </a:pPr>
            <a:endParaRPr lang="en-US" altLang="zh-CN" sz="2400" b="0" dirty="0">
              <a:ea typeface="宋体" charset="-122"/>
              <a:cs typeface="宋体" charset="-122"/>
            </a:endParaRPr>
          </a:p>
          <a:p>
            <a:pPr eaLnBrk="1" hangingPunct="1">
              <a:lnSpc>
                <a:spcPct val="90000"/>
              </a:lnSpc>
            </a:pPr>
            <a:r>
              <a:rPr lang="en-US" altLang="zh-CN" b="0" dirty="0">
                <a:ea typeface="宋体" charset="-122"/>
                <a:cs typeface="宋体" charset="-122"/>
              </a:rPr>
              <a:t>North Carolina State University</a:t>
            </a:r>
          </a:p>
          <a:p>
            <a:pPr eaLnBrk="1" hangingPunct="1">
              <a:lnSpc>
                <a:spcPct val="90000"/>
              </a:lnSpc>
            </a:pPr>
            <a:endParaRPr lang="en-US" altLang="zh-CN" b="0" dirty="0">
              <a:ea typeface="宋体" charset="-122"/>
              <a:cs typeface="宋体" charset="-122"/>
            </a:endParaRPr>
          </a:p>
        </p:txBody>
      </p:sp>
      <p:sp>
        <p:nvSpPr>
          <p:cNvPr id="4" name="Slide Number Placeholder 3"/>
          <p:cNvSpPr>
            <a:spLocks noGrp="1"/>
          </p:cNvSpPr>
          <p:nvPr>
            <p:ph type="sldNum" sz="quarter" idx="12"/>
          </p:nvPr>
        </p:nvSpPr>
        <p:spPr/>
        <p:txBody>
          <a:bodyPr/>
          <a:lstStyle/>
          <a:p>
            <a:pPr>
              <a:defRPr/>
            </a:pPr>
            <a:fld id="{5CE3B34D-E617-1A4D-B2CE-182D25A08887}"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762000" y="0"/>
            <a:ext cx="10896600" cy="914400"/>
          </a:xfrm>
        </p:spPr>
        <p:txBody>
          <a:bodyPr/>
          <a:lstStyle/>
          <a:p>
            <a:r>
              <a:rPr lang="en-US" sz="3600" b="0" dirty="0">
                <a:solidFill>
                  <a:srgbClr val="2D2DB9"/>
                </a:solidFill>
                <a:ea typeface="Tahoma" charset="0"/>
                <a:cs typeface="Tahoma" charset="0"/>
              </a:rPr>
              <a:t>Wavelet-based Medium-Term Prediction</a:t>
            </a:r>
          </a:p>
        </p:txBody>
      </p:sp>
      <p:pic>
        <p:nvPicPr>
          <p:cNvPr id="9" name="Picture 8" descr="Screen Shot 2013-06-25 at 2.02.09 PM.png"/>
          <p:cNvPicPr>
            <a:picLocks noChangeAspect="1"/>
          </p:cNvPicPr>
          <p:nvPr/>
        </p:nvPicPr>
        <p:blipFill>
          <a:blip r:embed="rId3"/>
          <a:stretch>
            <a:fillRect/>
          </a:stretch>
        </p:blipFill>
        <p:spPr>
          <a:xfrm>
            <a:off x="2590800" y="838200"/>
            <a:ext cx="4419600" cy="5257800"/>
          </a:xfrm>
          <a:prstGeom prst="rect">
            <a:avLst/>
          </a:prstGeom>
        </p:spPr>
      </p:pic>
      <p:sp>
        <p:nvSpPr>
          <p:cNvPr id="5" name="Slide Number Placeholder 45"/>
          <p:cNvSpPr txBox="1">
            <a:spLocks/>
          </p:cNvSpPr>
          <p:nvPr/>
        </p:nvSpPr>
        <p:spPr>
          <a:xfrm>
            <a:off x="7010400" y="6248400"/>
            <a:ext cx="1905000" cy="457200"/>
          </a:xfrm>
          <a:prstGeom prst="rect">
            <a:avLst/>
          </a:prstGeo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E60306E-77B4-EA44-96D4-0F13576896B4}" type="slidenum">
              <a:rPr kumimoji="0" lang="en-US" sz="1800" b="0" i="0" u="none" strike="noStrike" kern="1200" cap="none" spc="0" normalizeH="0" baseline="0" noProof="0" smtClean="0">
                <a:ln>
                  <a:noFill/>
                </a:ln>
                <a:solidFill>
                  <a:schemeClr val="tx1"/>
                </a:solidFill>
                <a:effectLst/>
                <a:uLnTx/>
                <a:uFillTx/>
                <a:latin typeface="Times New Roman"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a:t>
            </a:fld>
            <a:endParaRPr kumimoji="0" lang="en-US" sz="1800" b="0" i="0" u="none" strike="noStrike" kern="1200" cap="none" spc="0" normalizeH="0" baseline="0" noProof="0" dirty="0">
              <a:ln>
                <a:noFill/>
              </a:ln>
              <a:solidFill>
                <a:schemeClr val="tx1"/>
              </a:solidFill>
              <a:effectLst/>
              <a:uLnTx/>
              <a:uFillTx/>
              <a:latin typeface="Times New Roman" charset="0"/>
              <a:ea typeface="+mn-ea"/>
              <a:cs typeface="+mn-cs"/>
            </a:endParaRPr>
          </a:p>
        </p:txBody>
      </p:sp>
      <p:sp>
        <p:nvSpPr>
          <p:cNvPr id="6" name="TextBox 5"/>
          <p:cNvSpPr txBox="1"/>
          <p:nvPr/>
        </p:nvSpPr>
        <p:spPr>
          <a:xfrm>
            <a:off x="609600" y="1447800"/>
            <a:ext cx="1332178" cy="369332"/>
          </a:xfrm>
          <a:prstGeom prst="rect">
            <a:avLst/>
          </a:prstGeom>
          <a:noFill/>
        </p:spPr>
        <p:txBody>
          <a:bodyPr wrap="none" rtlCol="0">
            <a:spAutoFit/>
          </a:bodyPr>
          <a:lstStyle/>
          <a:p>
            <a:r>
              <a:rPr lang="en-US" dirty="0"/>
              <a:t>16 iterations</a:t>
            </a:r>
          </a:p>
        </p:txBody>
      </p:sp>
      <p:sp>
        <p:nvSpPr>
          <p:cNvPr id="7" name="Right Arrow 6"/>
          <p:cNvSpPr/>
          <p:nvPr/>
        </p:nvSpPr>
        <p:spPr bwMode="auto">
          <a:xfrm>
            <a:off x="2286000" y="1524000"/>
            <a:ext cx="457200" cy="1524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ndParaRPr>
          </a:p>
        </p:txBody>
      </p:sp>
      <p:sp>
        <p:nvSpPr>
          <p:cNvPr id="8" name="TextBox 7"/>
          <p:cNvSpPr txBox="1"/>
          <p:nvPr/>
        </p:nvSpPr>
        <p:spPr>
          <a:xfrm>
            <a:off x="571991" y="2286000"/>
            <a:ext cx="1274470" cy="369332"/>
          </a:xfrm>
          <a:prstGeom prst="rect">
            <a:avLst/>
          </a:prstGeom>
          <a:noFill/>
        </p:spPr>
        <p:txBody>
          <a:bodyPr wrap="none" rtlCol="0">
            <a:spAutoFit/>
          </a:bodyPr>
          <a:lstStyle/>
          <a:p>
            <a:r>
              <a:rPr lang="en-US" dirty="0"/>
              <a:t> 8 iterations</a:t>
            </a:r>
          </a:p>
        </p:txBody>
      </p:sp>
      <p:sp>
        <p:nvSpPr>
          <p:cNvPr id="11" name="Right Arrow 10"/>
          <p:cNvSpPr/>
          <p:nvPr/>
        </p:nvSpPr>
        <p:spPr bwMode="auto">
          <a:xfrm>
            <a:off x="2286000" y="2514600"/>
            <a:ext cx="457200" cy="1524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ndParaRPr>
          </a:p>
        </p:txBody>
      </p:sp>
      <p:sp>
        <p:nvSpPr>
          <p:cNvPr id="12" name="TextBox 11"/>
          <p:cNvSpPr txBox="1"/>
          <p:nvPr/>
        </p:nvSpPr>
        <p:spPr>
          <a:xfrm>
            <a:off x="609600" y="3059668"/>
            <a:ext cx="1216762" cy="369332"/>
          </a:xfrm>
          <a:prstGeom prst="rect">
            <a:avLst/>
          </a:prstGeom>
          <a:noFill/>
        </p:spPr>
        <p:txBody>
          <a:bodyPr wrap="none" rtlCol="0">
            <a:spAutoFit/>
          </a:bodyPr>
          <a:lstStyle/>
          <a:p>
            <a:r>
              <a:rPr lang="en-US" dirty="0"/>
              <a:t>4 iterations</a:t>
            </a:r>
          </a:p>
        </p:txBody>
      </p:sp>
      <p:sp>
        <p:nvSpPr>
          <p:cNvPr id="13" name="Right Arrow 12"/>
          <p:cNvSpPr/>
          <p:nvPr/>
        </p:nvSpPr>
        <p:spPr bwMode="auto">
          <a:xfrm>
            <a:off x="2286000" y="3200400"/>
            <a:ext cx="457200" cy="1524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ndParaRPr>
          </a:p>
        </p:txBody>
      </p:sp>
      <p:sp>
        <p:nvSpPr>
          <p:cNvPr id="14" name="TextBox 13"/>
          <p:cNvSpPr txBox="1"/>
          <p:nvPr/>
        </p:nvSpPr>
        <p:spPr>
          <a:xfrm>
            <a:off x="609600" y="3745468"/>
            <a:ext cx="1244834" cy="369332"/>
          </a:xfrm>
          <a:prstGeom prst="rect">
            <a:avLst/>
          </a:prstGeom>
          <a:noFill/>
        </p:spPr>
        <p:txBody>
          <a:bodyPr wrap="square" rtlCol="0">
            <a:spAutoFit/>
          </a:bodyPr>
          <a:lstStyle/>
          <a:p>
            <a:r>
              <a:rPr lang="en-US" dirty="0"/>
              <a:t>2 iterations</a:t>
            </a:r>
          </a:p>
        </p:txBody>
      </p:sp>
      <p:sp>
        <p:nvSpPr>
          <p:cNvPr id="15" name="Right Arrow 14"/>
          <p:cNvSpPr/>
          <p:nvPr/>
        </p:nvSpPr>
        <p:spPr bwMode="auto">
          <a:xfrm>
            <a:off x="2286000" y="3886200"/>
            <a:ext cx="457200" cy="1524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ndParaRPr>
          </a:p>
        </p:txBody>
      </p:sp>
      <p:sp>
        <p:nvSpPr>
          <p:cNvPr id="16" name="TextBox 15"/>
          <p:cNvSpPr txBox="1"/>
          <p:nvPr/>
        </p:nvSpPr>
        <p:spPr>
          <a:xfrm>
            <a:off x="648034" y="4431268"/>
            <a:ext cx="1216762" cy="369332"/>
          </a:xfrm>
          <a:prstGeom prst="rect">
            <a:avLst/>
          </a:prstGeom>
          <a:noFill/>
        </p:spPr>
        <p:txBody>
          <a:bodyPr wrap="none" rtlCol="0">
            <a:spAutoFit/>
          </a:bodyPr>
          <a:lstStyle/>
          <a:p>
            <a:r>
              <a:rPr lang="en-US" dirty="0"/>
              <a:t>1 iterations</a:t>
            </a:r>
          </a:p>
        </p:txBody>
      </p:sp>
      <p:sp>
        <p:nvSpPr>
          <p:cNvPr id="17" name="Right Arrow 16"/>
          <p:cNvSpPr/>
          <p:nvPr/>
        </p:nvSpPr>
        <p:spPr bwMode="auto">
          <a:xfrm>
            <a:off x="2286000" y="4495800"/>
            <a:ext cx="457200" cy="1524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ndParaRPr>
          </a:p>
        </p:txBody>
      </p:sp>
      <p:sp>
        <p:nvSpPr>
          <p:cNvPr id="18" name="TextBox 17"/>
          <p:cNvSpPr txBox="1"/>
          <p:nvPr/>
        </p:nvSpPr>
        <p:spPr>
          <a:xfrm>
            <a:off x="648034" y="5105400"/>
            <a:ext cx="1216762" cy="369332"/>
          </a:xfrm>
          <a:prstGeom prst="rect">
            <a:avLst/>
          </a:prstGeom>
          <a:noFill/>
        </p:spPr>
        <p:txBody>
          <a:bodyPr wrap="none" rtlCol="0">
            <a:spAutoFit/>
          </a:bodyPr>
          <a:lstStyle/>
          <a:p>
            <a:r>
              <a:rPr lang="en-US" dirty="0"/>
              <a:t>1 iterations</a:t>
            </a:r>
          </a:p>
        </p:txBody>
      </p:sp>
      <p:sp>
        <p:nvSpPr>
          <p:cNvPr id="19" name="Right Arrow 18"/>
          <p:cNvSpPr/>
          <p:nvPr/>
        </p:nvSpPr>
        <p:spPr bwMode="auto">
          <a:xfrm>
            <a:off x="2286000" y="5257800"/>
            <a:ext cx="457200" cy="1524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15900" y="152400"/>
            <a:ext cx="8242300" cy="914400"/>
          </a:xfrm>
        </p:spPr>
        <p:txBody>
          <a:bodyPr/>
          <a:lstStyle/>
          <a:p>
            <a:r>
              <a:rPr lang="en-US" b="0" dirty="0">
                <a:solidFill>
                  <a:schemeClr val="accent6"/>
                </a:solidFill>
                <a:ea typeface="Tahoma" charset="0"/>
                <a:cs typeface="Tahoma" charset="0"/>
              </a:rPr>
              <a:t>Statistical Anomaly Classification</a:t>
            </a:r>
          </a:p>
        </p:txBody>
      </p:sp>
      <p:sp>
        <p:nvSpPr>
          <p:cNvPr id="15367" name="Rectangle 16"/>
          <p:cNvSpPr>
            <a:spLocks noChangeArrowheads="1"/>
          </p:cNvSpPr>
          <p:nvPr/>
        </p:nvSpPr>
        <p:spPr bwMode="auto">
          <a:xfrm>
            <a:off x="0" y="-228600"/>
            <a:ext cx="184150" cy="45720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14" name="Rectangle 3"/>
          <p:cNvSpPr txBox="1">
            <a:spLocks noChangeArrowheads="1"/>
          </p:cNvSpPr>
          <p:nvPr/>
        </p:nvSpPr>
        <p:spPr bwMode="auto">
          <a:xfrm>
            <a:off x="304800" y="609600"/>
            <a:ext cx="5715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Wingdings" charset="2"/>
              <a:buNone/>
              <a:tabLst/>
              <a:defRPr/>
            </a:pPr>
            <a:endParaRPr kumimoji="0" lang="en-US" sz="2800" b="1" i="0" u="none" strike="noStrike" kern="0" cap="none" spc="0" normalizeH="0" baseline="0" noProof="0" dirty="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Tx/>
              <a:buSzTx/>
              <a:buFont typeface="Wingdings" charset="2"/>
              <a:buChar char="§"/>
              <a:tabLst/>
              <a:defRPr/>
            </a:pPr>
            <a:r>
              <a:rPr lang="en-US" sz="2400" kern="0" dirty="0">
                <a:solidFill>
                  <a:srgbClr val="0000FF"/>
                </a:solidFill>
                <a:latin typeface="+mn-lt"/>
                <a:ea typeface="ＭＳ Ｐゴシック" charset="-128"/>
                <a:cs typeface="ＭＳ Ｐゴシック" charset="-128"/>
              </a:rPr>
              <a:t>Naïve Bayesian classifier</a:t>
            </a:r>
          </a:p>
          <a:p>
            <a:pPr marL="742950" lvl="1" indent="-285750" algn="l">
              <a:spcBef>
                <a:spcPct val="20000"/>
              </a:spcBef>
              <a:buFont typeface="Lucida Grande"/>
              <a:buChar char="-"/>
            </a:pPr>
            <a:r>
              <a:rPr lang="en-US" sz="2000" kern="0" dirty="0">
                <a:latin typeface="+mn-lt"/>
                <a:ea typeface="ＭＳ Ｐゴシック" charset="-128"/>
              </a:rPr>
              <a:t>Posterior probabilities can be reduced to conditional probabilities</a:t>
            </a:r>
          </a:p>
          <a:p>
            <a:pPr marL="742950" marR="0" lvl="1" indent="-285750" algn="l" defTabSz="914400" rtl="0" eaLnBrk="1" fontAlgn="base" latinLnBrk="0" hangingPunct="1">
              <a:lnSpc>
                <a:spcPct val="100000"/>
              </a:lnSpc>
              <a:spcBef>
                <a:spcPct val="20000"/>
              </a:spcBef>
              <a:spcAft>
                <a:spcPct val="0"/>
              </a:spcAft>
              <a:buClrTx/>
              <a:buSzTx/>
              <a:buFont typeface="Lucida Grande"/>
              <a:buChar char="-"/>
              <a:tabLst/>
              <a:defRPr/>
            </a:pPr>
            <a:r>
              <a:rPr lang="en-US" sz="2000" kern="0" dirty="0">
                <a:latin typeface="+mn-lt"/>
                <a:ea typeface="ＭＳ Ｐゴシック" charset="-128"/>
              </a:rPr>
              <a:t>Each metric is independent</a:t>
            </a:r>
          </a:p>
          <a:p>
            <a:pPr marL="742950" marR="0" lvl="1" indent="-285750" algn="l" defTabSz="914400" rtl="0" eaLnBrk="1" fontAlgn="base" latinLnBrk="0" hangingPunct="1">
              <a:lnSpc>
                <a:spcPct val="100000"/>
              </a:lnSpc>
              <a:spcBef>
                <a:spcPct val="20000"/>
              </a:spcBef>
              <a:spcAft>
                <a:spcPct val="0"/>
              </a:spcAft>
              <a:buClrTx/>
              <a:buSzTx/>
              <a:tabLst/>
              <a:defRPr/>
            </a:pPr>
            <a:endParaRPr lang="en-US" sz="2000" i="1" kern="0" dirty="0">
              <a:latin typeface="+mn-lt"/>
              <a:ea typeface="ＭＳ Ｐゴシック" charset="-128"/>
            </a:endParaRPr>
          </a:p>
          <a:p>
            <a:pPr marL="342900" lvl="0" indent="-342900" algn="l">
              <a:spcBef>
                <a:spcPct val="20000"/>
              </a:spcBef>
              <a:buFont typeface="Wingdings" charset="2"/>
              <a:buChar char="§"/>
              <a:defRPr/>
            </a:pPr>
            <a:r>
              <a:rPr lang="en-US" sz="2400" kern="0" dirty="0">
                <a:solidFill>
                  <a:srgbClr val="0000FF"/>
                </a:solidFill>
                <a:latin typeface="+mn-lt"/>
                <a:ea typeface="ＭＳ Ｐゴシック" charset="-128"/>
                <a:cs typeface="ＭＳ Ｐゴシック" charset="-128"/>
              </a:rPr>
              <a:t>Tree augmented Bayesian (TAN) network</a:t>
            </a:r>
          </a:p>
          <a:p>
            <a:pPr marL="742950" lvl="1" indent="-285750" algn="l">
              <a:spcBef>
                <a:spcPct val="20000"/>
              </a:spcBef>
              <a:buFontTx/>
              <a:buChar char="–"/>
            </a:pPr>
            <a:r>
              <a:rPr lang="en-US" sz="2000" dirty="0">
                <a:latin typeface="+mn-lt"/>
                <a:ea typeface="Tahoma" charset="0"/>
                <a:cs typeface="Tahoma" charset="0"/>
              </a:rPr>
              <a:t>Consider inter-metric dependencies</a:t>
            </a:r>
          </a:p>
          <a:p>
            <a:pPr marL="742950" lvl="1" indent="-285750" algn="l">
              <a:spcBef>
                <a:spcPct val="20000"/>
              </a:spcBef>
              <a:buFontTx/>
              <a:buChar char="–"/>
            </a:pPr>
            <a:r>
              <a:rPr lang="en-US" sz="2000" kern="0" dirty="0">
                <a:latin typeface="+mn-lt"/>
                <a:ea typeface="Tahoma" charset="0"/>
                <a:cs typeface="Tahoma" charset="0"/>
              </a:rPr>
              <a:t>At most one parent other than the class label</a:t>
            </a:r>
            <a:br>
              <a:rPr lang="en-US" sz="2000" kern="0" dirty="0">
                <a:latin typeface="+mn-lt"/>
                <a:ea typeface="Tahoma" charset="0"/>
                <a:cs typeface="Tahoma" charset="0"/>
              </a:rPr>
            </a:br>
            <a:endParaRPr lang="en-US" sz="2000" kern="0" dirty="0">
              <a:latin typeface="+mn-lt"/>
              <a:ea typeface="Tahoma" charset="0"/>
              <a:cs typeface="Tahoma" charset="0"/>
            </a:endParaRPr>
          </a:p>
          <a:p>
            <a:pPr marL="342900" lvl="0" indent="-342900" algn="l">
              <a:spcBef>
                <a:spcPct val="20000"/>
              </a:spcBef>
              <a:buFont typeface="Wingdings" charset="2"/>
              <a:buChar char="§"/>
              <a:defRPr/>
            </a:pPr>
            <a:r>
              <a:rPr lang="en-US" sz="2400" kern="0" dirty="0">
                <a:solidFill>
                  <a:srgbClr val="0000FF"/>
                </a:solidFill>
                <a:latin typeface="+mn-lt"/>
                <a:ea typeface="ＭＳ Ｐゴシック" charset="-128"/>
                <a:cs typeface="ＭＳ Ｐゴシック" charset="-128"/>
              </a:rPr>
              <a:t>Classification rule</a:t>
            </a:r>
          </a:p>
          <a:p>
            <a:pPr marL="742950" lvl="1" indent="-285750" algn="l">
              <a:spcBef>
                <a:spcPct val="20000"/>
              </a:spcBef>
              <a:buFontTx/>
              <a:buChar char="–"/>
            </a:pPr>
            <a:endParaRPr lang="en-US" sz="2000" kern="0" dirty="0">
              <a:solidFill>
                <a:srgbClr val="0000FF"/>
              </a:solidFill>
              <a:latin typeface="+mn-lt"/>
              <a:ea typeface="Tahoma" charset="0"/>
              <a:cs typeface="Tahoma" charset="0"/>
            </a:endParaRPr>
          </a:p>
          <a:p>
            <a:pPr marL="742950" marR="0" lvl="1" indent="-285750" algn="l" defTabSz="914400" rtl="0" eaLnBrk="1" fontAlgn="base" latinLnBrk="0" hangingPunct="1">
              <a:lnSpc>
                <a:spcPct val="100000"/>
              </a:lnSpc>
              <a:spcBef>
                <a:spcPct val="20000"/>
              </a:spcBef>
              <a:spcAft>
                <a:spcPct val="0"/>
              </a:spcAft>
              <a:buClrTx/>
              <a:buSzTx/>
              <a:tabLst/>
              <a:defRPr/>
            </a:pPr>
            <a:endParaRPr lang="en-US" sz="2000" i="1" kern="0" dirty="0">
              <a:latin typeface="+mn-lt"/>
              <a:ea typeface="ＭＳ Ｐゴシック" charset="-128"/>
            </a:endParaRPr>
          </a:p>
          <a:p>
            <a:pPr marL="742950" marR="0" lvl="1" indent="-285750" algn="l" defTabSz="914400" rtl="0" eaLnBrk="1" fontAlgn="base" latinLnBrk="0" hangingPunct="1">
              <a:lnSpc>
                <a:spcPct val="100000"/>
              </a:lnSpc>
              <a:spcBef>
                <a:spcPct val="20000"/>
              </a:spcBef>
              <a:spcAft>
                <a:spcPct val="0"/>
              </a:spcAft>
              <a:buClrTx/>
              <a:buSzTx/>
              <a:buFont typeface="Lucida Grande"/>
              <a:buChar char="-"/>
              <a:tabLst/>
              <a:defRPr/>
            </a:pPr>
            <a:endParaRPr kumimoji="0" lang="en-US" sz="2400" b="0" i="1" u="none" strike="noStrike" kern="0" cap="none" spc="0" normalizeH="0" baseline="0" noProof="0" dirty="0">
              <a:ln>
                <a:noFill/>
              </a:ln>
              <a:solidFill>
                <a:srgbClr val="000000"/>
              </a:solidFill>
              <a:effectLst/>
              <a:uLnTx/>
              <a:uFillTx/>
              <a:latin typeface="+mn-lt"/>
              <a:ea typeface="ＭＳ Ｐゴシック" charset="-128"/>
            </a:endParaRPr>
          </a:p>
          <a:p>
            <a:pPr marL="342900" marR="0" lvl="0" indent="-342900" algn="l" defTabSz="914400" rtl="0" eaLnBrk="1" fontAlgn="base" latinLnBrk="0" hangingPunct="1">
              <a:lnSpc>
                <a:spcPct val="100000"/>
              </a:lnSpc>
              <a:spcBef>
                <a:spcPct val="20000"/>
              </a:spcBef>
              <a:spcAft>
                <a:spcPct val="0"/>
              </a:spcAft>
              <a:buClrTx/>
              <a:buSzTx/>
              <a:buFont typeface="Wingdings" charset="2"/>
              <a:buChar char="§"/>
              <a:tabLst/>
              <a:defRPr/>
            </a:pPr>
            <a:endParaRPr kumimoji="0" lang="en-US" sz="2800" b="1" i="0" u="none" strike="noStrike" kern="0" cap="none" spc="0" normalizeH="0" baseline="0" noProof="0" dirty="0">
              <a:ln>
                <a:noFill/>
              </a:ln>
              <a:solidFill>
                <a:srgbClr val="000000"/>
              </a:solidFill>
              <a:effectLst/>
              <a:uLnTx/>
              <a:uFillTx/>
              <a:latin typeface="+mn-lt"/>
              <a:ea typeface="ＭＳ Ｐゴシック" charset="-128"/>
              <a:cs typeface="ＭＳ Ｐゴシック" charset="-128"/>
            </a:endParaRPr>
          </a:p>
          <a:p>
            <a:pPr marL="742950" marR="0" lvl="1" indent="-285750" algn="l" defTabSz="914400" rtl="0" eaLnBrk="1" fontAlgn="base" latinLnBrk="0" hangingPunct="1">
              <a:lnSpc>
                <a:spcPct val="100000"/>
              </a:lnSpc>
              <a:spcBef>
                <a:spcPct val="20000"/>
              </a:spcBef>
              <a:spcAft>
                <a:spcPct val="0"/>
              </a:spcAft>
              <a:buClrTx/>
              <a:buSzTx/>
              <a:buFontTx/>
              <a:buNone/>
              <a:tabLst/>
              <a:defRPr/>
            </a:pPr>
            <a:endParaRPr kumimoji="0" lang="en-GB" sz="2800" b="0" i="0" u="none" strike="noStrike" kern="0" cap="none" spc="0" normalizeH="0" baseline="0" noProof="0" dirty="0">
              <a:ln>
                <a:noFill/>
              </a:ln>
              <a:solidFill>
                <a:schemeClr val="tx1"/>
              </a:solidFill>
              <a:effectLst/>
              <a:uLnTx/>
              <a:uFillTx/>
              <a:latin typeface="+mn-lt"/>
              <a:ea typeface="ＭＳ Ｐゴシック" charset="-128"/>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GB" sz="2800" b="0" i="0" u="none" strike="noStrike" kern="0" cap="none" spc="0" normalizeH="0" baseline="0" noProof="0" dirty="0">
              <a:ln>
                <a:noFill/>
              </a:ln>
              <a:solidFill>
                <a:schemeClr val="tx1"/>
              </a:solidFill>
              <a:effectLst/>
              <a:uLnTx/>
              <a:uFillTx/>
              <a:latin typeface="+mn-lt"/>
              <a:ea typeface="ＭＳ Ｐゴシック" charset="-128"/>
            </a:endParaRPr>
          </a:p>
          <a:p>
            <a:pPr marL="742950" marR="0" lvl="1" indent="-285750" algn="l" defTabSz="914400" rtl="0" eaLnBrk="1" fontAlgn="base" latinLnBrk="0" hangingPunct="1">
              <a:lnSpc>
                <a:spcPct val="100000"/>
              </a:lnSpc>
              <a:spcBef>
                <a:spcPct val="20000"/>
              </a:spcBef>
              <a:spcAft>
                <a:spcPct val="0"/>
              </a:spcAft>
              <a:buClrTx/>
              <a:buSzTx/>
              <a:buFontTx/>
              <a:buNone/>
              <a:tabLst/>
              <a:defRPr/>
            </a:pPr>
            <a:endParaRPr kumimoji="0" lang="en-GB" sz="3600" b="0" i="0" u="none" strike="noStrike" kern="0" cap="none" spc="0" normalizeH="0" baseline="0" noProof="0" dirty="0">
              <a:ln>
                <a:noFill/>
              </a:ln>
              <a:solidFill>
                <a:schemeClr val="tx1"/>
              </a:solidFill>
              <a:effectLst/>
              <a:uLnTx/>
              <a:uFillTx/>
              <a:latin typeface="+mn-lt"/>
              <a:ea typeface="ＭＳ Ｐゴシック" charset="-128"/>
            </a:endParaRPr>
          </a:p>
        </p:txBody>
      </p:sp>
      <p:sp>
        <p:nvSpPr>
          <p:cNvPr id="19" name="TextBox 18"/>
          <p:cNvSpPr txBox="1">
            <a:spLocks noChangeArrowheads="1"/>
          </p:cNvSpPr>
          <p:nvPr/>
        </p:nvSpPr>
        <p:spPr bwMode="auto">
          <a:xfrm>
            <a:off x="5334000" y="1066800"/>
            <a:ext cx="3429000" cy="336550"/>
          </a:xfrm>
          <a:prstGeom prst="rect">
            <a:avLst/>
          </a:prstGeom>
          <a:noFill/>
          <a:ln w="9525">
            <a:noFill/>
            <a:miter lim="800000"/>
            <a:headEnd/>
            <a:tailEnd/>
          </a:ln>
        </p:spPr>
        <p:txBody>
          <a:bodyPr>
            <a:prstTxWarp prst="textNoShape">
              <a:avLst/>
            </a:prstTxWarp>
            <a:spAutoFit/>
          </a:bodyPr>
          <a:lstStyle/>
          <a:p>
            <a:r>
              <a:rPr lang="en-US" sz="1600" b="1" dirty="0" err="1">
                <a:latin typeface="Arial" charset="0"/>
                <a:ea typeface="Arial" charset="0"/>
                <a:cs typeface="Arial" charset="0"/>
              </a:rPr>
              <a:t>x</a:t>
            </a:r>
            <a:r>
              <a:rPr lang="en-US" sz="1600" dirty="0">
                <a:latin typeface="Arial" charset="0"/>
                <a:ea typeface="Arial" charset="0"/>
                <a:cs typeface="Arial" charset="0"/>
              </a:rPr>
              <a:t> = [x</a:t>
            </a:r>
            <a:r>
              <a:rPr lang="en-US" sz="1600" baseline="-25000" dirty="0">
                <a:latin typeface="Arial" charset="0"/>
                <a:ea typeface="Arial" charset="0"/>
                <a:cs typeface="Arial" charset="0"/>
              </a:rPr>
              <a:t>1</a:t>
            </a:r>
            <a:r>
              <a:rPr lang="en-US" sz="1600" dirty="0">
                <a:latin typeface="Arial" charset="0"/>
                <a:ea typeface="Arial" charset="0"/>
                <a:cs typeface="Arial" charset="0"/>
              </a:rPr>
              <a:t>, x</a:t>
            </a:r>
            <a:r>
              <a:rPr lang="en-US" sz="1600" baseline="-25000" dirty="0">
                <a:latin typeface="Arial" charset="0"/>
                <a:ea typeface="Arial" charset="0"/>
                <a:cs typeface="Arial" charset="0"/>
              </a:rPr>
              <a:t>2</a:t>
            </a:r>
            <a:r>
              <a:rPr lang="en-US" sz="1600" dirty="0">
                <a:latin typeface="Arial" charset="0"/>
                <a:ea typeface="Arial" charset="0"/>
                <a:cs typeface="Arial" charset="0"/>
              </a:rPr>
              <a:t>, x</a:t>
            </a:r>
            <a:r>
              <a:rPr lang="en-US" sz="1600" baseline="-25000" dirty="0">
                <a:latin typeface="Arial" charset="0"/>
                <a:ea typeface="Arial" charset="0"/>
                <a:cs typeface="Arial" charset="0"/>
              </a:rPr>
              <a:t>3</a:t>
            </a:r>
            <a:r>
              <a:rPr lang="en-US" sz="1600" dirty="0">
                <a:latin typeface="Arial" charset="0"/>
                <a:ea typeface="Arial" charset="0"/>
                <a:cs typeface="Arial" charset="0"/>
              </a:rPr>
              <a:t>, x</a:t>
            </a:r>
            <a:r>
              <a:rPr lang="en-US" sz="1600" baseline="-25000" dirty="0">
                <a:latin typeface="Arial" charset="0"/>
                <a:ea typeface="Arial" charset="0"/>
                <a:cs typeface="Arial" charset="0"/>
              </a:rPr>
              <a:t>4</a:t>
            </a:r>
            <a:r>
              <a:rPr lang="en-US" sz="1600" dirty="0">
                <a:latin typeface="Arial" charset="0"/>
                <a:ea typeface="Arial" charset="0"/>
                <a:cs typeface="Arial" charset="0"/>
              </a:rPr>
              <a:t>] </a:t>
            </a:r>
          </a:p>
        </p:txBody>
      </p:sp>
      <p:sp>
        <p:nvSpPr>
          <p:cNvPr id="43" name="TextBox 42"/>
          <p:cNvSpPr txBox="1"/>
          <p:nvPr/>
        </p:nvSpPr>
        <p:spPr>
          <a:xfrm>
            <a:off x="6148403" y="1447800"/>
            <a:ext cx="1974406" cy="369332"/>
          </a:xfrm>
          <a:prstGeom prst="rect">
            <a:avLst/>
          </a:prstGeom>
          <a:noFill/>
        </p:spPr>
        <p:txBody>
          <a:bodyPr wrap="none" rtlCol="0">
            <a:spAutoFit/>
          </a:bodyPr>
          <a:lstStyle/>
          <a:p>
            <a:r>
              <a:rPr lang="en-US" dirty="0"/>
              <a:t> </a:t>
            </a:r>
            <a:r>
              <a:rPr lang="en-US" dirty="0">
                <a:latin typeface="+mn-lt"/>
              </a:rPr>
              <a:t>normal/abnormal</a:t>
            </a:r>
          </a:p>
        </p:txBody>
      </p:sp>
      <p:grpSp>
        <p:nvGrpSpPr>
          <p:cNvPr id="2" name="Group 49"/>
          <p:cNvGrpSpPr/>
          <p:nvPr/>
        </p:nvGrpSpPr>
        <p:grpSpPr>
          <a:xfrm>
            <a:off x="6095654" y="1828800"/>
            <a:ext cx="2210493" cy="1512332"/>
            <a:chOff x="6095654" y="1752600"/>
            <a:chExt cx="2210493" cy="1512332"/>
          </a:xfrm>
        </p:grpSpPr>
        <p:grpSp>
          <p:nvGrpSpPr>
            <p:cNvPr id="3" name="Group 43"/>
            <p:cNvGrpSpPr/>
            <p:nvPr/>
          </p:nvGrpSpPr>
          <p:grpSpPr>
            <a:xfrm>
              <a:off x="6096000" y="1752600"/>
              <a:ext cx="2133600" cy="1219200"/>
              <a:chOff x="6096000" y="1600200"/>
              <a:chExt cx="2133600" cy="1219200"/>
            </a:xfrm>
          </p:grpSpPr>
          <p:sp>
            <p:nvSpPr>
              <p:cNvPr id="20" name="Oval 19"/>
              <p:cNvSpPr/>
              <p:nvPr/>
            </p:nvSpPr>
            <p:spPr bwMode="auto">
              <a:xfrm>
                <a:off x="6934200" y="1600200"/>
                <a:ext cx="304800" cy="3048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ndParaRPr>
              </a:p>
            </p:txBody>
          </p:sp>
          <p:sp>
            <p:nvSpPr>
              <p:cNvPr id="21" name="Oval 20"/>
              <p:cNvSpPr/>
              <p:nvPr/>
            </p:nvSpPr>
            <p:spPr bwMode="auto">
              <a:xfrm>
                <a:off x="6096000" y="2514600"/>
                <a:ext cx="304800" cy="3048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ndParaRPr>
              </a:p>
            </p:txBody>
          </p:sp>
          <p:sp>
            <p:nvSpPr>
              <p:cNvPr id="25" name="Oval 24"/>
              <p:cNvSpPr/>
              <p:nvPr/>
            </p:nvSpPr>
            <p:spPr bwMode="auto">
              <a:xfrm>
                <a:off x="6705600" y="2514600"/>
                <a:ext cx="304800" cy="3048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ndParaRPr>
              </a:p>
            </p:txBody>
          </p:sp>
          <p:sp>
            <p:nvSpPr>
              <p:cNvPr id="26" name="Oval 25"/>
              <p:cNvSpPr/>
              <p:nvPr/>
            </p:nvSpPr>
            <p:spPr bwMode="auto">
              <a:xfrm>
                <a:off x="7315200" y="2514600"/>
                <a:ext cx="304800" cy="3048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ndParaRPr>
              </a:p>
            </p:txBody>
          </p:sp>
          <p:sp>
            <p:nvSpPr>
              <p:cNvPr id="27" name="Oval 26"/>
              <p:cNvSpPr/>
              <p:nvPr/>
            </p:nvSpPr>
            <p:spPr bwMode="auto">
              <a:xfrm>
                <a:off x="7924800" y="2514600"/>
                <a:ext cx="304800" cy="3048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ndParaRPr>
              </a:p>
            </p:txBody>
          </p:sp>
          <p:cxnSp>
            <p:nvCxnSpPr>
              <p:cNvPr id="29" name="Straight Arrow Connector 28"/>
              <p:cNvCxnSpPr>
                <a:stCxn id="20" idx="3"/>
                <a:endCxn id="21" idx="0"/>
              </p:cNvCxnSpPr>
              <p:nvPr/>
            </p:nvCxnSpPr>
            <p:spPr bwMode="auto">
              <a:xfrm rot="5400000">
                <a:off x="6286501" y="1822263"/>
                <a:ext cx="654237" cy="7304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Straight Arrow Connector 30"/>
              <p:cNvCxnSpPr>
                <a:stCxn id="20" idx="4"/>
                <a:endCxn id="25" idx="0"/>
              </p:cNvCxnSpPr>
              <p:nvPr/>
            </p:nvCxnSpPr>
            <p:spPr bwMode="auto">
              <a:xfrm rot="5400000">
                <a:off x="6667500" y="2095500"/>
                <a:ext cx="6096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5" name="Straight Arrow Connector 34"/>
              <p:cNvCxnSpPr>
                <a:stCxn id="20" idx="4"/>
                <a:endCxn id="26" idx="0"/>
              </p:cNvCxnSpPr>
              <p:nvPr/>
            </p:nvCxnSpPr>
            <p:spPr bwMode="auto">
              <a:xfrm rot="16200000" flipH="1">
                <a:off x="6972300" y="2019300"/>
                <a:ext cx="6096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7" name="Straight Arrow Connector 36"/>
              <p:cNvCxnSpPr>
                <a:stCxn id="20" idx="5"/>
                <a:endCxn id="27" idx="0"/>
              </p:cNvCxnSpPr>
              <p:nvPr/>
            </p:nvCxnSpPr>
            <p:spPr bwMode="auto">
              <a:xfrm rot="16200000" flipH="1">
                <a:off x="7308663" y="1746062"/>
                <a:ext cx="654237" cy="8828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
          <p:nvSpPr>
            <p:cNvPr id="45" name="TextBox 44"/>
            <p:cNvSpPr txBox="1"/>
            <p:nvPr/>
          </p:nvSpPr>
          <p:spPr>
            <a:xfrm>
              <a:off x="6095654" y="2895600"/>
              <a:ext cx="385667" cy="369332"/>
            </a:xfrm>
            <a:prstGeom prst="rect">
              <a:avLst/>
            </a:prstGeom>
            <a:noFill/>
          </p:spPr>
          <p:txBody>
            <a:bodyPr wrap="none" rtlCol="0">
              <a:spAutoFit/>
            </a:bodyPr>
            <a:lstStyle/>
            <a:p>
              <a:r>
                <a:rPr lang="en-US" dirty="0">
                  <a:latin typeface="+mn-lt"/>
                </a:rPr>
                <a:t>x</a:t>
              </a:r>
              <a:r>
                <a:rPr lang="en-US" baseline="-25000" dirty="0">
                  <a:latin typeface="+mn-lt"/>
                </a:rPr>
                <a:t>1</a:t>
              </a:r>
            </a:p>
          </p:txBody>
        </p:sp>
        <p:sp>
          <p:nvSpPr>
            <p:cNvPr id="46" name="TextBox 45"/>
            <p:cNvSpPr txBox="1"/>
            <p:nvPr/>
          </p:nvSpPr>
          <p:spPr>
            <a:xfrm>
              <a:off x="6701280" y="2895600"/>
              <a:ext cx="385667" cy="369332"/>
            </a:xfrm>
            <a:prstGeom prst="rect">
              <a:avLst/>
            </a:prstGeom>
            <a:noFill/>
          </p:spPr>
          <p:txBody>
            <a:bodyPr wrap="none" rtlCol="0">
              <a:spAutoFit/>
            </a:bodyPr>
            <a:lstStyle/>
            <a:p>
              <a:r>
                <a:rPr lang="en-US" dirty="0">
                  <a:latin typeface="+mn-lt"/>
                </a:rPr>
                <a:t>x</a:t>
              </a:r>
              <a:r>
                <a:rPr lang="en-US" baseline="-25000" dirty="0">
                  <a:latin typeface="+mn-lt"/>
                </a:rPr>
                <a:t>2</a:t>
              </a:r>
            </a:p>
          </p:txBody>
        </p:sp>
        <p:sp>
          <p:nvSpPr>
            <p:cNvPr id="47" name="TextBox 46"/>
            <p:cNvSpPr txBox="1"/>
            <p:nvPr/>
          </p:nvSpPr>
          <p:spPr>
            <a:xfrm>
              <a:off x="7310880" y="2895600"/>
              <a:ext cx="385667" cy="369332"/>
            </a:xfrm>
            <a:prstGeom prst="rect">
              <a:avLst/>
            </a:prstGeom>
            <a:noFill/>
          </p:spPr>
          <p:txBody>
            <a:bodyPr wrap="none" rtlCol="0">
              <a:spAutoFit/>
            </a:bodyPr>
            <a:lstStyle/>
            <a:p>
              <a:r>
                <a:rPr lang="en-US" dirty="0">
                  <a:latin typeface="+mn-lt"/>
                </a:rPr>
                <a:t>x</a:t>
              </a:r>
              <a:r>
                <a:rPr lang="en-US" baseline="-25000" dirty="0">
                  <a:latin typeface="+mn-lt"/>
                </a:rPr>
                <a:t>3</a:t>
              </a:r>
            </a:p>
          </p:txBody>
        </p:sp>
        <p:sp>
          <p:nvSpPr>
            <p:cNvPr id="48" name="TextBox 47"/>
            <p:cNvSpPr txBox="1"/>
            <p:nvPr/>
          </p:nvSpPr>
          <p:spPr>
            <a:xfrm>
              <a:off x="7920480" y="2895600"/>
              <a:ext cx="385667" cy="369332"/>
            </a:xfrm>
            <a:prstGeom prst="rect">
              <a:avLst/>
            </a:prstGeom>
            <a:noFill/>
          </p:spPr>
          <p:txBody>
            <a:bodyPr wrap="none" rtlCol="0">
              <a:spAutoFit/>
            </a:bodyPr>
            <a:lstStyle/>
            <a:p>
              <a:r>
                <a:rPr lang="en-US" dirty="0">
                  <a:latin typeface="+mn-lt"/>
                </a:rPr>
                <a:t>x</a:t>
              </a:r>
              <a:r>
                <a:rPr lang="en-US" baseline="-25000" dirty="0">
                  <a:latin typeface="+mn-lt"/>
                </a:rPr>
                <a:t>4</a:t>
              </a:r>
            </a:p>
          </p:txBody>
        </p:sp>
      </p:grpSp>
      <p:grpSp>
        <p:nvGrpSpPr>
          <p:cNvPr id="4" name="Group 82"/>
          <p:cNvGrpSpPr/>
          <p:nvPr/>
        </p:nvGrpSpPr>
        <p:grpSpPr>
          <a:xfrm>
            <a:off x="6091680" y="3886200"/>
            <a:ext cx="2442720" cy="2045732"/>
            <a:chOff x="5939280" y="3505200"/>
            <a:chExt cx="2442720" cy="2045732"/>
          </a:xfrm>
        </p:grpSpPr>
        <p:sp>
          <p:nvSpPr>
            <p:cNvPr id="57" name="Oval 56"/>
            <p:cNvSpPr/>
            <p:nvPr/>
          </p:nvSpPr>
          <p:spPr bwMode="auto">
            <a:xfrm>
              <a:off x="6934200" y="3505200"/>
              <a:ext cx="304800" cy="3048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ndParaRPr>
            </a:p>
          </p:txBody>
        </p:sp>
        <p:sp>
          <p:nvSpPr>
            <p:cNvPr id="58" name="Oval 57"/>
            <p:cNvSpPr/>
            <p:nvPr/>
          </p:nvSpPr>
          <p:spPr bwMode="auto">
            <a:xfrm>
              <a:off x="6172200" y="4267200"/>
              <a:ext cx="304800" cy="3048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ndParaRPr>
            </a:p>
          </p:txBody>
        </p:sp>
        <p:sp>
          <p:nvSpPr>
            <p:cNvPr id="59" name="Oval 58"/>
            <p:cNvSpPr/>
            <p:nvPr/>
          </p:nvSpPr>
          <p:spPr bwMode="auto">
            <a:xfrm>
              <a:off x="6705600" y="5029200"/>
              <a:ext cx="304800" cy="3048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ndParaRPr>
            </a:p>
          </p:txBody>
        </p:sp>
        <p:sp>
          <p:nvSpPr>
            <p:cNvPr id="60" name="Oval 59"/>
            <p:cNvSpPr/>
            <p:nvPr/>
          </p:nvSpPr>
          <p:spPr bwMode="auto">
            <a:xfrm>
              <a:off x="7162800" y="4495800"/>
              <a:ext cx="304800" cy="3048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ndParaRPr>
            </a:p>
          </p:txBody>
        </p:sp>
        <p:sp>
          <p:nvSpPr>
            <p:cNvPr id="61" name="Oval 60"/>
            <p:cNvSpPr/>
            <p:nvPr/>
          </p:nvSpPr>
          <p:spPr bwMode="auto">
            <a:xfrm>
              <a:off x="8077200" y="4800600"/>
              <a:ext cx="304800" cy="3048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ndParaRPr>
            </a:p>
          </p:txBody>
        </p:sp>
        <p:cxnSp>
          <p:nvCxnSpPr>
            <p:cNvPr id="62" name="Straight Arrow Connector 61"/>
            <p:cNvCxnSpPr>
              <a:stCxn id="57" idx="3"/>
              <a:endCxn id="58" idx="0"/>
            </p:cNvCxnSpPr>
            <p:nvPr/>
          </p:nvCxnSpPr>
          <p:spPr bwMode="auto">
            <a:xfrm rot="5400000">
              <a:off x="6400801" y="3689163"/>
              <a:ext cx="501837" cy="654237"/>
            </a:xfrm>
            <a:prstGeom prst="straightConnector1">
              <a:avLst/>
            </a:prstGeom>
            <a:solidFill>
              <a:schemeClr val="accent1"/>
            </a:solidFill>
            <a:ln w="9525" cap="flat" cmpd="sng" algn="ctr">
              <a:solidFill>
                <a:schemeClr val="tx1"/>
              </a:solidFill>
              <a:prstDash val="sysDash"/>
              <a:round/>
              <a:headEnd type="none" w="med" len="med"/>
              <a:tailEnd type="arrow"/>
            </a:ln>
            <a:effectLst/>
          </p:spPr>
        </p:cxnSp>
        <p:cxnSp>
          <p:nvCxnSpPr>
            <p:cNvPr id="63" name="Straight Arrow Connector 62"/>
            <p:cNvCxnSpPr>
              <a:stCxn id="57" idx="4"/>
              <a:endCxn id="59" idx="0"/>
            </p:cNvCxnSpPr>
            <p:nvPr/>
          </p:nvCxnSpPr>
          <p:spPr bwMode="auto">
            <a:xfrm rot="5400000">
              <a:off x="6362700" y="4305300"/>
              <a:ext cx="1219200" cy="228600"/>
            </a:xfrm>
            <a:prstGeom prst="straightConnector1">
              <a:avLst/>
            </a:prstGeom>
            <a:solidFill>
              <a:schemeClr val="accent1"/>
            </a:solidFill>
            <a:ln w="9525" cap="flat" cmpd="sng" algn="ctr">
              <a:solidFill>
                <a:schemeClr val="tx1"/>
              </a:solidFill>
              <a:prstDash val="sysDash"/>
              <a:round/>
              <a:headEnd type="none" w="med" len="med"/>
              <a:tailEnd type="arrow"/>
            </a:ln>
            <a:effectLst/>
          </p:spPr>
        </p:cxnSp>
        <p:cxnSp>
          <p:nvCxnSpPr>
            <p:cNvPr id="64" name="Straight Arrow Connector 63"/>
            <p:cNvCxnSpPr>
              <a:stCxn id="57" idx="4"/>
              <a:endCxn id="60" idx="0"/>
            </p:cNvCxnSpPr>
            <p:nvPr/>
          </p:nvCxnSpPr>
          <p:spPr bwMode="auto">
            <a:xfrm rot="16200000" flipH="1">
              <a:off x="6858000" y="4038600"/>
              <a:ext cx="685800" cy="228600"/>
            </a:xfrm>
            <a:prstGeom prst="straightConnector1">
              <a:avLst/>
            </a:prstGeom>
            <a:solidFill>
              <a:schemeClr val="accent1"/>
            </a:solidFill>
            <a:ln w="9525" cap="flat" cmpd="sng" algn="ctr">
              <a:solidFill>
                <a:schemeClr val="tx1"/>
              </a:solidFill>
              <a:prstDash val="sysDash"/>
              <a:round/>
              <a:headEnd type="none" w="med" len="med"/>
              <a:tailEnd type="arrow"/>
            </a:ln>
            <a:effectLst/>
          </p:spPr>
        </p:cxnSp>
        <p:cxnSp>
          <p:nvCxnSpPr>
            <p:cNvPr id="65" name="Straight Arrow Connector 64"/>
            <p:cNvCxnSpPr>
              <a:stCxn id="57" idx="5"/>
              <a:endCxn id="61" idx="0"/>
            </p:cNvCxnSpPr>
            <p:nvPr/>
          </p:nvCxnSpPr>
          <p:spPr bwMode="auto">
            <a:xfrm rot="16200000" flipH="1">
              <a:off x="7194363" y="3765362"/>
              <a:ext cx="1035237" cy="1035237"/>
            </a:xfrm>
            <a:prstGeom prst="straightConnector1">
              <a:avLst/>
            </a:prstGeom>
            <a:solidFill>
              <a:schemeClr val="accent1"/>
            </a:solidFill>
            <a:ln w="9525" cap="flat" cmpd="sng" algn="ctr">
              <a:solidFill>
                <a:schemeClr val="tx1"/>
              </a:solidFill>
              <a:prstDash val="sysDash"/>
              <a:round/>
              <a:headEnd type="none" w="med" len="med"/>
              <a:tailEnd type="arrow"/>
            </a:ln>
            <a:effectLst/>
          </p:spPr>
        </p:cxnSp>
        <p:sp>
          <p:nvSpPr>
            <p:cNvPr id="53" name="TextBox 52"/>
            <p:cNvSpPr txBox="1"/>
            <p:nvPr/>
          </p:nvSpPr>
          <p:spPr>
            <a:xfrm>
              <a:off x="5939280" y="4495800"/>
              <a:ext cx="385667" cy="369332"/>
            </a:xfrm>
            <a:prstGeom prst="rect">
              <a:avLst/>
            </a:prstGeom>
            <a:noFill/>
          </p:spPr>
          <p:txBody>
            <a:bodyPr wrap="none" rtlCol="0">
              <a:spAutoFit/>
            </a:bodyPr>
            <a:lstStyle/>
            <a:p>
              <a:r>
                <a:rPr lang="en-US" dirty="0">
                  <a:latin typeface="+mn-lt"/>
                </a:rPr>
                <a:t>x</a:t>
              </a:r>
              <a:r>
                <a:rPr lang="en-US" baseline="-25000" dirty="0">
                  <a:latin typeface="+mn-lt"/>
                </a:rPr>
                <a:t>1</a:t>
              </a:r>
            </a:p>
          </p:txBody>
        </p:sp>
        <p:sp>
          <p:nvSpPr>
            <p:cNvPr id="54" name="TextBox 53"/>
            <p:cNvSpPr txBox="1"/>
            <p:nvPr/>
          </p:nvSpPr>
          <p:spPr>
            <a:xfrm>
              <a:off x="6777480" y="5181600"/>
              <a:ext cx="385667" cy="369332"/>
            </a:xfrm>
            <a:prstGeom prst="rect">
              <a:avLst/>
            </a:prstGeom>
            <a:noFill/>
          </p:spPr>
          <p:txBody>
            <a:bodyPr wrap="none" rtlCol="0">
              <a:spAutoFit/>
            </a:bodyPr>
            <a:lstStyle/>
            <a:p>
              <a:r>
                <a:rPr lang="en-US" dirty="0">
                  <a:latin typeface="+mn-lt"/>
                </a:rPr>
                <a:t>x</a:t>
              </a:r>
              <a:r>
                <a:rPr lang="en-US" baseline="-25000" dirty="0">
                  <a:latin typeface="+mn-lt"/>
                </a:rPr>
                <a:t>2</a:t>
              </a:r>
            </a:p>
          </p:txBody>
        </p:sp>
        <p:sp>
          <p:nvSpPr>
            <p:cNvPr id="55" name="TextBox 54"/>
            <p:cNvSpPr txBox="1"/>
            <p:nvPr/>
          </p:nvSpPr>
          <p:spPr>
            <a:xfrm>
              <a:off x="7234680" y="4800600"/>
              <a:ext cx="385667" cy="369332"/>
            </a:xfrm>
            <a:prstGeom prst="rect">
              <a:avLst/>
            </a:prstGeom>
            <a:noFill/>
          </p:spPr>
          <p:txBody>
            <a:bodyPr wrap="none" rtlCol="0">
              <a:spAutoFit/>
            </a:bodyPr>
            <a:lstStyle/>
            <a:p>
              <a:r>
                <a:rPr lang="en-US" dirty="0">
                  <a:latin typeface="+mn-lt"/>
                </a:rPr>
                <a:t>x</a:t>
              </a:r>
              <a:r>
                <a:rPr lang="en-US" baseline="-25000" dirty="0">
                  <a:latin typeface="+mn-lt"/>
                </a:rPr>
                <a:t>3</a:t>
              </a:r>
            </a:p>
          </p:txBody>
        </p:sp>
        <p:sp>
          <p:nvSpPr>
            <p:cNvPr id="56" name="TextBox 55"/>
            <p:cNvSpPr txBox="1"/>
            <p:nvPr/>
          </p:nvSpPr>
          <p:spPr>
            <a:xfrm>
              <a:off x="8001000" y="5040868"/>
              <a:ext cx="377026" cy="369332"/>
            </a:xfrm>
            <a:prstGeom prst="rect">
              <a:avLst/>
            </a:prstGeom>
            <a:noFill/>
          </p:spPr>
          <p:txBody>
            <a:bodyPr wrap="square" rtlCol="0">
              <a:spAutoFit/>
            </a:bodyPr>
            <a:lstStyle/>
            <a:p>
              <a:r>
                <a:rPr lang="en-US" dirty="0">
                  <a:latin typeface="+mn-lt"/>
                </a:rPr>
                <a:t>x</a:t>
              </a:r>
              <a:r>
                <a:rPr lang="en-US" baseline="-25000" dirty="0">
                  <a:latin typeface="+mn-lt"/>
                </a:rPr>
                <a:t>4</a:t>
              </a:r>
            </a:p>
          </p:txBody>
        </p:sp>
        <p:cxnSp>
          <p:nvCxnSpPr>
            <p:cNvPr id="77" name="Straight Arrow Connector 76"/>
            <p:cNvCxnSpPr>
              <a:stCxn id="58" idx="6"/>
              <a:endCxn id="60" idx="2"/>
            </p:cNvCxnSpPr>
            <p:nvPr/>
          </p:nvCxnSpPr>
          <p:spPr bwMode="auto">
            <a:xfrm>
              <a:off x="6477000" y="4419600"/>
              <a:ext cx="6858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79" name="Straight Arrow Connector 78"/>
            <p:cNvCxnSpPr>
              <a:stCxn id="60" idx="3"/>
              <a:endCxn id="59" idx="7"/>
            </p:cNvCxnSpPr>
            <p:nvPr/>
          </p:nvCxnSpPr>
          <p:spPr bwMode="auto">
            <a:xfrm rot="5400000">
              <a:off x="6927663" y="4794063"/>
              <a:ext cx="317874" cy="2416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1" name="Straight Arrow Connector 80"/>
            <p:cNvCxnSpPr>
              <a:stCxn id="60" idx="6"/>
              <a:endCxn id="61" idx="1"/>
            </p:cNvCxnSpPr>
            <p:nvPr/>
          </p:nvCxnSpPr>
          <p:spPr bwMode="auto">
            <a:xfrm>
              <a:off x="7467600" y="4648200"/>
              <a:ext cx="654237" cy="19703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
        <p:nvSpPr>
          <p:cNvPr id="84" name="TextBox 83"/>
          <p:cNvSpPr txBox="1"/>
          <p:nvPr/>
        </p:nvSpPr>
        <p:spPr>
          <a:xfrm>
            <a:off x="6224603" y="3581400"/>
            <a:ext cx="1974406" cy="369332"/>
          </a:xfrm>
          <a:prstGeom prst="rect">
            <a:avLst/>
          </a:prstGeom>
          <a:noFill/>
        </p:spPr>
        <p:txBody>
          <a:bodyPr wrap="none" rtlCol="0">
            <a:spAutoFit/>
          </a:bodyPr>
          <a:lstStyle/>
          <a:p>
            <a:r>
              <a:rPr lang="en-US" dirty="0"/>
              <a:t> </a:t>
            </a:r>
            <a:r>
              <a:rPr lang="en-US" dirty="0">
                <a:latin typeface="+mn-lt"/>
              </a:rPr>
              <a:t>normal/abnormal</a:t>
            </a:r>
          </a:p>
        </p:txBody>
      </p:sp>
      <p:sp>
        <p:nvSpPr>
          <p:cNvPr id="41" name="Rectangle 40"/>
          <p:cNvSpPr/>
          <p:nvPr/>
        </p:nvSpPr>
        <p:spPr>
          <a:xfrm>
            <a:off x="152400" y="5562600"/>
            <a:ext cx="5943600" cy="400110"/>
          </a:xfrm>
          <a:prstGeom prst="rect">
            <a:avLst/>
          </a:prstGeom>
        </p:spPr>
        <p:txBody>
          <a:bodyPr wrap="square">
            <a:spAutoFit/>
          </a:bodyPr>
          <a:lstStyle/>
          <a:p>
            <a:pPr marL="742950" lvl="1" indent="-285750">
              <a:spcBef>
                <a:spcPct val="20000"/>
              </a:spcBef>
            </a:pPr>
            <a:r>
              <a:rPr lang="en-US" sz="2000" dirty="0">
                <a:latin typeface="+mn-lt"/>
                <a:ea typeface="Tahoma" charset="0"/>
                <a:cs typeface="Tahoma" charset="0"/>
              </a:rPr>
              <a:t>log </a:t>
            </a:r>
            <a:r>
              <a:rPr lang="en-US" sz="2000" dirty="0" err="1">
                <a:latin typeface="+mn-lt"/>
                <a:ea typeface="Tahoma" charset="0"/>
                <a:cs typeface="Tahoma" charset="0"/>
              </a:rPr>
              <a:t>P(“abnormal”|</a:t>
            </a:r>
            <a:r>
              <a:rPr lang="en-US" sz="2000" b="1" dirty="0" err="1">
                <a:latin typeface="+mn-lt"/>
                <a:ea typeface="Tahoma" charset="0"/>
                <a:cs typeface="Tahoma" charset="0"/>
              </a:rPr>
              <a:t>x</a:t>
            </a:r>
            <a:r>
              <a:rPr lang="en-US" sz="2000" dirty="0">
                <a:latin typeface="+mn-lt"/>
                <a:ea typeface="Tahoma" charset="0"/>
                <a:cs typeface="Tahoma" charset="0"/>
              </a:rPr>
              <a:t>) – log </a:t>
            </a:r>
            <a:r>
              <a:rPr lang="en-US" sz="2000" dirty="0" err="1">
                <a:latin typeface="+mn-lt"/>
                <a:ea typeface="Tahoma" charset="0"/>
                <a:cs typeface="Tahoma" charset="0"/>
              </a:rPr>
              <a:t>P(“normal”|</a:t>
            </a:r>
            <a:r>
              <a:rPr lang="en-US" sz="2000" b="1" dirty="0" err="1">
                <a:latin typeface="+mn-lt"/>
                <a:ea typeface="Tahoma" charset="0"/>
                <a:cs typeface="Tahoma" charset="0"/>
              </a:rPr>
              <a:t>x</a:t>
            </a:r>
            <a:r>
              <a:rPr lang="en-US" sz="2000" dirty="0">
                <a:latin typeface="+mn-lt"/>
                <a:ea typeface="Tahoma" charset="0"/>
                <a:cs typeface="Tahoma" charset="0"/>
              </a:rPr>
              <a:t>) &gt; </a:t>
            </a:r>
            <a:r>
              <a:rPr lang="el-GR" sz="2000" i="1" dirty="0">
                <a:latin typeface="+mn-lt"/>
                <a:ea typeface="Tahoma" charset="0"/>
                <a:cs typeface="Tahoma" charset="0"/>
              </a:rPr>
              <a:t>δ</a:t>
            </a:r>
            <a:endParaRPr lang="en-US" sz="2000" kern="0" dirty="0">
              <a:solidFill>
                <a:srgbClr val="000000"/>
              </a:solidFill>
              <a:latin typeface="+mn-lt"/>
              <a:ea typeface="ＭＳ Ｐゴシック" charset="-128"/>
            </a:endParaRPr>
          </a:p>
        </p:txBody>
      </p:sp>
      <p:sp>
        <p:nvSpPr>
          <p:cNvPr id="42" name="Slide Number Placeholder 45"/>
          <p:cNvSpPr txBox="1">
            <a:spLocks/>
          </p:cNvSpPr>
          <p:nvPr/>
        </p:nvSpPr>
        <p:spPr>
          <a:xfrm>
            <a:off x="7010400" y="6248400"/>
            <a:ext cx="1905000" cy="457200"/>
          </a:xfrm>
          <a:prstGeom prst="rect">
            <a:avLst/>
          </a:prstGeo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E60306E-77B4-EA44-96D4-0F13576896B4}" type="slidenum">
              <a:rPr kumimoji="0" lang="en-US" sz="1800" b="0" i="0" u="none" strike="noStrike" kern="1200" cap="none" spc="0" normalizeH="0" baseline="0" noProof="0" smtClean="0">
                <a:ln>
                  <a:noFill/>
                </a:ln>
                <a:solidFill>
                  <a:schemeClr val="tx1"/>
                </a:solidFill>
                <a:effectLst/>
                <a:uLnTx/>
                <a:uFillTx/>
                <a:latin typeface="Times New Roman"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11</a:t>
            </a:fld>
            <a:endParaRPr kumimoji="0" lang="en-US" sz="1800" b="0" i="0" u="none" strike="noStrike" kern="1200" cap="none" spc="0" normalizeH="0" baseline="0" noProof="0" dirty="0">
              <a:ln>
                <a:noFill/>
              </a:ln>
              <a:solidFill>
                <a:schemeClr val="tx1"/>
              </a:solidFill>
              <a:effectLst/>
              <a:uLnTx/>
              <a:uFillTx/>
              <a:latin typeface="Times New Roman" charset="0"/>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0"/>
            <a:ext cx="9296400" cy="914400"/>
          </a:xfrm>
        </p:spPr>
        <p:txBody>
          <a:bodyPr/>
          <a:lstStyle/>
          <a:p>
            <a:r>
              <a:rPr lang="en-US" sz="3600" b="0" dirty="0">
                <a:solidFill>
                  <a:schemeClr val="accent6"/>
                </a:solidFill>
                <a:ea typeface="Arial" charset="0"/>
                <a:cs typeface="Arial" charset="0"/>
              </a:rPr>
              <a:t>Unsupervised  Behavior Learning (UBL)</a:t>
            </a:r>
            <a:endParaRPr lang="en-US" sz="3600" b="0" dirty="0">
              <a:solidFill>
                <a:schemeClr val="accent6"/>
              </a:solidFill>
              <a:cs typeface="ＭＳ Ｐゴシック" charset="-128"/>
            </a:endParaRPr>
          </a:p>
        </p:txBody>
      </p:sp>
      <p:pic>
        <p:nvPicPr>
          <p:cNvPr id="91" name="Picture 90" descr="Screen Shot 2013-02-21 at 6.02.49 PM.png"/>
          <p:cNvPicPr>
            <a:picLocks noChangeAspect="1"/>
          </p:cNvPicPr>
          <p:nvPr/>
        </p:nvPicPr>
        <p:blipFill>
          <a:blip r:embed="rId3"/>
          <a:stretch>
            <a:fillRect/>
          </a:stretch>
        </p:blipFill>
        <p:spPr>
          <a:xfrm>
            <a:off x="228600" y="3276600"/>
            <a:ext cx="2438400" cy="3048000"/>
          </a:xfrm>
          <a:prstGeom prst="rect">
            <a:avLst/>
          </a:prstGeom>
        </p:spPr>
      </p:pic>
      <p:pic>
        <p:nvPicPr>
          <p:cNvPr id="94" name="Picture 93" descr="nHogSOM.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6248400" y="3657600"/>
            <a:ext cx="2694788" cy="2667000"/>
          </a:xfrm>
          <a:prstGeom prst="rect">
            <a:avLst/>
          </a:prstGeom>
        </p:spPr>
      </p:pic>
      <p:sp>
        <p:nvSpPr>
          <p:cNvPr id="95" name="Right Arrow 94"/>
          <p:cNvSpPr/>
          <p:nvPr/>
        </p:nvSpPr>
        <p:spPr bwMode="auto">
          <a:xfrm>
            <a:off x="5791200" y="4572000"/>
            <a:ext cx="533400" cy="381000"/>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ndParaRPr>
          </a:p>
        </p:txBody>
      </p:sp>
      <p:sp>
        <p:nvSpPr>
          <p:cNvPr id="96" name="Rounded Rectangle 95"/>
          <p:cNvSpPr/>
          <p:nvPr/>
        </p:nvSpPr>
        <p:spPr bwMode="auto">
          <a:xfrm>
            <a:off x="3505200" y="3886200"/>
            <a:ext cx="1981200" cy="1600200"/>
          </a:xfrm>
          <a:prstGeom prst="roundRect">
            <a:avLst/>
          </a:prstGeom>
          <a:solidFill>
            <a:srgbClr val="33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defTabSz="914400" rtl="0" eaLnBrk="1" fontAlgn="base" latinLnBrk="0" hangingPunct="1">
              <a:lnSpc>
                <a:spcPct val="100000"/>
              </a:lnSpc>
              <a:spcBef>
                <a:spcPct val="20000"/>
              </a:spcBef>
              <a:spcAft>
                <a:spcPct val="0"/>
              </a:spcAft>
              <a:buClr>
                <a:schemeClr val="bg1"/>
              </a:buClr>
              <a:buSzPct val="100000"/>
              <a:tabLst/>
            </a:pPr>
            <a:r>
              <a:rPr kumimoji="0" lang="en-US" sz="2400" b="1" i="0" u="sng" strike="noStrike" cap="none" normalizeH="0" baseline="0" dirty="0">
                <a:ln>
                  <a:noFill/>
                </a:ln>
                <a:solidFill>
                  <a:srgbClr val="FFFFFF"/>
                </a:solidFill>
                <a:effectLst/>
                <a:latin typeface="Times New Roman" charset="0"/>
              </a:rPr>
              <a:t>UBL</a:t>
            </a:r>
          </a:p>
        </p:txBody>
      </p:sp>
      <p:sp>
        <p:nvSpPr>
          <p:cNvPr id="97" name="Right Arrow 96"/>
          <p:cNvSpPr/>
          <p:nvPr/>
        </p:nvSpPr>
        <p:spPr bwMode="auto">
          <a:xfrm>
            <a:off x="2590800" y="4495800"/>
            <a:ext cx="457200" cy="381000"/>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ndParaRPr>
          </a:p>
        </p:txBody>
      </p:sp>
      <p:sp>
        <p:nvSpPr>
          <p:cNvPr id="98" name="Content Placeholder 2"/>
          <p:cNvSpPr txBox="1">
            <a:spLocks/>
          </p:cNvSpPr>
          <p:nvPr/>
        </p:nvSpPr>
        <p:spPr bwMode="auto">
          <a:xfrm>
            <a:off x="152400" y="990600"/>
            <a:ext cx="8763000" cy="1752600"/>
          </a:xfrm>
          <a:prstGeom prst="rect">
            <a:avLst/>
          </a:prstGeom>
          <a:noFill/>
          <a:ln w="9525">
            <a:noFill/>
            <a:miter lim="800000"/>
            <a:headEnd/>
            <a:tailEnd/>
          </a:ln>
        </p:spPr>
        <p:txBody>
          <a:bodyPr>
            <a:prstTxWarp prst="textNoShape">
              <a:avLst/>
            </a:prstTxWarp>
          </a:bodyPr>
          <a:lstStyle/>
          <a:p>
            <a:pPr marL="342900" indent="-342900" algn="l" eaLnBrk="0" hangingPunct="0">
              <a:lnSpc>
                <a:spcPct val="120000"/>
              </a:lnSpc>
              <a:spcBef>
                <a:spcPct val="20000"/>
              </a:spcBef>
              <a:buClr>
                <a:srgbClr val="0000FF"/>
              </a:buClr>
              <a:buFont typeface="Wingdings" charset="2"/>
              <a:buChar char="§"/>
            </a:pPr>
            <a:r>
              <a:rPr lang="en-US" sz="2000" dirty="0">
                <a:solidFill>
                  <a:srgbClr val="0000FF"/>
                </a:solidFill>
                <a:latin typeface="Arial" charset="0"/>
              </a:rPr>
              <a:t>Support online learning and prediction </a:t>
            </a:r>
          </a:p>
          <a:p>
            <a:pPr marL="800100" lvl="1" indent="-342900" algn="l" eaLnBrk="0" hangingPunct="0">
              <a:lnSpc>
                <a:spcPct val="120000"/>
              </a:lnSpc>
              <a:spcBef>
                <a:spcPct val="20000"/>
              </a:spcBef>
              <a:buClr>
                <a:schemeClr val="tx1"/>
              </a:buClr>
              <a:buFont typeface="Lucida Grande"/>
              <a:buChar char="-"/>
            </a:pPr>
            <a:r>
              <a:rPr lang="en-US" sz="2000" dirty="0">
                <a:latin typeface="Arial" charset="0"/>
              </a:rPr>
              <a:t>linear time learning and constant time prediction</a:t>
            </a:r>
          </a:p>
          <a:p>
            <a:pPr marL="800100" lvl="1" indent="-342900" algn="l" eaLnBrk="0" hangingPunct="0">
              <a:lnSpc>
                <a:spcPct val="120000"/>
              </a:lnSpc>
              <a:spcBef>
                <a:spcPct val="20000"/>
              </a:spcBef>
              <a:buClr>
                <a:schemeClr val="tx1"/>
              </a:buClr>
              <a:buFont typeface="Lucida Grande"/>
              <a:buChar char="-"/>
            </a:pPr>
            <a:r>
              <a:rPr lang="en-US" sz="2000" dirty="0">
                <a:latin typeface="Arial" charset="0"/>
              </a:rPr>
              <a:t>Incremental training</a:t>
            </a:r>
          </a:p>
          <a:p>
            <a:pPr marL="342900" indent="-342900" algn="l" eaLnBrk="0" hangingPunct="0">
              <a:lnSpc>
                <a:spcPct val="120000"/>
              </a:lnSpc>
              <a:spcBef>
                <a:spcPct val="20000"/>
              </a:spcBef>
              <a:buClr>
                <a:srgbClr val="0000FF"/>
              </a:buClr>
              <a:buFont typeface="Wingdings" charset="2"/>
              <a:buChar char="§"/>
            </a:pPr>
            <a:r>
              <a:rPr lang="en-US" sz="2000" dirty="0">
                <a:solidFill>
                  <a:srgbClr val="0000FF"/>
                </a:solidFill>
                <a:latin typeface="Arial" charset="0"/>
              </a:rPr>
              <a:t>Provide hints on root causes</a:t>
            </a:r>
          </a:p>
          <a:p>
            <a:pPr marL="342900" indent="-342900" algn="l" eaLnBrk="0" hangingPunct="0">
              <a:lnSpc>
                <a:spcPct val="120000"/>
              </a:lnSpc>
              <a:spcBef>
                <a:spcPct val="20000"/>
              </a:spcBef>
              <a:buClr>
                <a:srgbClr val="0000FF"/>
              </a:buClr>
              <a:buFont typeface="Wingdings" charset="2"/>
              <a:buChar char="§"/>
            </a:pPr>
            <a:endParaRPr lang="en-US" sz="2400" dirty="0">
              <a:solidFill>
                <a:srgbClr val="0000FF"/>
              </a:solidFill>
              <a:latin typeface="Arial" charset="0"/>
            </a:endParaRPr>
          </a:p>
          <a:p>
            <a:pPr marL="742950" lvl="1" indent="-285750" eaLnBrk="0" hangingPunct="0">
              <a:lnSpc>
                <a:spcPct val="120000"/>
              </a:lnSpc>
              <a:spcBef>
                <a:spcPct val="20000"/>
              </a:spcBef>
              <a:buClr>
                <a:schemeClr val="tx1"/>
              </a:buClr>
              <a:buFontTx/>
              <a:buChar char="–"/>
            </a:pPr>
            <a:endParaRPr lang="en-US" dirty="0">
              <a:latin typeface="Arial" charset="0"/>
            </a:endParaRPr>
          </a:p>
          <a:p>
            <a:pPr marL="342900" indent="-342900" eaLnBrk="0" hangingPunct="0">
              <a:lnSpc>
                <a:spcPct val="150000"/>
              </a:lnSpc>
              <a:spcBef>
                <a:spcPct val="20000"/>
              </a:spcBef>
              <a:buClr>
                <a:schemeClr val="tx2"/>
              </a:buClr>
            </a:pPr>
            <a:endParaRPr lang="en-US" sz="2000" dirty="0">
              <a:latin typeface="Arial" charset="0"/>
            </a:endParaRPr>
          </a:p>
          <a:p>
            <a:pPr marL="742950" lvl="1" indent="-285750" eaLnBrk="0" hangingPunct="0">
              <a:lnSpc>
                <a:spcPct val="120000"/>
              </a:lnSpc>
              <a:spcBef>
                <a:spcPct val="20000"/>
              </a:spcBef>
              <a:buClr>
                <a:schemeClr val="tx1"/>
              </a:buClr>
              <a:buFontTx/>
              <a:buChar char="–"/>
            </a:pPr>
            <a:endParaRPr lang="en-US" sz="2000" dirty="0">
              <a:latin typeface="Arial" charset="0"/>
            </a:endParaRPr>
          </a:p>
          <a:p>
            <a:pPr marL="742950" lvl="1" indent="-285750" eaLnBrk="0" hangingPunct="0">
              <a:lnSpc>
                <a:spcPct val="120000"/>
              </a:lnSpc>
              <a:spcBef>
                <a:spcPct val="20000"/>
              </a:spcBef>
              <a:buClr>
                <a:schemeClr val="tx1"/>
              </a:buClr>
              <a:buFontTx/>
              <a:buChar char="–"/>
            </a:pPr>
            <a:endParaRPr lang="en-US" dirty="0">
              <a:latin typeface="Arial" charset="0"/>
            </a:endParaRPr>
          </a:p>
          <a:p>
            <a:pPr marL="742950" lvl="1" indent="-285750" eaLnBrk="0" hangingPunct="0">
              <a:lnSpc>
                <a:spcPct val="120000"/>
              </a:lnSpc>
              <a:spcBef>
                <a:spcPct val="20000"/>
              </a:spcBef>
              <a:buClr>
                <a:schemeClr val="tx1"/>
              </a:buClr>
              <a:buFontTx/>
              <a:buChar char="–"/>
            </a:pPr>
            <a:endParaRPr lang="en-US" dirty="0">
              <a:latin typeface="Arial" charset="0"/>
            </a:endParaRPr>
          </a:p>
          <a:p>
            <a:pPr marL="742950" lvl="1" indent="-285750" eaLnBrk="0" hangingPunct="0">
              <a:lnSpc>
                <a:spcPct val="120000"/>
              </a:lnSpc>
              <a:spcBef>
                <a:spcPct val="20000"/>
              </a:spcBef>
              <a:buClr>
                <a:schemeClr val="tx1"/>
              </a:buClr>
              <a:buFontTx/>
              <a:buChar char="–"/>
            </a:pPr>
            <a:endParaRPr lang="en-US" dirty="0">
              <a:latin typeface="Arial" charset="0"/>
            </a:endParaRPr>
          </a:p>
          <a:p>
            <a:pPr marL="742950" lvl="1" indent="-285750" eaLnBrk="0" hangingPunct="0">
              <a:spcBef>
                <a:spcPct val="20000"/>
              </a:spcBef>
              <a:buClr>
                <a:schemeClr val="tx1"/>
              </a:buClr>
            </a:pPr>
            <a:r>
              <a:rPr lang="en-US" dirty="0">
                <a:latin typeface="Arial" charset="0"/>
              </a:rPr>
              <a:t> </a:t>
            </a:r>
          </a:p>
          <a:p>
            <a:pPr marL="742950" lvl="1" indent="-285750" eaLnBrk="0" hangingPunct="0">
              <a:spcBef>
                <a:spcPct val="20000"/>
              </a:spcBef>
              <a:buClr>
                <a:schemeClr val="tx1"/>
              </a:buClr>
              <a:buFontTx/>
              <a:buChar char="–"/>
            </a:pPr>
            <a:endParaRPr lang="en-US" sz="2800" dirty="0">
              <a:latin typeface="Arial" charset="0"/>
            </a:endParaRPr>
          </a:p>
        </p:txBody>
      </p:sp>
      <p:sp>
        <p:nvSpPr>
          <p:cNvPr id="99" name="Rectangle 98"/>
          <p:cNvSpPr/>
          <p:nvPr/>
        </p:nvSpPr>
        <p:spPr>
          <a:xfrm>
            <a:off x="6172200" y="3048000"/>
            <a:ext cx="2819400" cy="348813"/>
          </a:xfrm>
          <a:prstGeom prst="rect">
            <a:avLst/>
          </a:prstGeom>
        </p:spPr>
        <p:txBody>
          <a:bodyPr wrap="square">
            <a:spAutoFit/>
          </a:bodyPr>
          <a:lstStyle/>
          <a:p>
            <a:pPr eaLnBrk="1" hangingPunct="1">
              <a:lnSpc>
                <a:spcPct val="80000"/>
              </a:lnSpc>
            </a:pPr>
            <a:r>
              <a:rPr lang="en-US" sz="2000" dirty="0">
                <a:latin typeface="+mn-lt"/>
              </a:rPr>
              <a:t>Apache web server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1143000"/>
          </a:xfrm>
        </p:spPr>
        <p:txBody>
          <a:bodyPr/>
          <a:lstStyle/>
          <a:p>
            <a:r>
              <a:rPr lang="en-US" b="0" dirty="0"/>
              <a:t>UBL Learning</a:t>
            </a:r>
          </a:p>
        </p:txBody>
      </p:sp>
      <p:sp>
        <p:nvSpPr>
          <p:cNvPr id="3" name="内容占位符 2"/>
          <p:cNvSpPr>
            <a:spLocks noGrp="1"/>
          </p:cNvSpPr>
          <p:nvPr>
            <p:ph idx="1"/>
          </p:nvPr>
        </p:nvSpPr>
        <p:spPr>
          <a:xfrm>
            <a:off x="609600" y="1219200"/>
            <a:ext cx="8256588" cy="1489720"/>
          </a:xfrm>
        </p:spPr>
        <p:txBody>
          <a:bodyPr/>
          <a:lstStyle/>
          <a:p>
            <a:endParaRPr lang="en-US" dirty="0"/>
          </a:p>
          <a:p>
            <a:pPr lvl="1"/>
            <a:endParaRPr lang="en-US" dirty="0"/>
          </a:p>
          <a:p>
            <a:endParaRPr lang="en-US" dirty="0"/>
          </a:p>
        </p:txBody>
      </p:sp>
      <p:pic>
        <p:nvPicPr>
          <p:cNvPr id="9" name="Picture 8"/>
          <p:cNvPicPr>
            <a:picLocks noChangeAspect="1"/>
          </p:cNvPicPr>
          <p:nvPr/>
        </p:nvPicPr>
        <p:blipFill>
          <a:blip r:embed="rId3"/>
          <a:stretch>
            <a:fillRect/>
          </a:stretch>
        </p:blipFill>
        <p:spPr>
          <a:xfrm>
            <a:off x="914400" y="1143000"/>
            <a:ext cx="1277257" cy="865239"/>
          </a:xfrm>
          <a:prstGeom prst="rect">
            <a:avLst/>
          </a:prstGeom>
        </p:spPr>
      </p:pic>
      <p:sp>
        <p:nvSpPr>
          <p:cNvPr id="10" name="Oval 9"/>
          <p:cNvSpPr/>
          <p:nvPr/>
        </p:nvSpPr>
        <p:spPr bwMode="auto">
          <a:xfrm>
            <a:off x="2438400" y="1828800"/>
            <a:ext cx="9906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ndParaRPr>
          </a:p>
        </p:txBody>
      </p:sp>
      <p:pic>
        <p:nvPicPr>
          <p:cNvPr id="11" name="Picture 10"/>
          <p:cNvPicPr>
            <a:picLocks noChangeAspect="1"/>
          </p:cNvPicPr>
          <p:nvPr/>
        </p:nvPicPr>
        <p:blipFill>
          <a:blip r:embed="rId4"/>
          <a:stretch>
            <a:fillRect/>
          </a:stretch>
        </p:blipFill>
        <p:spPr>
          <a:xfrm>
            <a:off x="6553200" y="1066800"/>
            <a:ext cx="1019423" cy="1070627"/>
          </a:xfrm>
          <a:prstGeom prst="rect">
            <a:avLst/>
          </a:prstGeom>
        </p:spPr>
      </p:pic>
      <p:sp>
        <p:nvSpPr>
          <p:cNvPr id="12" name="TextBox 11"/>
          <p:cNvSpPr txBox="1"/>
          <p:nvPr/>
        </p:nvSpPr>
        <p:spPr>
          <a:xfrm>
            <a:off x="2438400" y="1981200"/>
            <a:ext cx="1062886" cy="369332"/>
          </a:xfrm>
          <a:prstGeom prst="rect">
            <a:avLst/>
          </a:prstGeom>
          <a:noFill/>
        </p:spPr>
        <p:txBody>
          <a:bodyPr wrap="none" rtlCol="0">
            <a:spAutoFit/>
          </a:bodyPr>
          <a:lstStyle/>
          <a:p>
            <a:r>
              <a:rPr lang="en-US" dirty="0"/>
              <a:t>Neuron 1</a:t>
            </a:r>
          </a:p>
        </p:txBody>
      </p:sp>
      <p:sp>
        <p:nvSpPr>
          <p:cNvPr id="13" name="Oval 12"/>
          <p:cNvSpPr/>
          <p:nvPr/>
        </p:nvSpPr>
        <p:spPr bwMode="auto">
          <a:xfrm>
            <a:off x="5638800" y="1828800"/>
            <a:ext cx="9906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ndParaRPr>
          </a:p>
        </p:txBody>
      </p:sp>
      <p:sp>
        <p:nvSpPr>
          <p:cNvPr id="14" name="TextBox 13"/>
          <p:cNvSpPr txBox="1"/>
          <p:nvPr/>
        </p:nvSpPr>
        <p:spPr>
          <a:xfrm>
            <a:off x="5562600" y="1981200"/>
            <a:ext cx="1062886" cy="369332"/>
          </a:xfrm>
          <a:prstGeom prst="rect">
            <a:avLst/>
          </a:prstGeom>
          <a:noFill/>
        </p:spPr>
        <p:txBody>
          <a:bodyPr wrap="none" rtlCol="0">
            <a:spAutoFit/>
          </a:bodyPr>
          <a:lstStyle/>
          <a:p>
            <a:r>
              <a:rPr lang="en-US" dirty="0"/>
              <a:t>Neuron 2</a:t>
            </a:r>
          </a:p>
        </p:txBody>
      </p:sp>
      <p:sp>
        <p:nvSpPr>
          <p:cNvPr id="15" name="Oval 14"/>
          <p:cNvSpPr/>
          <p:nvPr/>
        </p:nvSpPr>
        <p:spPr bwMode="auto">
          <a:xfrm>
            <a:off x="2438400" y="4419600"/>
            <a:ext cx="9906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ndParaRPr>
          </a:p>
        </p:txBody>
      </p:sp>
      <p:sp>
        <p:nvSpPr>
          <p:cNvPr id="16" name="TextBox 15"/>
          <p:cNvSpPr txBox="1"/>
          <p:nvPr/>
        </p:nvSpPr>
        <p:spPr>
          <a:xfrm>
            <a:off x="2442314" y="4572000"/>
            <a:ext cx="1062886" cy="369332"/>
          </a:xfrm>
          <a:prstGeom prst="rect">
            <a:avLst/>
          </a:prstGeom>
          <a:noFill/>
        </p:spPr>
        <p:txBody>
          <a:bodyPr wrap="none" rtlCol="0">
            <a:spAutoFit/>
          </a:bodyPr>
          <a:lstStyle/>
          <a:p>
            <a:r>
              <a:rPr lang="en-US" dirty="0"/>
              <a:t>Neuron 3</a:t>
            </a:r>
          </a:p>
        </p:txBody>
      </p:sp>
      <p:sp>
        <p:nvSpPr>
          <p:cNvPr id="17" name="Oval 16"/>
          <p:cNvSpPr/>
          <p:nvPr/>
        </p:nvSpPr>
        <p:spPr bwMode="auto">
          <a:xfrm>
            <a:off x="5638800" y="4419600"/>
            <a:ext cx="9906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ndParaRPr>
          </a:p>
        </p:txBody>
      </p:sp>
      <p:sp>
        <p:nvSpPr>
          <p:cNvPr id="18" name="TextBox 17"/>
          <p:cNvSpPr txBox="1"/>
          <p:nvPr/>
        </p:nvSpPr>
        <p:spPr>
          <a:xfrm>
            <a:off x="5642714" y="4572000"/>
            <a:ext cx="1062886" cy="369332"/>
          </a:xfrm>
          <a:prstGeom prst="rect">
            <a:avLst/>
          </a:prstGeom>
          <a:noFill/>
        </p:spPr>
        <p:txBody>
          <a:bodyPr wrap="none" rtlCol="0">
            <a:spAutoFit/>
          </a:bodyPr>
          <a:lstStyle/>
          <a:p>
            <a:r>
              <a:rPr lang="en-US" dirty="0"/>
              <a:t>Neuron 4</a:t>
            </a:r>
          </a:p>
        </p:txBody>
      </p:sp>
      <p:pic>
        <p:nvPicPr>
          <p:cNvPr id="19" name="Picture 18"/>
          <p:cNvPicPr>
            <a:picLocks noChangeAspect="1"/>
          </p:cNvPicPr>
          <p:nvPr/>
        </p:nvPicPr>
        <p:blipFill>
          <a:blip r:embed="rId5"/>
          <a:stretch>
            <a:fillRect/>
          </a:stretch>
        </p:blipFill>
        <p:spPr>
          <a:xfrm>
            <a:off x="6629400" y="3886200"/>
            <a:ext cx="1346200" cy="1346200"/>
          </a:xfrm>
          <a:prstGeom prst="rect">
            <a:avLst/>
          </a:prstGeom>
        </p:spPr>
      </p:pic>
      <p:pic>
        <p:nvPicPr>
          <p:cNvPr id="20" name="Picture 19"/>
          <p:cNvPicPr>
            <a:picLocks noChangeAspect="1"/>
          </p:cNvPicPr>
          <p:nvPr/>
        </p:nvPicPr>
        <p:blipFill>
          <a:blip r:embed="rId6"/>
          <a:stretch>
            <a:fillRect/>
          </a:stretch>
        </p:blipFill>
        <p:spPr>
          <a:xfrm>
            <a:off x="914400" y="3733800"/>
            <a:ext cx="1428750" cy="1428750"/>
          </a:xfrm>
          <a:prstGeom prst="rect">
            <a:avLst/>
          </a:prstGeom>
        </p:spPr>
      </p:pic>
      <p:sp>
        <p:nvSpPr>
          <p:cNvPr id="21" name="TextBox 20"/>
          <p:cNvSpPr txBox="1"/>
          <p:nvPr/>
        </p:nvSpPr>
        <p:spPr>
          <a:xfrm>
            <a:off x="1447800" y="2590800"/>
            <a:ext cx="2904837" cy="369332"/>
          </a:xfrm>
          <a:prstGeom prst="rect">
            <a:avLst/>
          </a:prstGeom>
          <a:noFill/>
        </p:spPr>
        <p:txBody>
          <a:bodyPr wrap="none" rtlCol="0">
            <a:spAutoFit/>
          </a:bodyPr>
          <a:lstStyle/>
          <a:p>
            <a:r>
              <a:rPr lang="en-US" dirty="0"/>
              <a:t>Color = yellow, Shape = long</a:t>
            </a:r>
          </a:p>
        </p:txBody>
      </p:sp>
      <p:sp>
        <p:nvSpPr>
          <p:cNvPr id="22" name="TextBox 21"/>
          <p:cNvSpPr txBox="1"/>
          <p:nvPr/>
        </p:nvSpPr>
        <p:spPr>
          <a:xfrm>
            <a:off x="4576741" y="2590800"/>
            <a:ext cx="3047754" cy="369332"/>
          </a:xfrm>
          <a:prstGeom prst="rect">
            <a:avLst/>
          </a:prstGeom>
          <a:noFill/>
        </p:spPr>
        <p:txBody>
          <a:bodyPr wrap="none" rtlCol="0">
            <a:spAutoFit/>
          </a:bodyPr>
          <a:lstStyle/>
          <a:p>
            <a:r>
              <a:rPr lang="en-US" dirty="0"/>
              <a:t>Color = orange, Shape = round</a:t>
            </a:r>
          </a:p>
        </p:txBody>
      </p:sp>
      <p:sp>
        <p:nvSpPr>
          <p:cNvPr id="23" name="TextBox 22"/>
          <p:cNvSpPr txBox="1"/>
          <p:nvPr/>
        </p:nvSpPr>
        <p:spPr>
          <a:xfrm>
            <a:off x="5105400" y="5334000"/>
            <a:ext cx="2714468" cy="369332"/>
          </a:xfrm>
          <a:prstGeom prst="rect">
            <a:avLst/>
          </a:prstGeom>
          <a:noFill/>
        </p:spPr>
        <p:txBody>
          <a:bodyPr wrap="none" rtlCol="0">
            <a:spAutoFit/>
          </a:bodyPr>
          <a:lstStyle/>
          <a:p>
            <a:r>
              <a:rPr lang="en-US" dirty="0"/>
              <a:t>Color = red, Shape = round</a:t>
            </a:r>
          </a:p>
        </p:txBody>
      </p:sp>
      <p:sp>
        <p:nvSpPr>
          <p:cNvPr id="24" name="TextBox 23"/>
          <p:cNvSpPr txBox="1"/>
          <p:nvPr/>
        </p:nvSpPr>
        <p:spPr>
          <a:xfrm>
            <a:off x="1600200" y="5410200"/>
            <a:ext cx="2932338" cy="369332"/>
          </a:xfrm>
          <a:prstGeom prst="rect">
            <a:avLst/>
          </a:prstGeom>
          <a:noFill/>
        </p:spPr>
        <p:txBody>
          <a:bodyPr wrap="none" rtlCol="0">
            <a:spAutoFit/>
          </a:bodyPr>
          <a:lstStyle/>
          <a:p>
            <a:r>
              <a:rPr lang="en-US" dirty="0"/>
              <a:t>Color = green, Shape = round</a:t>
            </a:r>
          </a:p>
        </p:txBody>
      </p:sp>
      <p:cxnSp>
        <p:nvCxnSpPr>
          <p:cNvPr id="26" name="Straight Connector 25"/>
          <p:cNvCxnSpPr>
            <a:stCxn id="12" idx="3"/>
            <a:endCxn id="14" idx="1"/>
          </p:cNvCxnSpPr>
          <p:nvPr/>
        </p:nvCxnSpPr>
        <p:spPr bwMode="auto">
          <a:xfrm>
            <a:off x="3501286" y="2165866"/>
            <a:ext cx="2061314"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Straight Connector 28"/>
          <p:cNvCxnSpPr>
            <a:stCxn id="21" idx="0"/>
          </p:cNvCxnSpPr>
          <p:nvPr/>
        </p:nvCxnSpPr>
        <p:spPr bwMode="auto">
          <a:xfrm rot="16200000" flipH="1" flipV="1">
            <a:off x="2021609" y="3464791"/>
            <a:ext cx="1752602" cy="461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Straight Connector 30"/>
          <p:cNvCxnSpPr>
            <a:stCxn id="16" idx="3"/>
            <a:endCxn id="18" idx="1"/>
          </p:cNvCxnSpPr>
          <p:nvPr/>
        </p:nvCxnSpPr>
        <p:spPr bwMode="auto">
          <a:xfrm>
            <a:off x="3505200" y="4756666"/>
            <a:ext cx="2137514"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Straight Connector 32"/>
          <p:cNvCxnSpPr>
            <a:stCxn id="13" idx="4"/>
            <a:endCxn id="17" idx="0"/>
          </p:cNvCxnSpPr>
          <p:nvPr/>
        </p:nvCxnSpPr>
        <p:spPr bwMode="auto">
          <a:xfrm rot="5400000">
            <a:off x="5219700" y="3505200"/>
            <a:ext cx="182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1143000"/>
          </a:xfrm>
        </p:spPr>
        <p:txBody>
          <a:bodyPr/>
          <a:lstStyle/>
          <a:p>
            <a:r>
              <a:rPr lang="en-US" sz="3600" b="0" dirty="0"/>
              <a:t>Anomaly Detection and Fault Inference</a:t>
            </a:r>
          </a:p>
        </p:txBody>
      </p:sp>
      <p:sp>
        <p:nvSpPr>
          <p:cNvPr id="3" name="内容占位符 2"/>
          <p:cNvSpPr>
            <a:spLocks noGrp="1"/>
          </p:cNvSpPr>
          <p:nvPr>
            <p:ph idx="1"/>
          </p:nvPr>
        </p:nvSpPr>
        <p:spPr>
          <a:xfrm>
            <a:off x="609600" y="1219200"/>
            <a:ext cx="8256588" cy="1489720"/>
          </a:xfrm>
        </p:spPr>
        <p:txBody>
          <a:bodyPr/>
          <a:lstStyle/>
          <a:p>
            <a:endParaRPr lang="en-US" dirty="0"/>
          </a:p>
          <a:p>
            <a:pPr lvl="1"/>
            <a:endParaRPr lang="en-US" dirty="0"/>
          </a:p>
          <a:p>
            <a:endParaRPr lang="en-US" dirty="0"/>
          </a:p>
        </p:txBody>
      </p:sp>
      <p:pic>
        <p:nvPicPr>
          <p:cNvPr id="9" name="Picture 8"/>
          <p:cNvPicPr>
            <a:picLocks noChangeAspect="1"/>
          </p:cNvPicPr>
          <p:nvPr/>
        </p:nvPicPr>
        <p:blipFill>
          <a:blip r:embed="rId3"/>
          <a:stretch>
            <a:fillRect/>
          </a:stretch>
        </p:blipFill>
        <p:spPr>
          <a:xfrm>
            <a:off x="2133600" y="1295400"/>
            <a:ext cx="1277257" cy="865239"/>
          </a:xfrm>
          <a:prstGeom prst="rect">
            <a:avLst/>
          </a:prstGeom>
        </p:spPr>
      </p:pic>
      <p:sp>
        <p:nvSpPr>
          <p:cNvPr id="10" name="Oval 9"/>
          <p:cNvSpPr/>
          <p:nvPr/>
        </p:nvSpPr>
        <p:spPr bwMode="auto">
          <a:xfrm>
            <a:off x="3276600" y="1905000"/>
            <a:ext cx="9906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ndParaRPr>
          </a:p>
        </p:txBody>
      </p:sp>
      <p:pic>
        <p:nvPicPr>
          <p:cNvPr id="11" name="Picture 10"/>
          <p:cNvPicPr>
            <a:picLocks noChangeAspect="1"/>
          </p:cNvPicPr>
          <p:nvPr/>
        </p:nvPicPr>
        <p:blipFill>
          <a:blip r:embed="rId4"/>
          <a:stretch>
            <a:fillRect/>
          </a:stretch>
        </p:blipFill>
        <p:spPr>
          <a:xfrm>
            <a:off x="7391400" y="1295400"/>
            <a:ext cx="1019423" cy="1070627"/>
          </a:xfrm>
          <a:prstGeom prst="rect">
            <a:avLst/>
          </a:prstGeom>
        </p:spPr>
      </p:pic>
      <p:sp>
        <p:nvSpPr>
          <p:cNvPr id="12" name="TextBox 11"/>
          <p:cNvSpPr txBox="1"/>
          <p:nvPr/>
        </p:nvSpPr>
        <p:spPr>
          <a:xfrm>
            <a:off x="3276600" y="2057400"/>
            <a:ext cx="1062886" cy="369332"/>
          </a:xfrm>
          <a:prstGeom prst="rect">
            <a:avLst/>
          </a:prstGeom>
          <a:noFill/>
        </p:spPr>
        <p:txBody>
          <a:bodyPr wrap="none" rtlCol="0">
            <a:spAutoFit/>
          </a:bodyPr>
          <a:lstStyle/>
          <a:p>
            <a:r>
              <a:rPr lang="en-US" dirty="0"/>
              <a:t>Neuron 1</a:t>
            </a:r>
          </a:p>
        </p:txBody>
      </p:sp>
      <p:sp>
        <p:nvSpPr>
          <p:cNvPr id="13" name="Oval 12"/>
          <p:cNvSpPr/>
          <p:nvPr/>
        </p:nvSpPr>
        <p:spPr bwMode="auto">
          <a:xfrm>
            <a:off x="6477000" y="1905000"/>
            <a:ext cx="9906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ndParaRPr>
          </a:p>
        </p:txBody>
      </p:sp>
      <p:sp>
        <p:nvSpPr>
          <p:cNvPr id="14" name="TextBox 13"/>
          <p:cNvSpPr txBox="1"/>
          <p:nvPr/>
        </p:nvSpPr>
        <p:spPr>
          <a:xfrm>
            <a:off x="6400800" y="2057400"/>
            <a:ext cx="1062886" cy="369332"/>
          </a:xfrm>
          <a:prstGeom prst="rect">
            <a:avLst/>
          </a:prstGeom>
          <a:noFill/>
        </p:spPr>
        <p:txBody>
          <a:bodyPr wrap="none" rtlCol="0">
            <a:spAutoFit/>
          </a:bodyPr>
          <a:lstStyle/>
          <a:p>
            <a:r>
              <a:rPr lang="en-US" dirty="0"/>
              <a:t>Neuron 2</a:t>
            </a:r>
          </a:p>
        </p:txBody>
      </p:sp>
      <p:sp>
        <p:nvSpPr>
          <p:cNvPr id="15" name="Oval 14"/>
          <p:cNvSpPr/>
          <p:nvPr/>
        </p:nvSpPr>
        <p:spPr bwMode="auto">
          <a:xfrm>
            <a:off x="3276600" y="4495800"/>
            <a:ext cx="9906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ndParaRPr>
          </a:p>
        </p:txBody>
      </p:sp>
      <p:sp>
        <p:nvSpPr>
          <p:cNvPr id="16" name="TextBox 15"/>
          <p:cNvSpPr txBox="1"/>
          <p:nvPr/>
        </p:nvSpPr>
        <p:spPr>
          <a:xfrm>
            <a:off x="3280514" y="4648200"/>
            <a:ext cx="1062886" cy="369332"/>
          </a:xfrm>
          <a:prstGeom prst="rect">
            <a:avLst/>
          </a:prstGeom>
          <a:noFill/>
        </p:spPr>
        <p:txBody>
          <a:bodyPr wrap="none" rtlCol="0">
            <a:spAutoFit/>
          </a:bodyPr>
          <a:lstStyle/>
          <a:p>
            <a:r>
              <a:rPr lang="en-US" dirty="0"/>
              <a:t>Neuron 3</a:t>
            </a:r>
          </a:p>
        </p:txBody>
      </p:sp>
      <p:sp>
        <p:nvSpPr>
          <p:cNvPr id="17" name="Oval 16"/>
          <p:cNvSpPr/>
          <p:nvPr/>
        </p:nvSpPr>
        <p:spPr bwMode="auto">
          <a:xfrm>
            <a:off x="6477000" y="4495800"/>
            <a:ext cx="990600" cy="7620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ndParaRPr>
          </a:p>
        </p:txBody>
      </p:sp>
      <p:sp>
        <p:nvSpPr>
          <p:cNvPr id="18" name="TextBox 17"/>
          <p:cNvSpPr txBox="1"/>
          <p:nvPr/>
        </p:nvSpPr>
        <p:spPr>
          <a:xfrm>
            <a:off x="6480914" y="4648200"/>
            <a:ext cx="1062886" cy="369332"/>
          </a:xfrm>
          <a:prstGeom prst="rect">
            <a:avLst/>
          </a:prstGeom>
          <a:noFill/>
        </p:spPr>
        <p:txBody>
          <a:bodyPr wrap="none" rtlCol="0">
            <a:spAutoFit/>
          </a:bodyPr>
          <a:lstStyle/>
          <a:p>
            <a:r>
              <a:rPr lang="en-US" dirty="0"/>
              <a:t>Neuron 4</a:t>
            </a:r>
          </a:p>
        </p:txBody>
      </p:sp>
      <p:pic>
        <p:nvPicPr>
          <p:cNvPr id="19" name="Picture 18"/>
          <p:cNvPicPr>
            <a:picLocks noChangeAspect="1"/>
          </p:cNvPicPr>
          <p:nvPr/>
        </p:nvPicPr>
        <p:blipFill>
          <a:blip r:embed="rId5"/>
          <a:stretch>
            <a:fillRect/>
          </a:stretch>
        </p:blipFill>
        <p:spPr>
          <a:xfrm>
            <a:off x="7467600" y="3733800"/>
            <a:ext cx="1346200" cy="1346200"/>
          </a:xfrm>
          <a:prstGeom prst="rect">
            <a:avLst/>
          </a:prstGeom>
        </p:spPr>
      </p:pic>
      <p:pic>
        <p:nvPicPr>
          <p:cNvPr id="20" name="Picture 19"/>
          <p:cNvPicPr>
            <a:picLocks noChangeAspect="1"/>
          </p:cNvPicPr>
          <p:nvPr/>
        </p:nvPicPr>
        <p:blipFill>
          <a:blip r:embed="rId6"/>
          <a:stretch>
            <a:fillRect/>
          </a:stretch>
        </p:blipFill>
        <p:spPr>
          <a:xfrm>
            <a:off x="1828800" y="3657600"/>
            <a:ext cx="1428750" cy="1428750"/>
          </a:xfrm>
          <a:prstGeom prst="rect">
            <a:avLst/>
          </a:prstGeom>
        </p:spPr>
      </p:pic>
      <p:sp>
        <p:nvSpPr>
          <p:cNvPr id="21" name="TextBox 20"/>
          <p:cNvSpPr txBox="1"/>
          <p:nvPr/>
        </p:nvSpPr>
        <p:spPr>
          <a:xfrm>
            <a:off x="2286000" y="2667000"/>
            <a:ext cx="2904837" cy="369332"/>
          </a:xfrm>
          <a:prstGeom prst="rect">
            <a:avLst/>
          </a:prstGeom>
          <a:noFill/>
        </p:spPr>
        <p:txBody>
          <a:bodyPr wrap="none" rtlCol="0">
            <a:spAutoFit/>
          </a:bodyPr>
          <a:lstStyle/>
          <a:p>
            <a:r>
              <a:rPr lang="en-US" dirty="0"/>
              <a:t>Color = yellow, Shape = long</a:t>
            </a:r>
          </a:p>
        </p:txBody>
      </p:sp>
      <p:sp>
        <p:nvSpPr>
          <p:cNvPr id="22" name="TextBox 21"/>
          <p:cNvSpPr txBox="1"/>
          <p:nvPr/>
        </p:nvSpPr>
        <p:spPr>
          <a:xfrm>
            <a:off x="5414941" y="2667000"/>
            <a:ext cx="3047754" cy="369332"/>
          </a:xfrm>
          <a:prstGeom prst="rect">
            <a:avLst/>
          </a:prstGeom>
          <a:noFill/>
        </p:spPr>
        <p:txBody>
          <a:bodyPr wrap="none" rtlCol="0">
            <a:spAutoFit/>
          </a:bodyPr>
          <a:lstStyle/>
          <a:p>
            <a:r>
              <a:rPr lang="en-US" dirty="0"/>
              <a:t>Color = orange, Shape = round</a:t>
            </a:r>
          </a:p>
        </p:txBody>
      </p:sp>
      <p:sp>
        <p:nvSpPr>
          <p:cNvPr id="23" name="TextBox 22"/>
          <p:cNvSpPr txBox="1"/>
          <p:nvPr/>
        </p:nvSpPr>
        <p:spPr>
          <a:xfrm>
            <a:off x="5867400" y="5486400"/>
            <a:ext cx="2714468" cy="369332"/>
          </a:xfrm>
          <a:prstGeom prst="rect">
            <a:avLst/>
          </a:prstGeom>
          <a:noFill/>
        </p:spPr>
        <p:txBody>
          <a:bodyPr wrap="none" rtlCol="0">
            <a:spAutoFit/>
          </a:bodyPr>
          <a:lstStyle/>
          <a:p>
            <a:r>
              <a:rPr lang="en-US" dirty="0"/>
              <a:t>Color = red, Shape = round</a:t>
            </a:r>
          </a:p>
        </p:txBody>
      </p:sp>
      <p:sp>
        <p:nvSpPr>
          <p:cNvPr id="24" name="TextBox 23"/>
          <p:cNvSpPr txBox="1"/>
          <p:nvPr/>
        </p:nvSpPr>
        <p:spPr>
          <a:xfrm>
            <a:off x="1981200" y="5410200"/>
            <a:ext cx="2932338" cy="369332"/>
          </a:xfrm>
          <a:prstGeom prst="rect">
            <a:avLst/>
          </a:prstGeom>
          <a:noFill/>
        </p:spPr>
        <p:txBody>
          <a:bodyPr wrap="none" rtlCol="0">
            <a:spAutoFit/>
          </a:bodyPr>
          <a:lstStyle/>
          <a:p>
            <a:r>
              <a:rPr lang="en-US" dirty="0"/>
              <a:t>Color = green, Shape = round</a:t>
            </a:r>
          </a:p>
        </p:txBody>
      </p:sp>
      <p:cxnSp>
        <p:nvCxnSpPr>
          <p:cNvPr id="26" name="Straight Connector 25"/>
          <p:cNvCxnSpPr>
            <a:stCxn id="12" idx="3"/>
            <a:endCxn id="14" idx="1"/>
          </p:cNvCxnSpPr>
          <p:nvPr/>
        </p:nvCxnSpPr>
        <p:spPr bwMode="auto">
          <a:xfrm>
            <a:off x="4339486" y="2242066"/>
            <a:ext cx="2061314"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Straight Connector 28"/>
          <p:cNvCxnSpPr>
            <a:stCxn id="21" idx="0"/>
          </p:cNvCxnSpPr>
          <p:nvPr/>
        </p:nvCxnSpPr>
        <p:spPr bwMode="auto">
          <a:xfrm rot="16200000" flipH="1" flipV="1">
            <a:off x="2859809" y="3540991"/>
            <a:ext cx="1752602" cy="461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Straight Connector 30"/>
          <p:cNvCxnSpPr>
            <a:stCxn id="16" idx="3"/>
            <a:endCxn id="18" idx="1"/>
          </p:cNvCxnSpPr>
          <p:nvPr/>
        </p:nvCxnSpPr>
        <p:spPr bwMode="auto">
          <a:xfrm>
            <a:off x="4343400" y="4832866"/>
            <a:ext cx="2137514"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Straight Connector 32"/>
          <p:cNvCxnSpPr>
            <a:stCxn id="13" idx="4"/>
            <a:endCxn id="17" idx="0"/>
          </p:cNvCxnSpPr>
          <p:nvPr/>
        </p:nvCxnSpPr>
        <p:spPr bwMode="auto">
          <a:xfrm rot="5400000">
            <a:off x="6057900" y="3581400"/>
            <a:ext cx="18288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25" name="Picture 24"/>
          <p:cNvPicPr>
            <a:picLocks noChangeAspect="1"/>
          </p:cNvPicPr>
          <p:nvPr/>
        </p:nvPicPr>
        <p:blipFill>
          <a:blip r:embed="rId7"/>
          <a:stretch>
            <a:fillRect/>
          </a:stretch>
        </p:blipFill>
        <p:spPr>
          <a:xfrm>
            <a:off x="381000" y="2724076"/>
            <a:ext cx="1600200" cy="119860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1143000"/>
          </a:xfrm>
        </p:spPr>
        <p:txBody>
          <a:bodyPr/>
          <a:lstStyle/>
          <a:p>
            <a:r>
              <a:rPr lang="en-US" b="0" dirty="0"/>
              <a:t>Real Server Example</a:t>
            </a:r>
          </a:p>
        </p:txBody>
      </p:sp>
      <p:sp>
        <p:nvSpPr>
          <p:cNvPr id="3" name="内容占位符 2"/>
          <p:cNvSpPr>
            <a:spLocks noGrp="1"/>
          </p:cNvSpPr>
          <p:nvPr>
            <p:ph idx="1"/>
          </p:nvPr>
        </p:nvSpPr>
        <p:spPr>
          <a:xfrm>
            <a:off x="609600" y="1219200"/>
            <a:ext cx="8256588" cy="1489720"/>
          </a:xfrm>
        </p:spPr>
        <p:txBody>
          <a:bodyPr/>
          <a:lstStyle/>
          <a:p>
            <a:endParaRPr lang="en-US" dirty="0"/>
          </a:p>
          <a:p>
            <a:pPr lvl="1"/>
            <a:endParaRPr lang="en-US" dirty="0"/>
          </a:p>
          <a:p>
            <a:endParaRPr lang="en-US" dirty="0"/>
          </a:p>
        </p:txBody>
      </p:sp>
      <p:pic>
        <p:nvPicPr>
          <p:cNvPr id="5" name="Picture 4" descr="SOM4.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048000" y="1295400"/>
            <a:ext cx="5334000" cy="4197350"/>
          </a:xfrm>
          <a:prstGeom prst="rect">
            <a:avLst/>
          </a:prstGeom>
        </p:spPr>
      </p:pic>
      <p:sp>
        <p:nvSpPr>
          <p:cNvPr id="7" name="TextBox 6"/>
          <p:cNvSpPr txBox="1"/>
          <p:nvPr/>
        </p:nvSpPr>
        <p:spPr>
          <a:xfrm>
            <a:off x="3177445" y="5791200"/>
            <a:ext cx="5391219" cy="400110"/>
          </a:xfrm>
          <a:prstGeom prst="rect">
            <a:avLst/>
          </a:prstGeom>
          <a:noFill/>
        </p:spPr>
        <p:txBody>
          <a:bodyPr wrap="none" rtlCol="0">
            <a:spAutoFit/>
          </a:bodyPr>
          <a:lstStyle/>
          <a:p>
            <a:r>
              <a:rPr lang="en-US" sz="2000" dirty="0">
                <a:latin typeface="+mn-lt"/>
              </a:rPr>
              <a:t>Network congestion in the Apache web server </a:t>
            </a:r>
          </a:p>
        </p:txBody>
      </p:sp>
      <p:sp>
        <p:nvSpPr>
          <p:cNvPr id="10" name="TextBox 9"/>
          <p:cNvSpPr txBox="1"/>
          <p:nvPr/>
        </p:nvSpPr>
        <p:spPr>
          <a:xfrm>
            <a:off x="228600" y="1676401"/>
            <a:ext cx="2758574" cy="646331"/>
          </a:xfrm>
          <a:prstGeom prst="rect">
            <a:avLst/>
          </a:prstGeom>
          <a:noFill/>
        </p:spPr>
        <p:txBody>
          <a:bodyPr wrap="square" rtlCol="0">
            <a:spAutoFit/>
          </a:bodyPr>
          <a:lstStyle/>
          <a:p>
            <a:r>
              <a:rPr lang="en-US" u="sng" dirty="0"/>
              <a:t>CPU, memory, network</a:t>
            </a:r>
          </a:p>
          <a:p>
            <a:pPr marL="342900" indent="-342900"/>
            <a:endParaRPr lang="en-US" dirty="0"/>
          </a:p>
        </p:txBody>
      </p:sp>
      <p:sp>
        <p:nvSpPr>
          <p:cNvPr id="16" name="Rectangle 15"/>
          <p:cNvSpPr/>
          <p:nvPr/>
        </p:nvSpPr>
        <p:spPr>
          <a:xfrm>
            <a:off x="580746" y="2590800"/>
            <a:ext cx="2138175" cy="369332"/>
          </a:xfrm>
          <a:prstGeom prst="rect">
            <a:avLst/>
          </a:prstGeom>
        </p:spPr>
        <p:txBody>
          <a:bodyPr wrap="none">
            <a:spAutoFit/>
          </a:bodyPr>
          <a:lstStyle/>
          <a:p>
            <a:r>
              <a:rPr lang="en-US" dirty="0"/>
              <a:t>3          15           119</a:t>
            </a:r>
          </a:p>
        </p:txBody>
      </p:sp>
      <p:sp>
        <p:nvSpPr>
          <p:cNvPr id="18" name="Rectangle 17"/>
          <p:cNvSpPr/>
          <p:nvPr/>
        </p:nvSpPr>
        <p:spPr>
          <a:xfrm>
            <a:off x="580746" y="2133600"/>
            <a:ext cx="2138175" cy="369332"/>
          </a:xfrm>
          <a:prstGeom prst="rect">
            <a:avLst/>
          </a:prstGeom>
        </p:spPr>
        <p:txBody>
          <a:bodyPr wrap="none">
            <a:spAutoFit/>
          </a:bodyPr>
          <a:lstStyle/>
          <a:p>
            <a:r>
              <a:rPr lang="en-US" dirty="0"/>
              <a:t>6          15           116</a:t>
            </a:r>
          </a:p>
        </p:txBody>
      </p:sp>
      <p:sp>
        <p:nvSpPr>
          <p:cNvPr id="19" name="Rectangle 18"/>
          <p:cNvSpPr/>
          <p:nvPr/>
        </p:nvSpPr>
        <p:spPr>
          <a:xfrm>
            <a:off x="609600" y="3048000"/>
            <a:ext cx="2082621" cy="369332"/>
          </a:xfrm>
          <a:prstGeom prst="rect">
            <a:avLst/>
          </a:prstGeom>
        </p:spPr>
        <p:txBody>
          <a:bodyPr wrap="none">
            <a:spAutoFit/>
          </a:bodyPr>
          <a:lstStyle/>
          <a:p>
            <a:r>
              <a:rPr lang="en-US" dirty="0"/>
              <a:t>5          16           117</a:t>
            </a:r>
          </a:p>
        </p:txBody>
      </p:sp>
      <p:sp>
        <p:nvSpPr>
          <p:cNvPr id="20" name="Rectangle 19"/>
          <p:cNvSpPr/>
          <p:nvPr/>
        </p:nvSpPr>
        <p:spPr>
          <a:xfrm>
            <a:off x="504546" y="3581400"/>
            <a:ext cx="2146742" cy="369332"/>
          </a:xfrm>
          <a:prstGeom prst="rect">
            <a:avLst/>
          </a:prstGeom>
        </p:spPr>
        <p:txBody>
          <a:bodyPr wrap="none">
            <a:spAutoFit/>
          </a:bodyPr>
          <a:lstStyle/>
          <a:p>
            <a:r>
              <a:rPr lang="en-US" dirty="0"/>
              <a:t> 33          14           90</a:t>
            </a:r>
          </a:p>
        </p:txBody>
      </p:sp>
      <p:sp>
        <p:nvSpPr>
          <p:cNvPr id="21" name="Rectangle 20"/>
          <p:cNvSpPr/>
          <p:nvPr/>
        </p:nvSpPr>
        <p:spPr>
          <a:xfrm>
            <a:off x="520258" y="4114800"/>
            <a:ext cx="2146742" cy="369332"/>
          </a:xfrm>
          <a:prstGeom prst="rect">
            <a:avLst/>
          </a:prstGeom>
        </p:spPr>
        <p:txBody>
          <a:bodyPr wrap="none">
            <a:spAutoFit/>
          </a:bodyPr>
          <a:lstStyle/>
          <a:p>
            <a:r>
              <a:rPr lang="en-US" dirty="0"/>
              <a:t> 38          20           80</a:t>
            </a:r>
          </a:p>
        </p:txBody>
      </p:sp>
      <p:sp>
        <p:nvSpPr>
          <p:cNvPr id="22" name="Rectangle 21"/>
          <p:cNvSpPr/>
          <p:nvPr/>
        </p:nvSpPr>
        <p:spPr>
          <a:xfrm>
            <a:off x="533400" y="4724400"/>
            <a:ext cx="2146742" cy="369332"/>
          </a:xfrm>
          <a:prstGeom prst="rect">
            <a:avLst/>
          </a:prstGeom>
        </p:spPr>
        <p:txBody>
          <a:bodyPr wrap="none">
            <a:spAutoFit/>
          </a:bodyPr>
          <a:lstStyle/>
          <a:p>
            <a:r>
              <a:rPr lang="en-US" dirty="0"/>
              <a:t> 90          15           30</a:t>
            </a:r>
          </a:p>
        </p:txBody>
      </p:sp>
      <p:sp>
        <p:nvSpPr>
          <p:cNvPr id="23" name="Rectangle 22"/>
          <p:cNvSpPr/>
          <p:nvPr/>
        </p:nvSpPr>
        <p:spPr>
          <a:xfrm>
            <a:off x="457200" y="5257800"/>
            <a:ext cx="2262158" cy="369332"/>
          </a:xfrm>
          <a:prstGeom prst="rect">
            <a:avLst/>
          </a:prstGeom>
        </p:spPr>
        <p:txBody>
          <a:bodyPr wrap="none">
            <a:spAutoFit/>
          </a:bodyPr>
          <a:lstStyle/>
          <a:p>
            <a:r>
              <a:rPr lang="en-US" dirty="0"/>
              <a:t> 100          20          20</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28600" y="304800"/>
            <a:ext cx="8242300" cy="914400"/>
          </a:xfrm>
        </p:spPr>
        <p:txBody>
          <a:bodyPr/>
          <a:lstStyle/>
          <a:p>
            <a:r>
              <a:rPr lang="en-US" b="0" dirty="0"/>
              <a:t>UBL Prediction Results</a:t>
            </a:r>
            <a:endParaRPr lang="en-US" b="0" dirty="0">
              <a:cs typeface="ＭＳ Ｐゴシック" charset="-128"/>
            </a:endParaRPr>
          </a:p>
        </p:txBody>
      </p:sp>
      <p:pic>
        <p:nvPicPr>
          <p:cNvPr id="5" name="Content Placeholder 5" descr="memleakSystemS.eps"/>
          <p:cNvPicPr>
            <a:picLocks noGrp="1" noChangeAspect="1"/>
          </p:cNvPicPr>
          <p:nvPr>
            <p:ph idx="1"/>
          </p:nvPr>
        </p:nvPicPr>
        <mc:AlternateContent xmlns:mc="http://schemas.openxmlformats.org/markup-compatibility/2006">
          <mc:Choice xmlns:ma="http://schemas.microsoft.com/office/mac/drawingml/2008/main" xmlns:mv="urn:schemas-microsoft-com:mac:vml" xmlns="" Requires="ma">
            <p:blipFill>
              <a:blip r:embed="rId3"/>
              <a:srcRect l="-8345" r="-8345"/>
              <a:stretch>
                <a:fillRect/>
              </a:stretch>
            </p:blipFill>
          </mc:Choice>
          <mc:Fallback>
            <p:blipFill>
              <a:blip r:embed="rId4"/>
              <a:srcRect l="-8345" r="-8345"/>
              <a:stretch>
                <a:fillRect/>
              </a:stretch>
            </p:blipFill>
          </mc:Fallback>
        </mc:AlternateContent>
        <p:spPr>
          <a:xfrm>
            <a:off x="228600" y="1752601"/>
            <a:ext cx="4343400" cy="3352800"/>
          </a:xfrm>
        </p:spPr>
      </p:pic>
      <p:pic>
        <p:nvPicPr>
          <p:cNvPr id="6" name="Content Placeholder 6" descr="networkHogRubis.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rcRect l="-8345" r="-8345"/>
              <a:stretch>
                <a:fillRect/>
              </a:stretch>
            </p:blipFill>
          </mc:Choice>
          <mc:Fallback>
            <p:blipFill>
              <a:blip r:embed="rId6"/>
              <a:srcRect l="-8345" r="-8345"/>
              <a:stretch>
                <a:fillRect/>
              </a:stretch>
            </p:blipFill>
          </mc:Fallback>
        </mc:AlternateContent>
        <p:spPr bwMode="auto">
          <a:xfrm>
            <a:off x="4572000" y="1773960"/>
            <a:ext cx="4317585" cy="3331440"/>
          </a:xfrm>
          <a:prstGeom prst="rect">
            <a:avLst/>
          </a:prstGeom>
          <a:noFill/>
          <a:ln w="9525">
            <a:noFill/>
            <a:miter lim="800000"/>
            <a:headEnd/>
            <a:tailEnd/>
          </a:ln>
        </p:spPr>
      </p:pic>
      <p:sp>
        <p:nvSpPr>
          <p:cNvPr id="7" name="TextBox 5"/>
          <p:cNvSpPr txBox="1">
            <a:spLocks noChangeArrowheads="1"/>
          </p:cNvSpPr>
          <p:nvPr/>
        </p:nvSpPr>
        <p:spPr bwMode="auto">
          <a:xfrm>
            <a:off x="685800" y="5562600"/>
            <a:ext cx="3810000" cy="369332"/>
          </a:xfrm>
          <a:prstGeom prst="rect">
            <a:avLst/>
          </a:prstGeom>
          <a:noFill/>
          <a:ln w="9525">
            <a:noFill/>
            <a:miter lim="800000"/>
            <a:headEnd/>
            <a:tailEnd/>
          </a:ln>
        </p:spPr>
        <p:txBody>
          <a:bodyPr>
            <a:prstTxWarp prst="textNoShape">
              <a:avLst/>
            </a:prstTxWarp>
            <a:spAutoFit/>
          </a:bodyPr>
          <a:lstStyle/>
          <a:p>
            <a:r>
              <a:rPr lang="en-US" dirty="0">
                <a:latin typeface="+mn-lt"/>
                <a:ea typeface="Tahoma" charset="0"/>
                <a:cs typeface="Tahoma" charset="0"/>
              </a:rPr>
              <a:t>Memory leak in System S</a:t>
            </a:r>
          </a:p>
        </p:txBody>
      </p:sp>
      <p:sp>
        <p:nvSpPr>
          <p:cNvPr id="8" name="TextBox 5"/>
          <p:cNvSpPr txBox="1">
            <a:spLocks noChangeArrowheads="1"/>
          </p:cNvSpPr>
          <p:nvPr/>
        </p:nvSpPr>
        <p:spPr bwMode="auto">
          <a:xfrm>
            <a:off x="4953000" y="5638800"/>
            <a:ext cx="3810000" cy="369332"/>
          </a:xfrm>
          <a:prstGeom prst="rect">
            <a:avLst/>
          </a:prstGeom>
          <a:noFill/>
          <a:ln w="9525">
            <a:noFill/>
            <a:miter lim="800000"/>
            <a:headEnd/>
            <a:tailEnd/>
          </a:ln>
        </p:spPr>
        <p:txBody>
          <a:bodyPr>
            <a:prstTxWarp prst="textNoShape">
              <a:avLst/>
            </a:prstTxWarp>
            <a:spAutoFit/>
          </a:bodyPr>
          <a:lstStyle/>
          <a:p>
            <a:r>
              <a:rPr lang="en-US" dirty="0" err="1">
                <a:latin typeface="+mn-lt"/>
                <a:ea typeface="Tahoma" charset="0"/>
                <a:cs typeface="Tahoma" charset="0"/>
              </a:rPr>
              <a:t>NetHog</a:t>
            </a:r>
            <a:r>
              <a:rPr lang="en-US" dirty="0">
                <a:latin typeface="+mn-lt"/>
                <a:ea typeface="Tahoma" charset="0"/>
                <a:cs typeface="Tahoma" charset="0"/>
              </a:rPr>
              <a:t> in </a:t>
            </a:r>
            <a:r>
              <a:rPr lang="en-US" dirty="0" err="1">
                <a:latin typeface="+mn-lt"/>
                <a:ea typeface="Tahoma" charset="0"/>
                <a:cs typeface="Tahoma" charset="0"/>
              </a:rPr>
              <a:t>RUBiS</a:t>
            </a:r>
            <a:endParaRPr lang="en-US" dirty="0">
              <a:latin typeface="+mn-lt"/>
              <a:ea typeface="Tahoma" charset="0"/>
              <a:cs typeface="Tahoma" charset="0"/>
            </a:endParaRPr>
          </a:p>
        </p:txBody>
      </p:sp>
      <p:sp>
        <p:nvSpPr>
          <p:cNvPr id="9" name="Slide Number Placeholder 45"/>
          <p:cNvSpPr txBox="1">
            <a:spLocks/>
          </p:cNvSpPr>
          <p:nvPr/>
        </p:nvSpPr>
        <p:spPr>
          <a:xfrm>
            <a:off x="7010400" y="6248400"/>
            <a:ext cx="1905000" cy="457200"/>
          </a:xfrm>
          <a:prstGeom prst="rect">
            <a:avLst/>
          </a:prstGeo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E60306E-77B4-EA44-96D4-0F13576896B4}" type="slidenum">
              <a:rPr kumimoji="0" lang="en-US" sz="1800" b="0" i="0" u="none" strike="noStrike" kern="1200" cap="none" spc="0" normalizeH="0" baseline="0" noProof="0" smtClean="0">
                <a:ln>
                  <a:noFill/>
                </a:ln>
                <a:solidFill>
                  <a:schemeClr val="tx1"/>
                </a:solidFill>
                <a:effectLst/>
                <a:uLnTx/>
                <a:uFillTx/>
                <a:latin typeface="Times New Roman"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16</a:t>
            </a:fld>
            <a:endParaRPr kumimoji="0" lang="en-US" sz="1800" b="0" i="0" u="none" strike="noStrike" kern="1200" cap="none" spc="0" normalizeH="0" baseline="0" noProof="0" dirty="0">
              <a:ln>
                <a:noFill/>
              </a:ln>
              <a:solidFill>
                <a:schemeClr val="tx1"/>
              </a:solidFill>
              <a:effectLst/>
              <a:uLnTx/>
              <a:uFillTx/>
              <a:latin typeface="Times New Roman" charset="0"/>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2000" y="0"/>
            <a:ext cx="7772400" cy="1143000"/>
          </a:xfrm>
        </p:spPr>
        <p:txBody>
          <a:bodyPr/>
          <a:lstStyle/>
          <a:p>
            <a:r>
              <a:rPr lang="en-US" sz="3600" b="0" dirty="0"/>
              <a:t>Anomaly Cause Inference Results</a:t>
            </a:r>
          </a:p>
        </p:txBody>
      </p:sp>
      <p:pic>
        <p:nvPicPr>
          <p:cNvPr id="5" name="Content Placeholder 4" descr="ranking.eps"/>
          <p:cNvPicPr>
            <a:picLocks noGrp="1" noChangeAspect="1"/>
          </p:cNvPicPr>
          <p:nvPr>
            <p:ph idx="1"/>
          </p:nvPr>
        </p:nvPicPr>
        <mc:AlternateContent xmlns:mc="http://schemas.openxmlformats.org/markup-compatibility/2006">
          <mc:Choice xmlns:ma="http://schemas.microsoft.com/office/mac/drawingml/2008/main" xmlns:mv="urn:schemas-microsoft-com:mac:vml" xmlns="" Requires="ma">
            <p:blipFill>
              <a:blip r:embed="rId2"/>
              <a:srcRect l="-20366" r="-20366"/>
              <a:stretch>
                <a:fillRect/>
              </a:stretch>
            </p:blipFill>
          </mc:Choice>
          <mc:Fallback>
            <p:blipFill>
              <a:blip r:embed="rId3"/>
              <a:srcRect l="-20366" r="-20366"/>
              <a:stretch>
                <a:fillRect/>
              </a:stretch>
            </p:blipFill>
          </mc:Fallback>
        </mc:AlternateContent>
        <p:spPr>
          <a:xfrm>
            <a:off x="457199" y="1600200"/>
            <a:ext cx="8060267" cy="4267200"/>
          </a:xfrm>
        </p:spPr>
      </p:pic>
      <p:sp>
        <p:nvSpPr>
          <p:cNvPr id="4" name="灯片编号占位符 3"/>
          <p:cNvSpPr>
            <a:spLocks noGrp="1"/>
          </p:cNvSpPr>
          <p:nvPr>
            <p:ph type="sldNum" sz="quarter" idx="4294967295"/>
          </p:nvPr>
        </p:nvSpPr>
        <p:spPr>
          <a:xfrm>
            <a:off x="6646863" y="6400800"/>
            <a:ext cx="1905000" cy="304800"/>
          </a:xfrm>
          <a:prstGeom prst="rect">
            <a:avLst/>
          </a:prstGeom>
        </p:spPr>
        <p:txBody>
          <a:bodyPr/>
          <a:lstStyle/>
          <a:p>
            <a:pPr>
              <a:defRPr/>
            </a:pPr>
            <a:fld id="{46AC1988-CA49-4852-A6F6-88C80B5CC139}" type="slidenum">
              <a:rPr lang="zh-CN" altLang="en-US" smtClean="0"/>
              <a:pPr>
                <a:defRPr/>
              </a:pPr>
              <a:t>17</a:t>
            </a:fld>
            <a:endParaRPr lang="en-US" altLang="zh-C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467600" cy="1143000"/>
          </a:xfrm>
        </p:spPr>
        <p:txBody>
          <a:bodyPr/>
          <a:lstStyle/>
          <a:p>
            <a:r>
              <a:rPr lang="en-US" b="0" dirty="0"/>
              <a:t>Medium-Term Overload prediction accuracy</a:t>
            </a:r>
          </a:p>
        </p:txBody>
      </p:sp>
      <p:sp>
        <p:nvSpPr>
          <p:cNvPr id="3" name="Content Placeholder 2"/>
          <p:cNvSpPr>
            <a:spLocks noGrp="1"/>
          </p:cNvSpPr>
          <p:nvPr>
            <p:ph idx="1"/>
          </p:nvPr>
        </p:nvSpPr>
        <p:spPr>
          <a:xfrm>
            <a:off x="1828800" y="5638800"/>
            <a:ext cx="5562600" cy="685800"/>
          </a:xfrm>
        </p:spPr>
        <p:txBody>
          <a:bodyPr/>
          <a:lstStyle/>
          <a:p>
            <a:pPr algn="ctr">
              <a:buNone/>
            </a:pPr>
            <a:r>
              <a:rPr lang="en-US" sz="2400" b="0" dirty="0"/>
              <a:t>Google CPU traces</a:t>
            </a:r>
          </a:p>
        </p:txBody>
      </p:sp>
      <p:sp>
        <p:nvSpPr>
          <p:cNvPr id="6" name="Slide Number Placeholder 45"/>
          <p:cNvSpPr txBox="1">
            <a:spLocks/>
          </p:cNvSpPr>
          <p:nvPr/>
        </p:nvSpPr>
        <p:spPr>
          <a:xfrm>
            <a:off x="7010400" y="6248400"/>
            <a:ext cx="1905000" cy="457200"/>
          </a:xfrm>
          <a:prstGeom prst="rect">
            <a:avLst/>
          </a:prstGeo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E60306E-77B4-EA44-96D4-0F13576896B4}" type="slidenum">
              <a:rPr kumimoji="0" lang="en-US" sz="1800" b="0" i="0" u="none" strike="noStrike" kern="1200" cap="none" spc="0" normalizeH="0" baseline="0" noProof="0" smtClean="0">
                <a:ln>
                  <a:noFill/>
                </a:ln>
                <a:solidFill>
                  <a:schemeClr val="tx1"/>
                </a:solidFill>
                <a:effectLst/>
                <a:uLnTx/>
                <a:uFillTx/>
                <a:latin typeface="Times New Roman"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18</a:t>
            </a:fld>
            <a:endParaRPr kumimoji="0" lang="en-US" sz="1800" b="0" i="0" u="none" strike="noStrike" kern="1200" cap="none" spc="0" normalizeH="0" baseline="0" noProof="0" dirty="0">
              <a:ln>
                <a:noFill/>
              </a:ln>
              <a:solidFill>
                <a:schemeClr val="tx1"/>
              </a:solidFill>
              <a:effectLst/>
              <a:uLnTx/>
              <a:uFillTx/>
              <a:latin typeface="Times New Roman" charset="0"/>
              <a:ea typeface="+mn-ea"/>
              <a:cs typeface="+mn-cs"/>
            </a:endParaRPr>
          </a:p>
        </p:txBody>
      </p:sp>
      <p:pic>
        <p:nvPicPr>
          <p:cNvPr id="7" name="Picture 6" descr="Screen Shot 2013-07-01 at 6.16.26 PM.png"/>
          <p:cNvPicPr>
            <a:picLocks noChangeAspect="1"/>
          </p:cNvPicPr>
          <p:nvPr/>
        </p:nvPicPr>
        <p:blipFill>
          <a:blip r:embed="rId2"/>
          <a:stretch>
            <a:fillRect/>
          </a:stretch>
        </p:blipFill>
        <p:spPr>
          <a:xfrm>
            <a:off x="0" y="1828800"/>
            <a:ext cx="4572000" cy="3602408"/>
          </a:xfrm>
          <a:prstGeom prst="rect">
            <a:avLst/>
          </a:prstGeom>
        </p:spPr>
      </p:pic>
      <p:pic>
        <p:nvPicPr>
          <p:cNvPr id="8" name="Picture 7" descr="Screen Shot 2013-07-01 at 6.16.33 PM.png"/>
          <p:cNvPicPr>
            <a:picLocks noChangeAspect="1"/>
          </p:cNvPicPr>
          <p:nvPr/>
        </p:nvPicPr>
        <p:blipFill>
          <a:blip r:embed="rId3"/>
          <a:stretch>
            <a:fillRect/>
          </a:stretch>
        </p:blipFill>
        <p:spPr>
          <a:xfrm>
            <a:off x="4267200" y="1828800"/>
            <a:ext cx="4658525" cy="3505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28600" y="152400"/>
            <a:ext cx="8242300" cy="914400"/>
          </a:xfrm>
        </p:spPr>
        <p:txBody>
          <a:bodyPr/>
          <a:lstStyle/>
          <a:p>
            <a:r>
              <a:rPr lang="en-US" b="0" dirty="0"/>
              <a:t>Prediction for Dynamic Systems</a:t>
            </a:r>
            <a:endParaRPr lang="en-US" b="0" dirty="0">
              <a:cs typeface="ＭＳ Ｐゴシック" charset="-128"/>
            </a:endParaRPr>
          </a:p>
        </p:txBody>
      </p:sp>
      <p:sp>
        <p:nvSpPr>
          <p:cNvPr id="6" name="Content Placeholder 2"/>
          <p:cNvSpPr txBox="1">
            <a:spLocks/>
          </p:cNvSpPr>
          <p:nvPr/>
        </p:nvSpPr>
        <p:spPr bwMode="auto">
          <a:xfrm>
            <a:off x="304800" y="1066800"/>
            <a:ext cx="8839200" cy="1219200"/>
          </a:xfrm>
          <a:prstGeom prst="rect">
            <a:avLst/>
          </a:prstGeom>
          <a:noFill/>
          <a:ln w="9525">
            <a:noFill/>
            <a:miter lim="800000"/>
            <a:headEnd/>
            <a:tailEnd/>
          </a:ln>
        </p:spPr>
        <p:txBody>
          <a:bodyPr>
            <a:prstTxWarp prst="textNoShape">
              <a:avLst/>
            </a:prstTxWarp>
          </a:bodyPr>
          <a:lstStyle/>
          <a:p>
            <a:pPr marL="342900" indent="-342900" algn="l" eaLnBrk="0" hangingPunct="0">
              <a:spcBef>
                <a:spcPct val="20000"/>
              </a:spcBef>
              <a:buClr>
                <a:srgbClr val="0000FF"/>
              </a:buClr>
              <a:buFont typeface="Wingdings" charset="2"/>
              <a:buChar char="§"/>
            </a:pPr>
            <a:r>
              <a:rPr lang="en-US" sz="2400" dirty="0">
                <a:solidFill>
                  <a:srgbClr val="0000FF"/>
                </a:solidFill>
                <a:latin typeface="Arial" charset="0"/>
              </a:rPr>
              <a:t>Dynamic workloads</a:t>
            </a:r>
          </a:p>
          <a:p>
            <a:pPr marL="342900" indent="-342900" algn="l" eaLnBrk="0" hangingPunct="0">
              <a:spcBef>
                <a:spcPct val="20000"/>
              </a:spcBef>
              <a:buClr>
                <a:srgbClr val="0000FF"/>
              </a:buClr>
              <a:buFont typeface="Wingdings" charset="2"/>
              <a:buChar char="§"/>
            </a:pPr>
            <a:r>
              <a:rPr lang="en-US" sz="2400" dirty="0">
                <a:solidFill>
                  <a:srgbClr val="0000FF"/>
                </a:solidFill>
                <a:latin typeface="Arial" charset="0"/>
              </a:rPr>
              <a:t>Interference from co-located applications</a:t>
            </a:r>
          </a:p>
          <a:p>
            <a:pPr marL="342900" indent="-342900" algn="l" eaLnBrk="0" hangingPunct="0">
              <a:spcBef>
                <a:spcPct val="20000"/>
              </a:spcBef>
              <a:buClr>
                <a:schemeClr val="tx2"/>
              </a:buClr>
            </a:pPr>
            <a:endParaRPr lang="en-US" sz="2400" dirty="0">
              <a:latin typeface="Arial" charset="0"/>
            </a:endParaRPr>
          </a:p>
          <a:p>
            <a:pPr marL="742950" lvl="1" indent="-285750" algn="l" eaLnBrk="0" hangingPunct="0">
              <a:lnSpc>
                <a:spcPct val="120000"/>
              </a:lnSpc>
              <a:spcBef>
                <a:spcPct val="20000"/>
              </a:spcBef>
              <a:buClr>
                <a:schemeClr val="tx1"/>
              </a:buClr>
              <a:buFontTx/>
              <a:buChar char="–"/>
            </a:pPr>
            <a:endParaRPr lang="en-US" sz="2400" dirty="0">
              <a:latin typeface="Arial" charset="0"/>
            </a:endParaRPr>
          </a:p>
          <a:p>
            <a:pPr marL="742950" lvl="1" indent="-285750" eaLnBrk="0" hangingPunct="0">
              <a:lnSpc>
                <a:spcPct val="120000"/>
              </a:lnSpc>
              <a:spcBef>
                <a:spcPct val="20000"/>
              </a:spcBef>
              <a:buClr>
                <a:schemeClr val="tx1"/>
              </a:buClr>
              <a:buFontTx/>
              <a:buChar char="–"/>
            </a:pPr>
            <a:endParaRPr lang="en-US" dirty="0">
              <a:latin typeface="Arial" charset="0"/>
            </a:endParaRPr>
          </a:p>
          <a:p>
            <a:pPr marL="742950" lvl="1" indent="-285750" eaLnBrk="0" hangingPunct="0">
              <a:lnSpc>
                <a:spcPct val="120000"/>
              </a:lnSpc>
              <a:spcBef>
                <a:spcPct val="20000"/>
              </a:spcBef>
              <a:buClr>
                <a:schemeClr val="tx1"/>
              </a:buClr>
              <a:buFontTx/>
              <a:buChar char="–"/>
            </a:pPr>
            <a:endParaRPr lang="en-US" dirty="0">
              <a:latin typeface="Arial" charset="0"/>
            </a:endParaRPr>
          </a:p>
          <a:p>
            <a:pPr marL="742950" lvl="1" indent="-285750" eaLnBrk="0" hangingPunct="0">
              <a:lnSpc>
                <a:spcPct val="120000"/>
              </a:lnSpc>
              <a:spcBef>
                <a:spcPct val="20000"/>
              </a:spcBef>
              <a:buClr>
                <a:schemeClr val="tx1"/>
              </a:buClr>
              <a:buFontTx/>
              <a:buChar char="–"/>
            </a:pPr>
            <a:endParaRPr lang="en-US" dirty="0">
              <a:latin typeface="Arial" charset="0"/>
            </a:endParaRPr>
          </a:p>
          <a:p>
            <a:pPr marL="742950" lvl="1" indent="-285750" eaLnBrk="0" hangingPunct="0">
              <a:spcBef>
                <a:spcPct val="20000"/>
              </a:spcBef>
              <a:buClr>
                <a:schemeClr val="tx1"/>
              </a:buClr>
            </a:pPr>
            <a:r>
              <a:rPr lang="en-US" dirty="0">
                <a:latin typeface="Arial" charset="0"/>
              </a:rPr>
              <a:t> </a:t>
            </a:r>
          </a:p>
          <a:p>
            <a:pPr marL="742950" lvl="1" indent="-285750" eaLnBrk="0" hangingPunct="0">
              <a:spcBef>
                <a:spcPct val="20000"/>
              </a:spcBef>
              <a:buClr>
                <a:schemeClr val="tx1"/>
              </a:buClr>
              <a:buFontTx/>
              <a:buChar char="–"/>
            </a:pPr>
            <a:endParaRPr lang="en-US" sz="2800" dirty="0">
              <a:latin typeface="Arial" charset="0"/>
            </a:endParaRPr>
          </a:p>
        </p:txBody>
      </p:sp>
      <p:pic>
        <p:nvPicPr>
          <p:cNvPr id="15" name="Picture 14" descr="Screen Shot 2013-02-21 at 11.21.34 PM.png"/>
          <p:cNvPicPr>
            <a:picLocks noChangeAspect="1"/>
          </p:cNvPicPr>
          <p:nvPr/>
        </p:nvPicPr>
        <p:blipFill>
          <a:blip r:embed="rId3"/>
          <a:stretch>
            <a:fillRect/>
          </a:stretch>
        </p:blipFill>
        <p:spPr>
          <a:xfrm>
            <a:off x="990600" y="2514600"/>
            <a:ext cx="6019800" cy="3657600"/>
          </a:xfrm>
          <a:prstGeom prst="rect">
            <a:avLst/>
          </a:prstGeom>
        </p:spPr>
      </p:pic>
      <p:sp>
        <p:nvSpPr>
          <p:cNvPr id="16" name="Oval 15"/>
          <p:cNvSpPr/>
          <p:nvPr/>
        </p:nvSpPr>
        <p:spPr bwMode="auto">
          <a:xfrm>
            <a:off x="6172200" y="2514600"/>
            <a:ext cx="228600" cy="2743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800000"/>
              </a:solidFill>
              <a:effectLst/>
              <a:latin typeface="Times New Roman" charset="0"/>
            </a:endParaRPr>
          </a:p>
        </p:txBody>
      </p:sp>
      <p:sp>
        <p:nvSpPr>
          <p:cNvPr id="17" name="Oval 16"/>
          <p:cNvSpPr/>
          <p:nvPr/>
        </p:nvSpPr>
        <p:spPr bwMode="auto">
          <a:xfrm>
            <a:off x="4724400" y="2514600"/>
            <a:ext cx="304800" cy="2743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800000"/>
              </a:solidFill>
              <a:effectLst/>
              <a:latin typeface="Times New Roman" charset="0"/>
            </a:endParaRPr>
          </a:p>
        </p:txBody>
      </p:sp>
      <p:sp>
        <p:nvSpPr>
          <p:cNvPr id="18" name="TextBox 17"/>
          <p:cNvSpPr txBox="1"/>
          <p:nvPr/>
        </p:nvSpPr>
        <p:spPr>
          <a:xfrm>
            <a:off x="6705600" y="2286000"/>
            <a:ext cx="2057400" cy="923330"/>
          </a:xfrm>
          <a:prstGeom prst="rect">
            <a:avLst/>
          </a:prstGeom>
          <a:noFill/>
        </p:spPr>
        <p:txBody>
          <a:bodyPr wrap="square" rtlCol="0">
            <a:spAutoFit/>
          </a:bodyPr>
          <a:lstStyle/>
          <a:p>
            <a:r>
              <a:rPr lang="en-US" dirty="0">
                <a:latin typeface="+mj-lt"/>
              </a:rPr>
              <a:t>Different or the same problem</a:t>
            </a:r>
          </a:p>
          <a:p>
            <a:r>
              <a:rPr lang="en-US" dirty="0">
                <a:latin typeface="+mj-lt"/>
              </a:rPr>
              <a:t>(context drift)</a:t>
            </a:r>
          </a:p>
        </p:txBody>
      </p:sp>
      <p:cxnSp>
        <p:nvCxnSpPr>
          <p:cNvPr id="20" name="Straight Arrow Connector 19"/>
          <p:cNvCxnSpPr/>
          <p:nvPr/>
        </p:nvCxnSpPr>
        <p:spPr bwMode="auto">
          <a:xfrm flipV="1">
            <a:off x="5029200" y="2895600"/>
            <a:ext cx="1828800" cy="990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rot="5400000" flipH="1" flipV="1">
            <a:off x="6057900" y="3543300"/>
            <a:ext cx="1447800" cy="762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1" name="Slide Number Placeholder 45"/>
          <p:cNvSpPr txBox="1">
            <a:spLocks/>
          </p:cNvSpPr>
          <p:nvPr/>
        </p:nvSpPr>
        <p:spPr>
          <a:xfrm>
            <a:off x="7086600" y="6400800"/>
            <a:ext cx="1905000" cy="457200"/>
          </a:xfrm>
          <a:prstGeom prst="rect">
            <a:avLst/>
          </a:prstGeo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E60306E-77B4-EA44-96D4-0F13576896B4}" type="slidenum">
              <a:rPr kumimoji="0" lang="en-US" sz="1800" b="0" i="0" u="none" strike="noStrike" kern="1200" cap="none" spc="0" normalizeH="0" baseline="0" noProof="0" smtClean="0">
                <a:ln>
                  <a:noFill/>
                </a:ln>
                <a:solidFill>
                  <a:schemeClr val="tx1"/>
                </a:solidFill>
                <a:effectLst/>
                <a:uLnTx/>
                <a:uFillTx/>
                <a:latin typeface="Times New Roman"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19</a:t>
            </a:fld>
            <a:endParaRPr kumimoji="0" lang="en-US" sz="1800" b="0" i="0" u="none" strike="noStrike" kern="1200" cap="none" spc="0" normalizeH="0" baseline="0" noProof="0" dirty="0">
              <a:ln>
                <a:noFill/>
              </a:ln>
              <a:solidFill>
                <a:schemeClr val="tx1"/>
              </a:solidFill>
              <a:effectLst/>
              <a:uLnTx/>
              <a:uFillTx/>
              <a:latin typeface="Times New Roman" charset="0"/>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0"/>
            <a:ext cx="8001000" cy="914400"/>
          </a:xfrm>
        </p:spPr>
        <p:txBody>
          <a:bodyPr/>
          <a:lstStyle/>
          <a:p>
            <a:r>
              <a:rPr lang="en-US" b="0" dirty="0">
                <a:ea typeface="Tahoma" charset="0"/>
                <a:cs typeface="Tahoma" charset="0"/>
              </a:rPr>
              <a:t>Cloud Computing Challenges</a:t>
            </a:r>
          </a:p>
        </p:txBody>
      </p:sp>
      <p:sp>
        <p:nvSpPr>
          <p:cNvPr id="47" name="Rectangle 3"/>
          <p:cNvSpPr txBox="1">
            <a:spLocks noChangeArrowheads="1"/>
          </p:cNvSpPr>
          <p:nvPr/>
        </p:nvSpPr>
        <p:spPr bwMode="auto">
          <a:xfrm>
            <a:off x="152400" y="4876800"/>
            <a:ext cx="84582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Wingdings" charset="2"/>
              <a:buChar char="§"/>
              <a:tabLst/>
              <a:defRPr/>
            </a:pPr>
            <a:r>
              <a:rPr kumimoji="0" lang="en-US" sz="2400" b="0" i="0" u="none" strike="noStrike" kern="0" cap="none" spc="0" normalizeH="0" baseline="0" noProof="0" dirty="0">
                <a:ln>
                  <a:noFill/>
                </a:ln>
                <a:solidFill>
                  <a:srgbClr val="0000FF"/>
                </a:solidFill>
                <a:effectLst/>
                <a:uLnTx/>
                <a:uFillTx/>
                <a:latin typeface="+mn-lt"/>
                <a:ea typeface="ＭＳ Ｐゴシック" charset="-128"/>
                <a:cs typeface="ＭＳ Ｐゴシック" charset="-128"/>
              </a:rPr>
              <a:t>Resource and energy efficiency</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lang="en-US" sz="2000" kern="0" dirty="0">
                <a:solidFill>
                  <a:srgbClr val="000000"/>
                </a:solidFill>
                <a:latin typeface="+mn-lt"/>
                <a:ea typeface="ＭＳ Ｐゴシック" charset="-128"/>
              </a:rPr>
              <a:t>Over-provision resources for performance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lang="en-US" sz="2000" kern="0" dirty="0">
                <a:solidFill>
                  <a:srgbClr val="000000"/>
                </a:solidFill>
                <a:latin typeface="+mn-lt"/>
                <a:ea typeface="ＭＳ Ｐゴシック" charset="-128"/>
              </a:rPr>
              <a:t>Average Resource utilization is 7-12%  </a:t>
            </a:r>
            <a:endParaRPr lang="en-US" sz="2000" i="1" kern="0" dirty="0">
              <a:solidFill>
                <a:srgbClr val="000000"/>
              </a:solidFill>
              <a:ea typeface="ＭＳ Ｐゴシック" charset="-128"/>
            </a:endParaRPr>
          </a:p>
          <a:p>
            <a:pPr marL="742950" lvl="1" indent="-285750" algn="l">
              <a:spcBef>
                <a:spcPct val="20000"/>
              </a:spcBef>
              <a:defRPr/>
            </a:pPr>
            <a:endParaRPr lang="en-US" sz="2400" i="1" kern="0" dirty="0">
              <a:solidFill>
                <a:srgbClr val="000000"/>
              </a:solidFill>
              <a:ea typeface="ＭＳ Ｐゴシック" charset="-128"/>
            </a:endParaRPr>
          </a:p>
          <a:p>
            <a:pPr marL="742950" lvl="1" indent="-285750" algn="l">
              <a:spcBef>
                <a:spcPct val="20000"/>
              </a:spcBef>
              <a:defRPr/>
            </a:pPr>
            <a:endParaRPr lang="en-US" sz="2400" i="1" kern="0" dirty="0">
              <a:solidFill>
                <a:srgbClr val="000000"/>
              </a:solidFill>
              <a:ea typeface="ＭＳ Ｐゴシック" charset="-128"/>
            </a:endParaRPr>
          </a:p>
        </p:txBody>
      </p:sp>
      <p:grpSp>
        <p:nvGrpSpPr>
          <p:cNvPr id="48" name="Group 24"/>
          <p:cNvGrpSpPr/>
          <p:nvPr/>
        </p:nvGrpSpPr>
        <p:grpSpPr>
          <a:xfrm>
            <a:off x="533400" y="1447800"/>
            <a:ext cx="3962400" cy="2971800"/>
            <a:chOff x="-5181600" y="-1371600"/>
            <a:chExt cx="4797426" cy="5142650"/>
          </a:xfrm>
        </p:grpSpPr>
        <p:pic>
          <p:nvPicPr>
            <p:cNvPr id="49" name="Picture 48" descr="Screen Shot 2013-02-21 at 12.31.32 PM.png"/>
            <p:cNvPicPr>
              <a:picLocks noChangeAspect="1"/>
            </p:cNvPicPr>
            <p:nvPr/>
          </p:nvPicPr>
          <p:blipFill>
            <a:blip r:embed="rId3"/>
            <a:stretch>
              <a:fillRect/>
            </a:stretch>
          </p:blipFill>
          <p:spPr>
            <a:xfrm>
              <a:off x="-5181600" y="-1371600"/>
              <a:ext cx="4797426" cy="5142650"/>
            </a:xfrm>
            <a:prstGeom prst="rect">
              <a:avLst/>
            </a:prstGeom>
          </p:spPr>
        </p:pic>
        <p:sp>
          <p:nvSpPr>
            <p:cNvPr id="50" name="Rectangle 49"/>
            <p:cNvSpPr/>
            <p:nvPr/>
          </p:nvSpPr>
          <p:spPr bwMode="auto">
            <a:xfrm>
              <a:off x="-5029200" y="-419100"/>
              <a:ext cx="4419600" cy="838200"/>
            </a:xfrm>
            <a:prstGeom prst="rect">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ndParaRPr>
            </a:p>
          </p:txBody>
        </p:sp>
      </p:grpSp>
      <p:grpSp>
        <p:nvGrpSpPr>
          <p:cNvPr id="51" name="Group 16"/>
          <p:cNvGrpSpPr/>
          <p:nvPr/>
        </p:nvGrpSpPr>
        <p:grpSpPr>
          <a:xfrm>
            <a:off x="1676400" y="1600200"/>
            <a:ext cx="3581400" cy="2971800"/>
            <a:chOff x="3200400" y="3810000"/>
            <a:chExt cx="5336302" cy="3679825"/>
          </a:xfrm>
        </p:grpSpPr>
        <p:pic>
          <p:nvPicPr>
            <p:cNvPr id="52" name="Picture 51" descr="Screen Shot 2013-02-16 at 11.27.13 PM.png"/>
            <p:cNvPicPr>
              <a:picLocks noChangeAspect="1"/>
            </p:cNvPicPr>
            <p:nvPr/>
          </p:nvPicPr>
          <p:blipFill>
            <a:blip r:embed="rId4"/>
            <a:stretch>
              <a:fillRect/>
            </a:stretch>
          </p:blipFill>
          <p:spPr>
            <a:xfrm>
              <a:off x="3200400" y="3810000"/>
              <a:ext cx="5336302" cy="3679825"/>
            </a:xfrm>
            <a:prstGeom prst="rect">
              <a:avLst/>
            </a:prstGeom>
          </p:spPr>
        </p:pic>
        <p:sp>
          <p:nvSpPr>
            <p:cNvPr id="53" name="Rectangle 52"/>
            <p:cNvSpPr/>
            <p:nvPr/>
          </p:nvSpPr>
          <p:spPr bwMode="auto">
            <a:xfrm>
              <a:off x="3200400" y="4953000"/>
              <a:ext cx="5105400" cy="6096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ndParaRPr>
            </a:p>
          </p:txBody>
        </p:sp>
      </p:grpSp>
      <p:grpSp>
        <p:nvGrpSpPr>
          <p:cNvPr id="54" name="Group 25"/>
          <p:cNvGrpSpPr/>
          <p:nvPr/>
        </p:nvGrpSpPr>
        <p:grpSpPr>
          <a:xfrm>
            <a:off x="2438400" y="1676400"/>
            <a:ext cx="4038600" cy="2819400"/>
            <a:chOff x="1124061" y="-59610"/>
            <a:chExt cx="6559789" cy="4213753"/>
          </a:xfrm>
        </p:grpSpPr>
        <p:pic>
          <p:nvPicPr>
            <p:cNvPr id="55" name="Picture 54" descr="Screen Shot 2013-02-16 at 11.18.43 PM.png"/>
            <p:cNvPicPr>
              <a:picLocks noChangeAspect="1"/>
            </p:cNvPicPr>
            <p:nvPr/>
          </p:nvPicPr>
          <p:blipFill>
            <a:blip r:embed="rId5"/>
            <a:stretch>
              <a:fillRect/>
            </a:stretch>
          </p:blipFill>
          <p:spPr>
            <a:xfrm>
              <a:off x="1124061" y="-59610"/>
              <a:ext cx="6559789" cy="4213753"/>
            </a:xfrm>
            <a:prstGeom prst="rect">
              <a:avLst/>
            </a:prstGeom>
          </p:spPr>
        </p:pic>
        <p:sp>
          <p:nvSpPr>
            <p:cNvPr id="56" name="Rectangle 55"/>
            <p:cNvSpPr/>
            <p:nvPr/>
          </p:nvSpPr>
          <p:spPr bwMode="auto">
            <a:xfrm>
              <a:off x="1124061" y="1193127"/>
              <a:ext cx="5791199" cy="5334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ndParaRPr>
            </a:p>
          </p:txBody>
        </p:sp>
      </p:grpSp>
      <p:grpSp>
        <p:nvGrpSpPr>
          <p:cNvPr id="57" name="Group 14"/>
          <p:cNvGrpSpPr/>
          <p:nvPr/>
        </p:nvGrpSpPr>
        <p:grpSpPr>
          <a:xfrm>
            <a:off x="3429000" y="1828800"/>
            <a:ext cx="3733800" cy="2667000"/>
            <a:chOff x="4574266" y="1219200"/>
            <a:chExt cx="4569734" cy="3200400"/>
          </a:xfrm>
        </p:grpSpPr>
        <p:pic>
          <p:nvPicPr>
            <p:cNvPr id="58" name="Picture 57" descr="Screen Shot 2013-02-17 at 11.09.59 AM.png"/>
            <p:cNvPicPr>
              <a:picLocks noChangeAspect="1"/>
            </p:cNvPicPr>
            <p:nvPr/>
          </p:nvPicPr>
          <p:blipFill>
            <a:blip r:embed="rId6"/>
            <a:stretch>
              <a:fillRect/>
            </a:stretch>
          </p:blipFill>
          <p:spPr>
            <a:xfrm>
              <a:off x="4574266" y="1219200"/>
              <a:ext cx="4569734" cy="3200400"/>
            </a:xfrm>
            <a:prstGeom prst="rect">
              <a:avLst/>
            </a:prstGeom>
          </p:spPr>
        </p:pic>
        <p:sp>
          <p:nvSpPr>
            <p:cNvPr id="59" name="Rectangle 58"/>
            <p:cNvSpPr/>
            <p:nvPr/>
          </p:nvSpPr>
          <p:spPr bwMode="auto">
            <a:xfrm>
              <a:off x="4648200" y="2209800"/>
              <a:ext cx="3276600" cy="6096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ndParaRPr>
            </a:p>
          </p:txBody>
        </p:sp>
      </p:grpSp>
      <p:grpSp>
        <p:nvGrpSpPr>
          <p:cNvPr id="60" name="Group 19"/>
          <p:cNvGrpSpPr/>
          <p:nvPr/>
        </p:nvGrpSpPr>
        <p:grpSpPr>
          <a:xfrm>
            <a:off x="4191000" y="1828800"/>
            <a:ext cx="4038600" cy="2819400"/>
            <a:chOff x="2880264" y="1143000"/>
            <a:chExt cx="6263736" cy="4149725"/>
          </a:xfrm>
        </p:grpSpPr>
        <p:pic>
          <p:nvPicPr>
            <p:cNvPr id="61" name="Picture 60" descr="Screen Shot 2013-02-18 at 7.58.11 PM.png"/>
            <p:cNvPicPr>
              <a:picLocks noChangeAspect="1"/>
            </p:cNvPicPr>
            <p:nvPr/>
          </p:nvPicPr>
          <p:blipFill>
            <a:blip r:embed="rId7"/>
            <a:stretch>
              <a:fillRect/>
            </a:stretch>
          </p:blipFill>
          <p:spPr>
            <a:xfrm>
              <a:off x="2880264" y="1143000"/>
              <a:ext cx="6263736" cy="4149725"/>
            </a:xfrm>
            <a:prstGeom prst="rect">
              <a:avLst/>
            </a:prstGeom>
          </p:spPr>
        </p:pic>
        <p:sp>
          <p:nvSpPr>
            <p:cNvPr id="62" name="Rectangle 61"/>
            <p:cNvSpPr/>
            <p:nvPr/>
          </p:nvSpPr>
          <p:spPr bwMode="auto">
            <a:xfrm>
              <a:off x="6248400" y="1828800"/>
              <a:ext cx="2590800" cy="60960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ndParaRPr>
            </a:p>
          </p:txBody>
        </p:sp>
      </p:grpSp>
      <p:sp>
        <p:nvSpPr>
          <p:cNvPr id="64" name="Rectangle 3"/>
          <p:cNvSpPr txBox="1">
            <a:spLocks noChangeArrowheads="1"/>
          </p:cNvSpPr>
          <p:nvPr/>
        </p:nvSpPr>
        <p:spPr bwMode="auto">
          <a:xfrm>
            <a:off x="152400" y="838200"/>
            <a:ext cx="8458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Wingdings" charset="2"/>
              <a:buChar char="§"/>
              <a:tabLst/>
              <a:defRPr/>
            </a:pPr>
            <a:r>
              <a:rPr kumimoji="0" lang="en-US" sz="2400" b="0" i="0" u="none" strike="noStrike" kern="0" cap="none" spc="0" normalizeH="0" baseline="0" noProof="0" dirty="0">
                <a:ln>
                  <a:noFill/>
                </a:ln>
                <a:solidFill>
                  <a:srgbClr val="0000FF"/>
                </a:solidFill>
                <a:effectLst/>
                <a:uLnTx/>
                <a:uFillTx/>
                <a:latin typeface="+mn-lt"/>
                <a:ea typeface="ＭＳ Ｐゴシック" charset="-128"/>
                <a:cs typeface="ＭＳ Ｐゴシック" charset="-128"/>
              </a:rPr>
              <a:t>Robustness</a:t>
            </a:r>
            <a:endParaRPr lang="en-US" sz="2400" i="1" kern="0" dirty="0">
              <a:solidFill>
                <a:srgbClr val="000000"/>
              </a:solidFill>
              <a:ea typeface="ＭＳ Ｐゴシック" charset="-128"/>
            </a:endParaRPr>
          </a:p>
          <a:p>
            <a:pPr marL="742950" lvl="1" indent="-285750" algn="l">
              <a:spcBef>
                <a:spcPct val="20000"/>
              </a:spcBef>
              <a:defRPr/>
            </a:pPr>
            <a:endParaRPr lang="en-US" sz="2400" i="1" kern="0" dirty="0">
              <a:solidFill>
                <a:srgbClr val="000000"/>
              </a:solidFill>
              <a:ea typeface="ＭＳ Ｐゴシック" charset="-128"/>
            </a:endParaRPr>
          </a:p>
          <a:p>
            <a:pPr marL="742950" lvl="1" indent="-285750" algn="l">
              <a:spcBef>
                <a:spcPct val="20000"/>
              </a:spcBef>
              <a:defRPr/>
            </a:pPr>
            <a:endParaRPr lang="en-US" sz="2400" i="1" kern="0" dirty="0">
              <a:solidFill>
                <a:srgbClr val="000000"/>
              </a:solidFill>
              <a:ea typeface="ＭＳ Ｐゴシック" charset="-128"/>
            </a:endParaRPr>
          </a:p>
        </p:txBody>
      </p:sp>
      <p:sp>
        <p:nvSpPr>
          <p:cNvPr id="22" name="Slide Number Placeholder 45"/>
          <p:cNvSpPr txBox="1">
            <a:spLocks/>
          </p:cNvSpPr>
          <p:nvPr/>
        </p:nvSpPr>
        <p:spPr>
          <a:xfrm>
            <a:off x="7010400" y="6248400"/>
            <a:ext cx="1905000" cy="457200"/>
          </a:xfrm>
          <a:prstGeom prst="rect">
            <a:avLst/>
          </a:prstGeo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E60306E-77B4-EA44-96D4-0F13576896B4}" type="slidenum">
              <a:rPr kumimoji="0" lang="en-US" sz="1800" b="0" i="0" u="none" strike="noStrike" kern="1200" cap="none" spc="0" normalizeH="0" baseline="0" noProof="0" smtClean="0">
                <a:ln>
                  <a:noFill/>
                </a:ln>
                <a:solidFill>
                  <a:schemeClr val="tx1"/>
                </a:solidFill>
                <a:effectLst/>
                <a:uLnTx/>
                <a:uFillTx/>
                <a:latin typeface="Times New Roman"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a:t>
            </a:fld>
            <a:endParaRPr kumimoji="0" lang="en-US" sz="1800" b="0" i="0" u="none" strike="noStrike" kern="1200" cap="none" spc="0" normalizeH="0" baseline="0" noProof="0" dirty="0">
              <a:ln>
                <a:noFill/>
              </a:ln>
              <a:solidFill>
                <a:schemeClr val="tx1"/>
              </a:solidFill>
              <a:effectLst/>
              <a:uLnTx/>
              <a:uFillTx/>
              <a:latin typeface="Times New Roman"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81000" y="228600"/>
            <a:ext cx="8242300" cy="914400"/>
          </a:xfrm>
        </p:spPr>
        <p:txBody>
          <a:bodyPr/>
          <a:lstStyle/>
          <a:p>
            <a:r>
              <a:rPr lang="en-US" b="0" dirty="0"/>
              <a:t>Context-Aware Anomaly </a:t>
            </a:r>
            <a:r>
              <a:rPr lang="en-US" b="0" dirty="0">
                <a:cs typeface="ＭＳ Ｐゴシック" charset="-128"/>
              </a:rPr>
              <a:t>Prediction for Dynamic Systems</a:t>
            </a:r>
          </a:p>
        </p:txBody>
      </p:sp>
      <p:sp>
        <p:nvSpPr>
          <p:cNvPr id="5" name="Content Placeholder 2"/>
          <p:cNvSpPr txBox="1">
            <a:spLocks/>
          </p:cNvSpPr>
          <p:nvPr/>
        </p:nvSpPr>
        <p:spPr bwMode="auto">
          <a:xfrm>
            <a:off x="533400" y="1371600"/>
            <a:ext cx="8153400" cy="4038600"/>
          </a:xfrm>
          <a:prstGeom prst="rect">
            <a:avLst/>
          </a:prstGeom>
          <a:noFill/>
          <a:ln w="9525">
            <a:noFill/>
            <a:miter lim="800000"/>
            <a:headEnd/>
            <a:tailEnd/>
          </a:ln>
        </p:spPr>
        <p:txBody>
          <a:bodyPr>
            <a:prstTxWarp prst="textNoShape">
              <a:avLst/>
            </a:prstTxWarp>
          </a:bodyPr>
          <a:lstStyle/>
          <a:p>
            <a:pPr marL="342900" indent="-342900" algn="l" eaLnBrk="0" hangingPunct="0">
              <a:spcBef>
                <a:spcPct val="20000"/>
              </a:spcBef>
              <a:buClr>
                <a:srgbClr val="0000FF"/>
              </a:buClr>
              <a:buFont typeface="Wingdings" charset="2"/>
              <a:buChar char="§"/>
            </a:pPr>
            <a:r>
              <a:rPr lang="en-US" sz="2400" dirty="0">
                <a:solidFill>
                  <a:srgbClr val="0000FF"/>
                </a:solidFill>
                <a:latin typeface="Arial" charset="0"/>
              </a:rPr>
              <a:t>More accurate model training</a:t>
            </a:r>
          </a:p>
          <a:p>
            <a:pPr marL="742950" lvl="1" indent="-285750" algn="l" eaLnBrk="0" hangingPunct="0">
              <a:spcBef>
                <a:spcPct val="20000"/>
              </a:spcBef>
              <a:buClr>
                <a:schemeClr val="tx1"/>
              </a:buClr>
              <a:buFontTx/>
              <a:buChar char="–"/>
            </a:pPr>
            <a:r>
              <a:rPr lang="en-US" sz="2400" dirty="0">
                <a:latin typeface="Arial" charset="0"/>
              </a:rPr>
              <a:t>Induce an ensemble of prediction models from conflict-free training data </a:t>
            </a:r>
            <a:br>
              <a:rPr lang="en-US" sz="2400" dirty="0">
                <a:latin typeface="Arial" charset="0"/>
              </a:rPr>
            </a:br>
            <a:endParaRPr lang="en-US" sz="2400" dirty="0">
              <a:latin typeface="Arial" charset="0"/>
            </a:endParaRPr>
          </a:p>
          <a:p>
            <a:pPr marL="342900" indent="-342900" algn="l" eaLnBrk="0" hangingPunct="0">
              <a:spcBef>
                <a:spcPct val="20000"/>
              </a:spcBef>
              <a:buClr>
                <a:srgbClr val="0000FF"/>
              </a:buClr>
              <a:buFont typeface="Wingdings" charset="2"/>
              <a:buChar char="§"/>
            </a:pPr>
            <a:r>
              <a:rPr lang="en-US" sz="2400" dirty="0">
                <a:solidFill>
                  <a:srgbClr val="0000FF"/>
                </a:solidFill>
                <a:latin typeface="Arial" charset="0"/>
              </a:rPr>
              <a:t>Dynamic context discovery</a:t>
            </a:r>
          </a:p>
          <a:p>
            <a:pPr marL="742950" lvl="1" indent="-285750" algn="l" eaLnBrk="0" hangingPunct="0">
              <a:spcBef>
                <a:spcPct val="20000"/>
              </a:spcBef>
              <a:buClr>
                <a:schemeClr val="tx1"/>
              </a:buClr>
              <a:buFontTx/>
              <a:buChar char="–"/>
            </a:pPr>
            <a:r>
              <a:rPr lang="en-US" sz="2400" dirty="0">
                <a:latin typeface="Arial" charset="0"/>
              </a:rPr>
              <a:t>Does not assume the context information is known</a:t>
            </a:r>
            <a:br>
              <a:rPr lang="en-US" sz="2400" dirty="0">
                <a:latin typeface="Arial" charset="0"/>
              </a:rPr>
            </a:br>
            <a:r>
              <a:rPr lang="en-US" sz="2400" dirty="0">
                <a:latin typeface="Arial" charset="0"/>
              </a:rPr>
              <a:t> </a:t>
            </a:r>
          </a:p>
          <a:p>
            <a:pPr marL="342900" indent="-342900" algn="l" eaLnBrk="0" hangingPunct="0">
              <a:spcBef>
                <a:spcPct val="20000"/>
              </a:spcBef>
              <a:buClr>
                <a:srgbClr val="0000FF"/>
              </a:buClr>
              <a:buFont typeface="Wingdings" charset="2"/>
              <a:buChar char="§"/>
            </a:pPr>
            <a:r>
              <a:rPr lang="en-US" sz="2400" dirty="0">
                <a:solidFill>
                  <a:srgbClr val="0033CC"/>
                </a:solidFill>
                <a:latin typeface="Arial" charset="0"/>
              </a:rPr>
              <a:t>D</a:t>
            </a:r>
            <a:r>
              <a:rPr lang="en-US" sz="2400" dirty="0">
                <a:solidFill>
                  <a:srgbClr val="0000FF"/>
                </a:solidFill>
                <a:latin typeface="Arial" charset="0"/>
              </a:rPr>
              <a:t>ynamic prediction model switching </a:t>
            </a:r>
          </a:p>
          <a:p>
            <a:pPr marL="742950" lvl="1" indent="-285750" algn="l" eaLnBrk="0" hangingPunct="0">
              <a:spcBef>
                <a:spcPct val="20000"/>
              </a:spcBef>
              <a:buClr>
                <a:schemeClr val="tx1"/>
              </a:buClr>
              <a:buFontTx/>
              <a:buChar char="–"/>
            </a:pPr>
            <a:r>
              <a:rPr lang="en-US" sz="2400" dirty="0">
                <a:latin typeface="Arial" charset="0"/>
              </a:rPr>
              <a:t>Predict current context based on context evolving pattern</a:t>
            </a:r>
          </a:p>
          <a:p>
            <a:pPr marL="742950" lvl="1" indent="-285750" algn="l" eaLnBrk="0" hangingPunct="0">
              <a:spcBef>
                <a:spcPct val="20000"/>
              </a:spcBef>
              <a:buClr>
                <a:schemeClr val="tx1"/>
              </a:buClr>
              <a:buFontTx/>
              <a:buChar char="–"/>
            </a:pPr>
            <a:r>
              <a:rPr lang="en-US" sz="2400" dirty="0">
                <a:latin typeface="Arial" charset="0"/>
              </a:rPr>
              <a:t>Dynamically switch models when context changes</a:t>
            </a:r>
          </a:p>
          <a:p>
            <a:pPr marL="742950" lvl="1" indent="-285750" eaLnBrk="0" hangingPunct="0">
              <a:lnSpc>
                <a:spcPct val="120000"/>
              </a:lnSpc>
              <a:spcBef>
                <a:spcPct val="20000"/>
              </a:spcBef>
              <a:buClr>
                <a:schemeClr val="tx1"/>
              </a:buClr>
              <a:buFontTx/>
              <a:buChar char="–"/>
            </a:pPr>
            <a:endParaRPr lang="en-US" dirty="0">
              <a:latin typeface="Arial" charset="0"/>
            </a:endParaRPr>
          </a:p>
          <a:p>
            <a:pPr marL="342900" indent="-342900" eaLnBrk="0" hangingPunct="0">
              <a:lnSpc>
                <a:spcPct val="150000"/>
              </a:lnSpc>
              <a:spcBef>
                <a:spcPct val="20000"/>
              </a:spcBef>
              <a:buClr>
                <a:schemeClr val="tx2"/>
              </a:buClr>
            </a:pPr>
            <a:endParaRPr lang="en-US" sz="2000" dirty="0">
              <a:latin typeface="Arial" charset="0"/>
            </a:endParaRPr>
          </a:p>
          <a:p>
            <a:pPr marL="742950" lvl="1" indent="-285750" eaLnBrk="0" hangingPunct="0">
              <a:lnSpc>
                <a:spcPct val="120000"/>
              </a:lnSpc>
              <a:spcBef>
                <a:spcPct val="20000"/>
              </a:spcBef>
              <a:buClr>
                <a:schemeClr val="tx1"/>
              </a:buClr>
              <a:buFontTx/>
              <a:buChar char="–"/>
            </a:pPr>
            <a:endParaRPr lang="en-US" sz="2000" dirty="0">
              <a:latin typeface="Arial" charset="0"/>
            </a:endParaRPr>
          </a:p>
          <a:p>
            <a:pPr marL="742950" lvl="1" indent="-285750" eaLnBrk="0" hangingPunct="0">
              <a:lnSpc>
                <a:spcPct val="120000"/>
              </a:lnSpc>
              <a:spcBef>
                <a:spcPct val="20000"/>
              </a:spcBef>
              <a:buClr>
                <a:schemeClr val="tx1"/>
              </a:buClr>
              <a:buFontTx/>
              <a:buChar char="–"/>
            </a:pPr>
            <a:endParaRPr lang="en-US" dirty="0">
              <a:latin typeface="Arial" charset="0"/>
            </a:endParaRPr>
          </a:p>
          <a:p>
            <a:pPr marL="742950" lvl="1" indent="-285750" eaLnBrk="0" hangingPunct="0">
              <a:lnSpc>
                <a:spcPct val="120000"/>
              </a:lnSpc>
              <a:spcBef>
                <a:spcPct val="20000"/>
              </a:spcBef>
              <a:buClr>
                <a:schemeClr val="tx1"/>
              </a:buClr>
              <a:buFontTx/>
              <a:buChar char="–"/>
            </a:pPr>
            <a:endParaRPr lang="en-US" dirty="0">
              <a:latin typeface="Arial" charset="0"/>
            </a:endParaRPr>
          </a:p>
          <a:p>
            <a:pPr marL="742950" lvl="1" indent="-285750" eaLnBrk="0" hangingPunct="0">
              <a:lnSpc>
                <a:spcPct val="120000"/>
              </a:lnSpc>
              <a:spcBef>
                <a:spcPct val="20000"/>
              </a:spcBef>
              <a:buClr>
                <a:schemeClr val="tx1"/>
              </a:buClr>
              <a:buFontTx/>
              <a:buChar char="–"/>
            </a:pPr>
            <a:endParaRPr lang="en-US" dirty="0">
              <a:latin typeface="Arial" charset="0"/>
            </a:endParaRPr>
          </a:p>
          <a:p>
            <a:pPr marL="742950" lvl="1" indent="-285750" eaLnBrk="0" hangingPunct="0">
              <a:spcBef>
                <a:spcPct val="20000"/>
              </a:spcBef>
              <a:buClr>
                <a:schemeClr val="tx1"/>
              </a:buClr>
            </a:pPr>
            <a:r>
              <a:rPr lang="en-US" dirty="0">
                <a:latin typeface="Arial" charset="0"/>
              </a:rPr>
              <a:t> </a:t>
            </a:r>
          </a:p>
          <a:p>
            <a:pPr marL="742950" lvl="1" indent="-285750" eaLnBrk="0" hangingPunct="0">
              <a:spcBef>
                <a:spcPct val="20000"/>
              </a:spcBef>
              <a:buClr>
                <a:schemeClr val="tx1"/>
              </a:buClr>
              <a:buFontTx/>
              <a:buChar char="–"/>
            </a:pPr>
            <a:endParaRPr lang="en-US" sz="2800" dirty="0">
              <a:latin typeface="Arial" charset="0"/>
            </a:endParaRPr>
          </a:p>
        </p:txBody>
      </p:sp>
      <p:sp>
        <p:nvSpPr>
          <p:cNvPr id="6" name="Slide Number Placeholder 45"/>
          <p:cNvSpPr txBox="1">
            <a:spLocks/>
          </p:cNvSpPr>
          <p:nvPr/>
        </p:nvSpPr>
        <p:spPr>
          <a:xfrm>
            <a:off x="7010400" y="6248400"/>
            <a:ext cx="1905000" cy="457200"/>
          </a:xfrm>
          <a:prstGeom prst="rect">
            <a:avLst/>
          </a:prstGeo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E60306E-77B4-EA44-96D4-0F13576896B4}" type="slidenum">
              <a:rPr kumimoji="0" lang="en-US" sz="1800" b="0" i="0" u="none" strike="noStrike" kern="1200" cap="none" spc="0" normalizeH="0" baseline="0" noProof="0" smtClean="0">
                <a:ln>
                  <a:noFill/>
                </a:ln>
                <a:solidFill>
                  <a:schemeClr val="tx1"/>
                </a:solidFill>
                <a:effectLst/>
                <a:uLnTx/>
                <a:uFillTx/>
                <a:latin typeface="Times New Roman"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20</a:t>
            </a:fld>
            <a:endParaRPr kumimoji="0" lang="en-US" sz="1800" b="0" i="0" u="none" strike="noStrike" kern="1200" cap="none" spc="0" normalizeH="0" baseline="0" noProof="0" dirty="0">
              <a:ln>
                <a:noFill/>
              </a:ln>
              <a:solidFill>
                <a:schemeClr val="tx1"/>
              </a:solidFill>
              <a:effectLst/>
              <a:uLnTx/>
              <a:uFillTx/>
              <a:latin typeface="Times New Roman"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09600" y="0"/>
            <a:ext cx="8153400" cy="914400"/>
          </a:xfrm>
        </p:spPr>
        <p:txBody>
          <a:bodyPr/>
          <a:lstStyle/>
          <a:p>
            <a:r>
              <a:rPr lang="en-US" b="0" dirty="0">
                <a:solidFill>
                  <a:schemeClr val="accent6"/>
                </a:solidFill>
                <a:ea typeface="Arial" charset="0"/>
                <a:cs typeface="Arial" charset="0"/>
              </a:rPr>
              <a:t>Context Discovery</a:t>
            </a:r>
            <a:endParaRPr lang="en-US" b="0" dirty="0">
              <a:solidFill>
                <a:schemeClr val="accent6"/>
              </a:solidFill>
              <a:cs typeface="ＭＳ Ｐゴシック" charset="-128"/>
            </a:endParaRPr>
          </a:p>
        </p:txBody>
      </p:sp>
      <p:sp>
        <p:nvSpPr>
          <p:cNvPr id="5" name="Rectangle 4"/>
          <p:cNvSpPr/>
          <p:nvPr/>
        </p:nvSpPr>
        <p:spPr>
          <a:xfrm>
            <a:off x="228600" y="990600"/>
            <a:ext cx="8382000" cy="523220"/>
          </a:xfrm>
          <a:prstGeom prst="rect">
            <a:avLst/>
          </a:prstGeom>
        </p:spPr>
        <p:txBody>
          <a:bodyPr>
            <a:spAutoFit/>
          </a:bodyPr>
          <a:lstStyle/>
          <a:p>
            <a:pPr marL="285750" indent="-285750" algn="l" eaLnBrk="0" hangingPunct="0">
              <a:lnSpc>
                <a:spcPct val="120000"/>
              </a:lnSpc>
              <a:spcBef>
                <a:spcPct val="20000"/>
              </a:spcBef>
              <a:buClr>
                <a:srgbClr val="0000FF"/>
              </a:buClr>
              <a:buFont typeface="Wingdings" charset="2"/>
              <a:buChar char="§"/>
              <a:defRPr/>
            </a:pPr>
            <a:r>
              <a:rPr lang="en-US" sz="2400" kern="0" dirty="0">
                <a:solidFill>
                  <a:srgbClr val="0000FF"/>
                </a:solidFill>
                <a:latin typeface="Arial" pitchFamily="34" charset="0"/>
                <a:cs typeface="Arial" pitchFamily="34" charset="0"/>
              </a:rPr>
              <a:t>Hierarchical clustering using the cross-validation error</a:t>
            </a:r>
          </a:p>
        </p:txBody>
      </p:sp>
      <p:sp>
        <p:nvSpPr>
          <p:cNvPr id="8" name="TextBox 7"/>
          <p:cNvSpPr txBox="1"/>
          <p:nvPr/>
        </p:nvSpPr>
        <p:spPr>
          <a:xfrm>
            <a:off x="381000" y="5564188"/>
            <a:ext cx="457200" cy="338137"/>
          </a:xfrm>
          <a:prstGeom prst="rect">
            <a:avLst/>
          </a:prstGeom>
          <a:solidFill>
            <a:srgbClr val="FFCCFF"/>
          </a:solidFill>
          <a:ln>
            <a:solidFill>
              <a:schemeClr val="tx1"/>
            </a:solidFill>
          </a:ln>
        </p:spPr>
        <p:txBody>
          <a:bodyPr>
            <a:spAutoFit/>
          </a:bodyPr>
          <a:lstStyle/>
          <a:p>
            <a:pPr algn="ctr">
              <a:defRPr/>
            </a:pPr>
            <a:r>
              <a:rPr lang="en-US" sz="1600" dirty="0">
                <a:latin typeface="+mn-lt"/>
                <a:ea typeface="ＭＳ Ｐゴシック" pitchFamily="34" charset="-128"/>
                <a:cs typeface="Arial" charset="0"/>
              </a:rPr>
              <a:t>d</a:t>
            </a:r>
            <a:r>
              <a:rPr lang="en-US" sz="1600" baseline="-25000" dirty="0">
                <a:latin typeface="+mn-lt"/>
                <a:ea typeface="ＭＳ Ｐゴシック" pitchFamily="34" charset="-128"/>
                <a:cs typeface="Arial" charset="0"/>
              </a:rPr>
              <a:t>1</a:t>
            </a:r>
          </a:p>
        </p:txBody>
      </p:sp>
      <p:sp>
        <p:nvSpPr>
          <p:cNvPr id="9" name="TextBox 8"/>
          <p:cNvSpPr txBox="1"/>
          <p:nvPr/>
        </p:nvSpPr>
        <p:spPr>
          <a:xfrm>
            <a:off x="838200" y="5564188"/>
            <a:ext cx="457200" cy="338137"/>
          </a:xfrm>
          <a:prstGeom prst="rect">
            <a:avLst/>
          </a:prstGeom>
          <a:solidFill>
            <a:srgbClr val="FFCCFF"/>
          </a:solidFill>
          <a:ln>
            <a:solidFill>
              <a:schemeClr val="tx1"/>
            </a:solidFill>
          </a:ln>
        </p:spPr>
        <p:txBody>
          <a:bodyPr>
            <a:spAutoFit/>
          </a:bodyPr>
          <a:lstStyle/>
          <a:p>
            <a:pPr algn="ctr">
              <a:defRPr/>
            </a:pPr>
            <a:r>
              <a:rPr lang="en-US" sz="1600" dirty="0">
                <a:latin typeface="+mn-lt"/>
                <a:ea typeface="ＭＳ Ｐゴシック" pitchFamily="34" charset="-128"/>
                <a:cs typeface="Arial" charset="0"/>
              </a:rPr>
              <a:t>d</a:t>
            </a:r>
            <a:r>
              <a:rPr lang="en-US" sz="1600" baseline="-25000" dirty="0">
                <a:latin typeface="+mn-lt"/>
                <a:ea typeface="ＭＳ Ｐゴシック" pitchFamily="34" charset="-128"/>
                <a:cs typeface="Arial" charset="0"/>
              </a:rPr>
              <a:t>2</a:t>
            </a:r>
          </a:p>
        </p:txBody>
      </p:sp>
      <p:sp>
        <p:nvSpPr>
          <p:cNvPr id="10" name="TextBox 9"/>
          <p:cNvSpPr txBox="1"/>
          <p:nvPr/>
        </p:nvSpPr>
        <p:spPr>
          <a:xfrm>
            <a:off x="1295400" y="5564188"/>
            <a:ext cx="457200" cy="338137"/>
          </a:xfrm>
          <a:prstGeom prst="rect">
            <a:avLst/>
          </a:prstGeom>
          <a:solidFill>
            <a:srgbClr val="FFCCFF"/>
          </a:solidFill>
          <a:ln>
            <a:solidFill>
              <a:schemeClr val="tx1"/>
            </a:solidFill>
          </a:ln>
        </p:spPr>
        <p:txBody>
          <a:bodyPr>
            <a:spAutoFit/>
          </a:bodyPr>
          <a:lstStyle/>
          <a:p>
            <a:pPr algn="ctr">
              <a:defRPr/>
            </a:pPr>
            <a:r>
              <a:rPr lang="en-US" sz="1600" dirty="0">
                <a:latin typeface="+mn-lt"/>
                <a:ea typeface="ＭＳ Ｐゴシック" pitchFamily="34" charset="-128"/>
                <a:cs typeface="Arial" charset="0"/>
              </a:rPr>
              <a:t>d</a:t>
            </a:r>
            <a:r>
              <a:rPr lang="en-US" sz="1600" baseline="-25000" dirty="0">
                <a:latin typeface="+mn-lt"/>
                <a:ea typeface="ＭＳ Ｐゴシック" pitchFamily="34" charset="-128"/>
                <a:cs typeface="Arial" charset="0"/>
              </a:rPr>
              <a:t>3</a:t>
            </a:r>
          </a:p>
        </p:txBody>
      </p:sp>
      <p:sp>
        <p:nvSpPr>
          <p:cNvPr id="11" name="TextBox 10"/>
          <p:cNvSpPr txBox="1"/>
          <p:nvPr/>
        </p:nvSpPr>
        <p:spPr>
          <a:xfrm>
            <a:off x="1752600" y="5557838"/>
            <a:ext cx="457200" cy="338137"/>
          </a:xfrm>
          <a:prstGeom prst="rect">
            <a:avLst/>
          </a:prstGeom>
          <a:solidFill>
            <a:srgbClr val="0000FF"/>
          </a:solidFill>
          <a:ln>
            <a:solidFill>
              <a:schemeClr val="tx1"/>
            </a:solidFill>
          </a:ln>
        </p:spPr>
        <p:txBody>
          <a:bodyPr>
            <a:spAutoFit/>
          </a:bodyPr>
          <a:lstStyle/>
          <a:p>
            <a:pPr algn="ctr">
              <a:defRPr/>
            </a:pPr>
            <a:r>
              <a:rPr lang="en-US" sz="1600" dirty="0">
                <a:latin typeface="+mn-lt"/>
                <a:ea typeface="ＭＳ Ｐゴシック" pitchFamily="34" charset="-128"/>
                <a:cs typeface="Arial" charset="0"/>
              </a:rPr>
              <a:t>d</a:t>
            </a:r>
            <a:r>
              <a:rPr lang="en-US" sz="1600" baseline="-25000" dirty="0">
                <a:latin typeface="+mn-lt"/>
                <a:ea typeface="ＭＳ Ｐゴシック" pitchFamily="34" charset="-128"/>
                <a:cs typeface="Arial" charset="0"/>
              </a:rPr>
              <a:t>4</a:t>
            </a:r>
          </a:p>
        </p:txBody>
      </p:sp>
      <p:sp>
        <p:nvSpPr>
          <p:cNvPr id="12" name="TextBox 11"/>
          <p:cNvSpPr txBox="1"/>
          <p:nvPr/>
        </p:nvSpPr>
        <p:spPr>
          <a:xfrm>
            <a:off x="2209800" y="5562600"/>
            <a:ext cx="457200" cy="338138"/>
          </a:xfrm>
          <a:prstGeom prst="rect">
            <a:avLst/>
          </a:prstGeom>
          <a:solidFill>
            <a:srgbClr val="FFCCFF"/>
          </a:solidFill>
          <a:ln>
            <a:solidFill>
              <a:schemeClr val="tx1"/>
            </a:solidFill>
          </a:ln>
        </p:spPr>
        <p:txBody>
          <a:bodyPr>
            <a:spAutoFit/>
          </a:bodyPr>
          <a:lstStyle/>
          <a:p>
            <a:pPr algn="ctr">
              <a:defRPr/>
            </a:pPr>
            <a:r>
              <a:rPr lang="en-US" sz="1600" dirty="0">
                <a:latin typeface="+mn-lt"/>
                <a:ea typeface="ＭＳ Ｐゴシック" pitchFamily="34" charset="-128"/>
                <a:cs typeface="Arial" charset="0"/>
              </a:rPr>
              <a:t>d</a:t>
            </a:r>
            <a:r>
              <a:rPr lang="en-US" sz="1600" baseline="-25000" dirty="0">
                <a:latin typeface="+mn-lt"/>
                <a:ea typeface="ＭＳ Ｐゴシック" pitchFamily="34" charset="-128"/>
                <a:cs typeface="Arial" charset="0"/>
              </a:rPr>
              <a:t>5</a:t>
            </a:r>
          </a:p>
        </p:txBody>
      </p:sp>
      <p:sp>
        <p:nvSpPr>
          <p:cNvPr id="13" name="TextBox 12"/>
          <p:cNvSpPr txBox="1"/>
          <p:nvPr/>
        </p:nvSpPr>
        <p:spPr>
          <a:xfrm>
            <a:off x="2667000" y="5562600"/>
            <a:ext cx="457200" cy="338138"/>
          </a:xfrm>
          <a:prstGeom prst="rect">
            <a:avLst/>
          </a:prstGeom>
          <a:solidFill>
            <a:srgbClr val="FFCCFF"/>
          </a:solidFill>
          <a:ln>
            <a:solidFill>
              <a:schemeClr val="tx1"/>
            </a:solidFill>
          </a:ln>
        </p:spPr>
        <p:txBody>
          <a:bodyPr>
            <a:spAutoFit/>
          </a:bodyPr>
          <a:lstStyle/>
          <a:p>
            <a:pPr algn="ctr">
              <a:defRPr/>
            </a:pPr>
            <a:r>
              <a:rPr lang="en-US" sz="1600" dirty="0">
                <a:latin typeface="+mn-lt"/>
                <a:ea typeface="ＭＳ Ｐゴシック" pitchFamily="34" charset="-128"/>
                <a:cs typeface="Arial" charset="0"/>
              </a:rPr>
              <a:t>d</a:t>
            </a:r>
            <a:r>
              <a:rPr lang="en-US" sz="1600" baseline="-25000" dirty="0">
                <a:latin typeface="+mn-lt"/>
                <a:ea typeface="ＭＳ Ｐゴシック" pitchFamily="34" charset="-128"/>
                <a:cs typeface="Arial" charset="0"/>
              </a:rPr>
              <a:t>6</a:t>
            </a:r>
          </a:p>
        </p:txBody>
      </p:sp>
      <p:sp>
        <p:nvSpPr>
          <p:cNvPr id="14" name="TextBox 13"/>
          <p:cNvSpPr txBox="1"/>
          <p:nvPr/>
        </p:nvSpPr>
        <p:spPr>
          <a:xfrm>
            <a:off x="3124200" y="5562600"/>
            <a:ext cx="457200" cy="338138"/>
          </a:xfrm>
          <a:prstGeom prst="rect">
            <a:avLst/>
          </a:prstGeom>
          <a:solidFill>
            <a:srgbClr val="FFFF00"/>
          </a:solidFill>
          <a:ln>
            <a:solidFill>
              <a:schemeClr val="tx1"/>
            </a:solidFill>
          </a:ln>
        </p:spPr>
        <p:txBody>
          <a:bodyPr>
            <a:spAutoFit/>
          </a:bodyPr>
          <a:lstStyle/>
          <a:p>
            <a:pPr algn="ctr">
              <a:defRPr/>
            </a:pPr>
            <a:r>
              <a:rPr lang="en-US" sz="1600" dirty="0">
                <a:latin typeface="+mn-lt"/>
                <a:ea typeface="ＭＳ Ｐゴシック" pitchFamily="34" charset="-128"/>
                <a:cs typeface="Arial" charset="0"/>
              </a:rPr>
              <a:t>d</a:t>
            </a:r>
            <a:r>
              <a:rPr lang="en-US" sz="1600" baseline="-25000" dirty="0">
                <a:latin typeface="+mn-lt"/>
                <a:ea typeface="ＭＳ Ｐゴシック" pitchFamily="34" charset="-128"/>
                <a:cs typeface="Arial" charset="0"/>
              </a:rPr>
              <a:t>7</a:t>
            </a:r>
          </a:p>
        </p:txBody>
      </p:sp>
      <p:sp>
        <p:nvSpPr>
          <p:cNvPr id="15" name="TextBox 14"/>
          <p:cNvSpPr txBox="1"/>
          <p:nvPr/>
        </p:nvSpPr>
        <p:spPr>
          <a:xfrm>
            <a:off x="3581400" y="5562600"/>
            <a:ext cx="457200" cy="338138"/>
          </a:xfrm>
          <a:prstGeom prst="rect">
            <a:avLst/>
          </a:prstGeom>
          <a:solidFill>
            <a:srgbClr val="FFFF00"/>
          </a:solidFill>
          <a:ln>
            <a:solidFill>
              <a:schemeClr val="tx1"/>
            </a:solidFill>
          </a:ln>
        </p:spPr>
        <p:txBody>
          <a:bodyPr>
            <a:spAutoFit/>
          </a:bodyPr>
          <a:lstStyle/>
          <a:p>
            <a:pPr algn="ctr">
              <a:defRPr/>
            </a:pPr>
            <a:r>
              <a:rPr lang="en-US" sz="1600" dirty="0">
                <a:latin typeface="+mn-lt"/>
                <a:ea typeface="ＭＳ Ｐゴシック" pitchFamily="34" charset="-128"/>
                <a:cs typeface="Arial" charset="0"/>
              </a:rPr>
              <a:t>d</a:t>
            </a:r>
            <a:r>
              <a:rPr lang="en-US" sz="1600" baseline="-25000" dirty="0">
                <a:latin typeface="+mn-lt"/>
                <a:ea typeface="ＭＳ Ｐゴシック" pitchFamily="34" charset="-128"/>
                <a:cs typeface="Arial" charset="0"/>
              </a:rPr>
              <a:t>8</a:t>
            </a:r>
          </a:p>
        </p:txBody>
      </p:sp>
      <p:sp>
        <p:nvSpPr>
          <p:cNvPr id="16" name="TextBox 15"/>
          <p:cNvSpPr txBox="1"/>
          <p:nvPr/>
        </p:nvSpPr>
        <p:spPr>
          <a:xfrm>
            <a:off x="4038600" y="5562600"/>
            <a:ext cx="457200" cy="338138"/>
          </a:xfrm>
          <a:prstGeom prst="rect">
            <a:avLst/>
          </a:prstGeom>
          <a:solidFill>
            <a:srgbClr val="FFFF00"/>
          </a:solidFill>
          <a:ln>
            <a:solidFill>
              <a:schemeClr val="tx1"/>
            </a:solidFill>
          </a:ln>
        </p:spPr>
        <p:txBody>
          <a:bodyPr>
            <a:spAutoFit/>
          </a:bodyPr>
          <a:lstStyle/>
          <a:p>
            <a:pPr algn="ctr">
              <a:defRPr/>
            </a:pPr>
            <a:r>
              <a:rPr lang="en-US" sz="1600" dirty="0">
                <a:latin typeface="+mn-lt"/>
                <a:ea typeface="ＭＳ Ｐゴシック" pitchFamily="34" charset="-128"/>
                <a:cs typeface="Arial" charset="0"/>
              </a:rPr>
              <a:t>d</a:t>
            </a:r>
            <a:r>
              <a:rPr lang="en-US" sz="1600" baseline="-25000" dirty="0">
                <a:latin typeface="+mn-lt"/>
                <a:ea typeface="ＭＳ Ｐゴシック" pitchFamily="34" charset="-128"/>
                <a:cs typeface="Arial" charset="0"/>
              </a:rPr>
              <a:t>9</a:t>
            </a:r>
          </a:p>
        </p:txBody>
      </p:sp>
      <p:sp>
        <p:nvSpPr>
          <p:cNvPr id="17" name="TextBox 16"/>
          <p:cNvSpPr txBox="1"/>
          <p:nvPr/>
        </p:nvSpPr>
        <p:spPr>
          <a:xfrm>
            <a:off x="4495800" y="5562600"/>
            <a:ext cx="609600" cy="338138"/>
          </a:xfrm>
          <a:prstGeom prst="rect">
            <a:avLst/>
          </a:prstGeom>
          <a:solidFill>
            <a:srgbClr val="FFCCFF"/>
          </a:solidFill>
          <a:ln>
            <a:solidFill>
              <a:schemeClr val="tx1"/>
            </a:solidFill>
          </a:ln>
        </p:spPr>
        <p:txBody>
          <a:bodyPr>
            <a:spAutoFit/>
          </a:bodyPr>
          <a:lstStyle/>
          <a:p>
            <a:pPr algn="ctr">
              <a:defRPr/>
            </a:pPr>
            <a:r>
              <a:rPr lang="en-US" sz="1600" dirty="0">
                <a:latin typeface="+mn-lt"/>
                <a:ea typeface="ＭＳ Ｐゴシック" pitchFamily="34" charset="-128"/>
                <a:cs typeface="Arial" charset="0"/>
              </a:rPr>
              <a:t>d</a:t>
            </a:r>
            <a:r>
              <a:rPr lang="en-US" sz="1600" baseline="-25000" dirty="0">
                <a:latin typeface="+mn-lt"/>
                <a:ea typeface="ＭＳ Ｐゴシック" pitchFamily="34" charset="-128"/>
                <a:cs typeface="Arial" charset="0"/>
              </a:rPr>
              <a:t>10</a:t>
            </a:r>
          </a:p>
        </p:txBody>
      </p:sp>
      <p:sp>
        <p:nvSpPr>
          <p:cNvPr id="24" name="TextBox 23"/>
          <p:cNvSpPr txBox="1"/>
          <p:nvPr/>
        </p:nvSpPr>
        <p:spPr>
          <a:xfrm>
            <a:off x="5105400" y="5562600"/>
            <a:ext cx="609600" cy="338138"/>
          </a:xfrm>
          <a:prstGeom prst="rect">
            <a:avLst/>
          </a:prstGeom>
          <a:solidFill>
            <a:srgbClr val="FFCCFF"/>
          </a:solidFill>
          <a:ln>
            <a:solidFill>
              <a:schemeClr val="tx1"/>
            </a:solidFill>
          </a:ln>
        </p:spPr>
        <p:txBody>
          <a:bodyPr>
            <a:spAutoFit/>
          </a:bodyPr>
          <a:lstStyle/>
          <a:p>
            <a:pPr algn="ctr">
              <a:defRPr/>
            </a:pPr>
            <a:r>
              <a:rPr lang="en-US" sz="1600" dirty="0">
                <a:latin typeface="+mn-lt"/>
                <a:ea typeface="ＭＳ Ｐゴシック" pitchFamily="34" charset="-128"/>
                <a:cs typeface="Arial" charset="0"/>
              </a:rPr>
              <a:t>d</a:t>
            </a:r>
            <a:r>
              <a:rPr lang="en-US" sz="1600" baseline="-25000" dirty="0">
                <a:latin typeface="+mn-lt"/>
                <a:ea typeface="ＭＳ Ｐゴシック" pitchFamily="34" charset="-128"/>
                <a:cs typeface="Arial" charset="0"/>
              </a:rPr>
              <a:t>11</a:t>
            </a:r>
          </a:p>
        </p:txBody>
      </p:sp>
      <p:sp>
        <p:nvSpPr>
          <p:cNvPr id="25" name="TextBox 24"/>
          <p:cNvSpPr txBox="1"/>
          <p:nvPr/>
        </p:nvSpPr>
        <p:spPr>
          <a:xfrm>
            <a:off x="5715000" y="5562600"/>
            <a:ext cx="609600" cy="338138"/>
          </a:xfrm>
          <a:prstGeom prst="rect">
            <a:avLst/>
          </a:prstGeom>
          <a:solidFill>
            <a:srgbClr val="FFFF00"/>
          </a:solidFill>
          <a:ln>
            <a:solidFill>
              <a:schemeClr val="tx1"/>
            </a:solidFill>
          </a:ln>
        </p:spPr>
        <p:txBody>
          <a:bodyPr>
            <a:spAutoFit/>
          </a:bodyPr>
          <a:lstStyle/>
          <a:p>
            <a:pPr algn="ctr">
              <a:defRPr/>
            </a:pPr>
            <a:r>
              <a:rPr lang="en-US" sz="1600" dirty="0">
                <a:latin typeface="+mn-lt"/>
                <a:ea typeface="ＭＳ Ｐゴシック" pitchFamily="34" charset="-128"/>
                <a:cs typeface="Arial" charset="0"/>
              </a:rPr>
              <a:t>d</a:t>
            </a:r>
            <a:r>
              <a:rPr lang="en-US" sz="1600" baseline="-25000" dirty="0">
                <a:latin typeface="+mn-lt"/>
                <a:ea typeface="ＭＳ Ｐゴシック" pitchFamily="34" charset="-128"/>
                <a:cs typeface="Arial" charset="0"/>
              </a:rPr>
              <a:t>12</a:t>
            </a:r>
          </a:p>
        </p:txBody>
      </p:sp>
      <p:sp>
        <p:nvSpPr>
          <p:cNvPr id="26" name="TextBox 25"/>
          <p:cNvSpPr txBox="1"/>
          <p:nvPr/>
        </p:nvSpPr>
        <p:spPr>
          <a:xfrm>
            <a:off x="6324600" y="5562600"/>
            <a:ext cx="609600" cy="338138"/>
          </a:xfrm>
          <a:prstGeom prst="rect">
            <a:avLst/>
          </a:prstGeom>
          <a:solidFill>
            <a:srgbClr val="FFFF00"/>
          </a:solidFill>
          <a:ln>
            <a:solidFill>
              <a:schemeClr val="tx1"/>
            </a:solidFill>
          </a:ln>
        </p:spPr>
        <p:txBody>
          <a:bodyPr>
            <a:spAutoFit/>
          </a:bodyPr>
          <a:lstStyle/>
          <a:p>
            <a:pPr algn="ctr">
              <a:defRPr/>
            </a:pPr>
            <a:r>
              <a:rPr lang="en-US" sz="1600" dirty="0">
                <a:latin typeface="+mn-lt"/>
                <a:ea typeface="ＭＳ Ｐゴシック" pitchFamily="34" charset="-128"/>
                <a:cs typeface="Arial" charset="0"/>
              </a:rPr>
              <a:t>d</a:t>
            </a:r>
            <a:r>
              <a:rPr lang="en-US" sz="1600" baseline="-25000" dirty="0">
                <a:latin typeface="+mn-lt"/>
                <a:ea typeface="ＭＳ Ｐゴシック" pitchFamily="34" charset="-128"/>
                <a:cs typeface="Arial" charset="0"/>
              </a:rPr>
              <a:t>13</a:t>
            </a:r>
          </a:p>
        </p:txBody>
      </p:sp>
      <p:sp>
        <p:nvSpPr>
          <p:cNvPr id="27" name="TextBox 26"/>
          <p:cNvSpPr txBox="1"/>
          <p:nvPr/>
        </p:nvSpPr>
        <p:spPr>
          <a:xfrm>
            <a:off x="6934200" y="5562600"/>
            <a:ext cx="609600" cy="338138"/>
          </a:xfrm>
          <a:prstGeom prst="rect">
            <a:avLst/>
          </a:prstGeom>
          <a:solidFill>
            <a:srgbClr val="FFFF00"/>
          </a:solidFill>
          <a:ln>
            <a:solidFill>
              <a:schemeClr val="tx1"/>
            </a:solidFill>
          </a:ln>
        </p:spPr>
        <p:txBody>
          <a:bodyPr>
            <a:spAutoFit/>
          </a:bodyPr>
          <a:lstStyle/>
          <a:p>
            <a:pPr algn="ctr">
              <a:defRPr/>
            </a:pPr>
            <a:r>
              <a:rPr lang="en-US" sz="1600" dirty="0">
                <a:latin typeface="+mn-lt"/>
                <a:ea typeface="ＭＳ Ｐゴシック" pitchFamily="34" charset="-128"/>
                <a:cs typeface="Arial" charset="0"/>
              </a:rPr>
              <a:t>d</a:t>
            </a:r>
            <a:r>
              <a:rPr lang="en-US" sz="1600" baseline="-25000" dirty="0">
                <a:latin typeface="+mn-lt"/>
                <a:ea typeface="ＭＳ Ｐゴシック" pitchFamily="34" charset="-128"/>
                <a:cs typeface="Arial" charset="0"/>
              </a:rPr>
              <a:t>14</a:t>
            </a:r>
          </a:p>
        </p:txBody>
      </p:sp>
      <p:sp>
        <p:nvSpPr>
          <p:cNvPr id="28" name="TextBox 27"/>
          <p:cNvSpPr txBox="1"/>
          <p:nvPr/>
        </p:nvSpPr>
        <p:spPr>
          <a:xfrm>
            <a:off x="7543800" y="5562600"/>
            <a:ext cx="609600" cy="338138"/>
          </a:xfrm>
          <a:prstGeom prst="rect">
            <a:avLst/>
          </a:prstGeom>
          <a:solidFill>
            <a:srgbClr val="0000FF"/>
          </a:solidFill>
          <a:ln>
            <a:solidFill>
              <a:schemeClr val="tx1"/>
            </a:solidFill>
          </a:ln>
        </p:spPr>
        <p:txBody>
          <a:bodyPr>
            <a:spAutoFit/>
          </a:bodyPr>
          <a:lstStyle/>
          <a:p>
            <a:pPr algn="ctr">
              <a:defRPr/>
            </a:pPr>
            <a:r>
              <a:rPr lang="en-US" sz="1600" dirty="0">
                <a:latin typeface="+mn-lt"/>
                <a:ea typeface="ＭＳ Ｐゴシック" pitchFamily="34" charset="-128"/>
                <a:cs typeface="Arial" charset="0"/>
              </a:rPr>
              <a:t>d</a:t>
            </a:r>
            <a:r>
              <a:rPr lang="en-US" sz="1600" baseline="-25000" dirty="0">
                <a:latin typeface="+mn-lt"/>
                <a:ea typeface="ＭＳ Ｐゴシック" pitchFamily="34" charset="-128"/>
                <a:cs typeface="Arial" charset="0"/>
              </a:rPr>
              <a:t>15</a:t>
            </a:r>
          </a:p>
        </p:txBody>
      </p:sp>
      <p:sp>
        <p:nvSpPr>
          <p:cNvPr id="29" name="TextBox 28"/>
          <p:cNvSpPr txBox="1"/>
          <p:nvPr/>
        </p:nvSpPr>
        <p:spPr>
          <a:xfrm>
            <a:off x="8153400" y="5562600"/>
            <a:ext cx="609600" cy="338138"/>
          </a:xfrm>
          <a:prstGeom prst="rect">
            <a:avLst/>
          </a:prstGeom>
          <a:solidFill>
            <a:srgbClr val="0000FF"/>
          </a:solidFill>
          <a:ln>
            <a:solidFill>
              <a:schemeClr val="tx1"/>
            </a:solidFill>
          </a:ln>
        </p:spPr>
        <p:txBody>
          <a:bodyPr>
            <a:spAutoFit/>
          </a:bodyPr>
          <a:lstStyle/>
          <a:p>
            <a:pPr algn="ctr">
              <a:defRPr/>
            </a:pPr>
            <a:r>
              <a:rPr lang="en-US" sz="1600" dirty="0">
                <a:latin typeface="+mn-lt"/>
                <a:ea typeface="ＭＳ Ｐゴシック" pitchFamily="34" charset="-128"/>
                <a:cs typeface="Arial" charset="0"/>
              </a:rPr>
              <a:t>d</a:t>
            </a:r>
            <a:r>
              <a:rPr lang="en-US" sz="1600" baseline="-25000" dirty="0">
                <a:latin typeface="+mn-lt"/>
                <a:ea typeface="ＭＳ Ｐゴシック" pitchFamily="34" charset="-128"/>
                <a:cs typeface="Arial" charset="0"/>
              </a:rPr>
              <a:t>16</a:t>
            </a:r>
          </a:p>
        </p:txBody>
      </p:sp>
      <p:cxnSp>
        <p:nvCxnSpPr>
          <p:cNvPr id="31" name="Straight Arrow Connector 30"/>
          <p:cNvCxnSpPr>
            <a:cxnSpLocks noChangeShapeType="1"/>
          </p:cNvCxnSpPr>
          <p:nvPr/>
        </p:nvCxnSpPr>
        <p:spPr bwMode="auto">
          <a:xfrm>
            <a:off x="76200" y="5978525"/>
            <a:ext cx="8991600" cy="1588"/>
          </a:xfrm>
          <a:prstGeom prst="straightConnector1">
            <a:avLst/>
          </a:prstGeom>
          <a:noFill/>
          <a:ln w="19050">
            <a:solidFill>
              <a:schemeClr val="tx1"/>
            </a:solidFill>
            <a:round/>
            <a:headEnd/>
            <a:tailEnd type="arrow" w="med" len="med"/>
          </a:ln>
        </p:spPr>
      </p:cxnSp>
      <p:cxnSp>
        <p:nvCxnSpPr>
          <p:cNvPr id="33" name="Straight Connector 32"/>
          <p:cNvCxnSpPr>
            <a:cxnSpLocks noChangeShapeType="1"/>
          </p:cNvCxnSpPr>
          <p:nvPr/>
        </p:nvCxnSpPr>
        <p:spPr bwMode="auto">
          <a:xfrm rot="5400000">
            <a:off x="457200" y="5410200"/>
            <a:ext cx="304800" cy="0"/>
          </a:xfrm>
          <a:prstGeom prst="line">
            <a:avLst/>
          </a:prstGeom>
          <a:noFill/>
          <a:ln w="9525">
            <a:solidFill>
              <a:schemeClr val="tx1"/>
            </a:solidFill>
            <a:round/>
            <a:headEnd/>
            <a:tailEnd/>
          </a:ln>
        </p:spPr>
      </p:cxnSp>
      <p:cxnSp>
        <p:nvCxnSpPr>
          <p:cNvPr id="35" name="Straight Connector 34"/>
          <p:cNvCxnSpPr>
            <a:cxnSpLocks noChangeShapeType="1"/>
          </p:cNvCxnSpPr>
          <p:nvPr/>
        </p:nvCxnSpPr>
        <p:spPr bwMode="auto">
          <a:xfrm rot="5400000">
            <a:off x="914400" y="5410200"/>
            <a:ext cx="304800" cy="0"/>
          </a:xfrm>
          <a:prstGeom prst="line">
            <a:avLst/>
          </a:prstGeom>
          <a:noFill/>
          <a:ln w="9525">
            <a:solidFill>
              <a:schemeClr val="tx1"/>
            </a:solidFill>
            <a:round/>
            <a:headEnd/>
            <a:tailEnd/>
          </a:ln>
        </p:spPr>
      </p:cxnSp>
      <p:cxnSp>
        <p:nvCxnSpPr>
          <p:cNvPr id="36" name="Straight Connector 35"/>
          <p:cNvCxnSpPr>
            <a:cxnSpLocks noChangeShapeType="1"/>
          </p:cNvCxnSpPr>
          <p:nvPr/>
        </p:nvCxnSpPr>
        <p:spPr bwMode="auto">
          <a:xfrm rot="5400000">
            <a:off x="2286000" y="5410200"/>
            <a:ext cx="304800" cy="0"/>
          </a:xfrm>
          <a:prstGeom prst="line">
            <a:avLst/>
          </a:prstGeom>
          <a:noFill/>
          <a:ln w="9525">
            <a:solidFill>
              <a:schemeClr val="tx1"/>
            </a:solidFill>
            <a:round/>
            <a:headEnd/>
            <a:tailEnd/>
          </a:ln>
        </p:spPr>
      </p:cxnSp>
      <p:cxnSp>
        <p:nvCxnSpPr>
          <p:cNvPr id="37" name="Straight Connector 36"/>
          <p:cNvCxnSpPr>
            <a:cxnSpLocks noChangeShapeType="1"/>
          </p:cNvCxnSpPr>
          <p:nvPr/>
        </p:nvCxnSpPr>
        <p:spPr bwMode="auto">
          <a:xfrm rot="5400000">
            <a:off x="2743200" y="5410200"/>
            <a:ext cx="304800" cy="0"/>
          </a:xfrm>
          <a:prstGeom prst="line">
            <a:avLst/>
          </a:prstGeom>
          <a:noFill/>
          <a:ln w="9525">
            <a:solidFill>
              <a:schemeClr val="tx1"/>
            </a:solidFill>
            <a:round/>
            <a:headEnd/>
            <a:tailEnd/>
          </a:ln>
        </p:spPr>
      </p:cxnSp>
      <p:cxnSp>
        <p:nvCxnSpPr>
          <p:cNvPr id="38" name="Straight Connector 37"/>
          <p:cNvCxnSpPr>
            <a:cxnSpLocks noChangeShapeType="1"/>
          </p:cNvCxnSpPr>
          <p:nvPr/>
        </p:nvCxnSpPr>
        <p:spPr bwMode="auto">
          <a:xfrm rot="5400000">
            <a:off x="3657600" y="5410200"/>
            <a:ext cx="304800" cy="0"/>
          </a:xfrm>
          <a:prstGeom prst="line">
            <a:avLst/>
          </a:prstGeom>
          <a:noFill/>
          <a:ln w="9525">
            <a:solidFill>
              <a:schemeClr val="tx1"/>
            </a:solidFill>
            <a:round/>
            <a:headEnd/>
            <a:tailEnd/>
          </a:ln>
        </p:spPr>
      </p:cxnSp>
      <p:cxnSp>
        <p:nvCxnSpPr>
          <p:cNvPr id="39" name="Straight Connector 38"/>
          <p:cNvCxnSpPr>
            <a:cxnSpLocks noChangeShapeType="1"/>
          </p:cNvCxnSpPr>
          <p:nvPr/>
        </p:nvCxnSpPr>
        <p:spPr bwMode="auto">
          <a:xfrm rot="5400000">
            <a:off x="4114800" y="5410200"/>
            <a:ext cx="304800" cy="0"/>
          </a:xfrm>
          <a:prstGeom prst="line">
            <a:avLst/>
          </a:prstGeom>
          <a:noFill/>
          <a:ln w="9525">
            <a:solidFill>
              <a:schemeClr val="tx1"/>
            </a:solidFill>
            <a:round/>
            <a:headEnd/>
            <a:tailEnd/>
          </a:ln>
        </p:spPr>
      </p:cxnSp>
      <p:cxnSp>
        <p:nvCxnSpPr>
          <p:cNvPr id="40" name="Straight Connector 39"/>
          <p:cNvCxnSpPr>
            <a:cxnSpLocks noChangeShapeType="1"/>
          </p:cNvCxnSpPr>
          <p:nvPr/>
        </p:nvCxnSpPr>
        <p:spPr bwMode="auto">
          <a:xfrm rot="5400000">
            <a:off x="4648200" y="5410200"/>
            <a:ext cx="304800" cy="0"/>
          </a:xfrm>
          <a:prstGeom prst="line">
            <a:avLst/>
          </a:prstGeom>
          <a:noFill/>
          <a:ln w="9525">
            <a:solidFill>
              <a:schemeClr val="tx1"/>
            </a:solidFill>
            <a:round/>
            <a:headEnd/>
            <a:tailEnd/>
          </a:ln>
        </p:spPr>
      </p:cxnSp>
      <p:cxnSp>
        <p:nvCxnSpPr>
          <p:cNvPr id="41" name="Straight Connector 40"/>
          <p:cNvCxnSpPr>
            <a:cxnSpLocks noChangeShapeType="1"/>
          </p:cNvCxnSpPr>
          <p:nvPr/>
        </p:nvCxnSpPr>
        <p:spPr bwMode="auto">
          <a:xfrm rot="5400000">
            <a:off x="5257800" y="5410200"/>
            <a:ext cx="304800" cy="0"/>
          </a:xfrm>
          <a:prstGeom prst="line">
            <a:avLst/>
          </a:prstGeom>
          <a:noFill/>
          <a:ln w="9525">
            <a:solidFill>
              <a:schemeClr val="tx1"/>
            </a:solidFill>
            <a:round/>
            <a:headEnd/>
            <a:tailEnd/>
          </a:ln>
        </p:spPr>
      </p:cxnSp>
      <p:cxnSp>
        <p:nvCxnSpPr>
          <p:cNvPr id="42" name="Straight Connector 41"/>
          <p:cNvCxnSpPr>
            <a:cxnSpLocks noChangeShapeType="1"/>
          </p:cNvCxnSpPr>
          <p:nvPr/>
        </p:nvCxnSpPr>
        <p:spPr bwMode="auto">
          <a:xfrm rot="5400000">
            <a:off x="6477000" y="5410200"/>
            <a:ext cx="304800" cy="0"/>
          </a:xfrm>
          <a:prstGeom prst="line">
            <a:avLst/>
          </a:prstGeom>
          <a:noFill/>
          <a:ln w="9525">
            <a:solidFill>
              <a:schemeClr val="tx1"/>
            </a:solidFill>
            <a:round/>
            <a:headEnd/>
            <a:tailEnd/>
          </a:ln>
        </p:spPr>
      </p:cxnSp>
      <p:cxnSp>
        <p:nvCxnSpPr>
          <p:cNvPr id="43" name="Straight Connector 42"/>
          <p:cNvCxnSpPr>
            <a:cxnSpLocks noChangeShapeType="1"/>
          </p:cNvCxnSpPr>
          <p:nvPr/>
        </p:nvCxnSpPr>
        <p:spPr bwMode="auto">
          <a:xfrm rot="5400000">
            <a:off x="7086600" y="5410200"/>
            <a:ext cx="304800" cy="0"/>
          </a:xfrm>
          <a:prstGeom prst="line">
            <a:avLst/>
          </a:prstGeom>
          <a:noFill/>
          <a:ln w="9525">
            <a:solidFill>
              <a:schemeClr val="tx1"/>
            </a:solidFill>
            <a:round/>
            <a:headEnd/>
            <a:tailEnd/>
          </a:ln>
        </p:spPr>
      </p:cxnSp>
      <p:cxnSp>
        <p:nvCxnSpPr>
          <p:cNvPr id="44" name="Straight Connector 43"/>
          <p:cNvCxnSpPr>
            <a:cxnSpLocks noChangeShapeType="1"/>
          </p:cNvCxnSpPr>
          <p:nvPr/>
        </p:nvCxnSpPr>
        <p:spPr bwMode="auto">
          <a:xfrm rot="5400000">
            <a:off x="7696200" y="5410200"/>
            <a:ext cx="304800" cy="0"/>
          </a:xfrm>
          <a:prstGeom prst="line">
            <a:avLst/>
          </a:prstGeom>
          <a:noFill/>
          <a:ln w="9525">
            <a:solidFill>
              <a:schemeClr val="tx1"/>
            </a:solidFill>
            <a:round/>
            <a:headEnd/>
            <a:tailEnd/>
          </a:ln>
        </p:spPr>
      </p:cxnSp>
      <p:cxnSp>
        <p:nvCxnSpPr>
          <p:cNvPr id="45" name="Straight Connector 44"/>
          <p:cNvCxnSpPr>
            <a:cxnSpLocks noChangeShapeType="1"/>
          </p:cNvCxnSpPr>
          <p:nvPr/>
        </p:nvCxnSpPr>
        <p:spPr bwMode="auto">
          <a:xfrm rot="5400000">
            <a:off x="8305800" y="5410200"/>
            <a:ext cx="304800" cy="0"/>
          </a:xfrm>
          <a:prstGeom prst="line">
            <a:avLst/>
          </a:prstGeom>
          <a:noFill/>
          <a:ln w="9525">
            <a:solidFill>
              <a:schemeClr val="tx1"/>
            </a:solidFill>
            <a:round/>
            <a:headEnd/>
            <a:tailEnd/>
          </a:ln>
        </p:spPr>
      </p:cxnSp>
      <p:cxnSp>
        <p:nvCxnSpPr>
          <p:cNvPr id="47" name="Straight Connector 46"/>
          <p:cNvCxnSpPr>
            <a:cxnSpLocks noChangeShapeType="1"/>
            <a:stCxn id="10" idx="0"/>
          </p:cNvCxnSpPr>
          <p:nvPr/>
        </p:nvCxnSpPr>
        <p:spPr bwMode="auto">
          <a:xfrm rot="5400000" flipH="1" flipV="1">
            <a:off x="1180306" y="5220494"/>
            <a:ext cx="687388" cy="0"/>
          </a:xfrm>
          <a:prstGeom prst="line">
            <a:avLst/>
          </a:prstGeom>
          <a:noFill/>
          <a:ln w="9525">
            <a:solidFill>
              <a:schemeClr val="tx1"/>
            </a:solidFill>
            <a:round/>
            <a:headEnd/>
            <a:tailEnd/>
          </a:ln>
        </p:spPr>
      </p:cxnSp>
      <p:cxnSp>
        <p:nvCxnSpPr>
          <p:cNvPr id="51" name="Straight Connector 50"/>
          <p:cNvCxnSpPr>
            <a:cxnSpLocks noChangeShapeType="1"/>
          </p:cNvCxnSpPr>
          <p:nvPr/>
        </p:nvCxnSpPr>
        <p:spPr bwMode="auto">
          <a:xfrm rot="5400000" flipH="1" flipV="1">
            <a:off x="3009106" y="5218907"/>
            <a:ext cx="687387" cy="0"/>
          </a:xfrm>
          <a:prstGeom prst="line">
            <a:avLst/>
          </a:prstGeom>
          <a:noFill/>
          <a:ln w="9525">
            <a:solidFill>
              <a:schemeClr val="tx1"/>
            </a:solidFill>
            <a:round/>
            <a:headEnd/>
            <a:tailEnd/>
          </a:ln>
        </p:spPr>
      </p:cxnSp>
      <p:cxnSp>
        <p:nvCxnSpPr>
          <p:cNvPr id="52" name="Straight Connector 51"/>
          <p:cNvCxnSpPr>
            <a:cxnSpLocks noChangeShapeType="1"/>
          </p:cNvCxnSpPr>
          <p:nvPr/>
        </p:nvCxnSpPr>
        <p:spPr bwMode="auto">
          <a:xfrm rot="5400000" flipH="1" flipV="1">
            <a:off x="5676106" y="5218907"/>
            <a:ext cx="687387" cy="0"/>
          </a:xfrm>
          <a:prstGeom prst="line">
            <a:avLst/>
          </a:prstGeom>
          <a:noFill/>
          <a:ln w="9525">
            <a:solidFill>
              <a:schemeClr val="tx1"/>
            </a:solidFill>
            <a:round/>
            <a:headEnd/>
            <a:tailEnd/>
          </a:ln>
        </p:spPr>
      </p:cxnSp>
      <p:cxnSp>
        <p:nvCxnSpPr>
          <p:cNvPr id="54" name="Straight Connector 53"/>
          <p:cNvCxnSpPr>
            <a:cxnSpLocks noChangeShapeType="1"/>
          </p:cNvCxnSpPr>
          <p:nvPr/>
        </p:nvCxnSpPr>
        <p:spPr bwMode="auto">
          <a:xfrm>
            <a:off x="609600" y="5257800"/>
            <a:ext cx="457200" cy="0"/>
          </a:xfrm>
          <a:prstGeom prst="line">
            <a:avLst/>
          </a:prstGeom>
          <a:noFill/>
          <a:ln w="9525">
            <a:solidFill>
              <a:schemeClr val="tx1"/>
            </a:solidFill>
            <a:round/>
            <a:headEnd/>
            <a:tailEnd/>
          </a:ln>
        </p:spPr>
      </p:cxnSp>
      <p:cxnSp>
        <p:nvCxnSpPr>
          <p:cNvPr id="56" name="Straight Connector 55"/>
          <p:cNvCxnSpPr>
            <a:cxnSpLocks noChangeShapeType="1"/>
          </p:cNvCxnSpPr>
          <p:nvPr/>
        </p:nvCxnSpPr>
        <p:spPr bwMode="auto">
          <a:xfrm>
            <a:off x="2438400" y="5257800"/>
            <a:ext cx="457200" cy="0"/>
          </a:xfrm>
          <a:prstGeom prst="line">
            <a:avLst/>
          </a:prstGeom>
          <a:noFill/>
          <a:ln w="9525">
            <a:solidFill>
              <a:schemeClr val="tx1"/>
            </a:solidFill>
            <a:round/>
            <a:headEnd/>
            <a:tailEnd/>
          </a:ln>
        </p:spPr>
      </p:cxnSp>
      <p:cxnSp>
        <p:nvCxnSpPr>
          <p:cNvPr id="58" name="Straight Connector 57"/>
          <p:cNvCxnSpPr>
            <a:cxnSpLocks noChangeShapeType="1"/>
          </p:cNvCxnSpPr>
          <p:nvPr/>
        </p:nvCxnSpPr>
        <p:spPr bwMode="auto">
          <a:xfrm>
            <a:off x="3810000" y="5257800"/>
            <a:ext cx="457200" cy="0"/>
          </a:xfrm>
          <a:prstGeom prst="line">
            <a:avLst/>
          </a:prstGeom>
          <a:noFill/>
          <a:ln w="9525">
            <a:solidFill>
              <a:schemeClr val="tx1"/>
            </a:solidFill>
            <a:round/>
            <a:headEnd/>
            <a:tailEnd/>
          </a:ln>
        </p:spPr>
      </p:cxnSp>
      <p:cxnSp>
        <p:nvCxnSpPr>
          <p:cNvPr id="60" name="Straight Connector 59"/>
          <p:cNvCxnSpPr>
            <a:cxnSpLocks noChangeShapeType="1"/>
          </p:cNvCxnSpPr>
          <p:nvPr/>
        </p:nvCxnSpPr>
        <p:spPr bwMode="auto">
          <a:xfrm>
            <a:off x="4800600" y="5257800"/>
            <a:ext cx="609600" cy="0"/>
          </a:xfrm>
          <a:prstGeom prst="line">
            <a:avLst/>
          </a:prstGeom>
          <a:noFill/>
          <a:ln w="9525">
            <a:solidFill>
              <a:schemeClr val="tx1"/>
            </a:solidFill>
            <a:round/>
            <a:headEnd/>
            <a:tailEnd/>
          </a:ln>
        </p:spPr>
      </p:cxnSp>
      <p:cxnSp>
        <p:nvCxnSpPr>
          <p:cNvPr id="62" name="Straight Connector 61"/>
          <p:cNvCxnSpPr>
            <a:cxnSpLocks noChangeShapeType="1"/>
          </p:cNvCxnSpPr>
          <p:nvPr/>
        </p:nvCxnSpPr>
        <p:spPr bwMode="auto">
          <a:xfrm>
            <a:off x="6629400" y="5257800"/>
            <a:ext cx="609600" cy="0"/>
          </a:xfrm>
          <a:prstGeom prst="line">
            <a:avLst/>
          </a:prstGeom>
          <a:noFill/>
          <a:ln w="9525">
            <a:solidFill>
              <a:schemeClr val="tx1"/>
            </a:solidFill>
            <a:round/>
            <a:headEnd/>
            <a:tailEnd/>
          </a:ln>
        </p:spPr>
      </p:cxnSp>
      <p:cxnSp>
        <p:nvCxnSpPr>
          <p:cNvPr id="64" name="Straight Connector 63"/>
          <p:cNvCxnSpPr>
            <a:cxnSpLocks noChangeShapeType="1"/>
          </p:cNvCxnSpPr>
          <p:nvPr/>
        </p:nvCxnSpPr>
        <p:spPr bwMode="auto">
          <a:xfrm>
            <a:off x="7848600" y="5257800"/>
            <a:ext cx="609600" cy="0"/>
          </a:xfrm>
          <a:prstGeom prst="line">
            <a:avLst/>
          </a:prstGeom>
          <a:noFill/>
          <a:ln w="9525">
            <a:solidFill>
              <a:schemeClr val="tx1"/>
            </a:solidFill>
            <a:round/>
            <a:headEnd/>
            <a:tailEnd/>
          </a:ln>
        </p:spPr>
      </p:cxnSp>
      <p:cxnSp>
        <p:nvCxnSpPr>
          <p:cNvPr id="66" name="Straight Connector 65"/>
          <p:cNvCxnSpPr>
            <a:cxnSpLocks noChangeShapeType="1"/>
          </p:cNvCxnSpPr>
          <p:nvPr/>
        </p:nvCxnSpPr>
        <p:spPr bwMode="auto">
          <a:xfrm rot="5400000">
            <a:off x="647700" y="5067300"/>
            <a:ext cx="381000" cy="0"/>
          </a:xfrm>
          <a:prstGeom prst="line">
            <a:avLst/>
          </a:prstGeom>
          <a:noFill/>
          <a:ln w="9525">
            <a:solidFill>
              <a:schemeClr val="tx1"/>
            </a:solidFill>
            <a:round/>
            <a:headEnd/>
            <a:tailEnd/>
          </a:ln>
        </p:spPr>
      </p:cxnSp>
      <p:cxnSp>
        <p:nvCxnSpPr>
          <p:cNvPr id="67" name="Straight Connector 66"/>
          <p:cNvCxnSpPr>
            <a:cxnSpLocks noChangeShapeType="1"/>
          </p:cNvCxnSpPr>
          <p:nvPr/>
        </p:nvCxnSpPr>
        <p:spPr bwMode="auto">
          <a:xfrm rot="5400000">
            <a:off x="3848100" y="5067300"/>
            <a:ext cx="381000" cy="0"/>
          </a:xfrm>
          <a:prstGeom prst="line">
            <a:avLst/>
          </a:prstGeom>
          <a:noFill/>
          <a:ln w="9525">
            <a:solidFill>
              <a:schemeClr val="tx1"/>
            </a:solidFill>
            <a:round/>
            <a:headEnd/>
            <a:tailEnd/>
          </a:ln>
        </p:spPr>
      </p:cxnSp>
      <p:cxnSp>
        <p:nvCxnSpPr>
          <p:cNvPr id="68" name="Straight Connector 67"/>
          <p:cNvCxnSpPr>
            <a:cxnSpLocks noChangeShapeType="1"/>
          </p:cNvCxnSpPr>
          <p:nvPr/>
        </p:nvCxnSpPr>
        <p:spPr bwMode="auto">
          <a:xfrm rot="5400000">
            <a:off x="6743700" y="5067300"/>
            <a:ext cx="381000" cy="0"/>
          </a:xfrm>
          <a:prstGeom prst="line">
            <a:avLst/>
          </a:prstGeom>
          <a:noFill/>
          <a:ln w="9525">
            <a:solidFill>
              <a:schemeClr val="tx1"/>
            </a:solidFill>
            <a:round/>
            <a:headEnd/>
            <a:tailEnd/>
          </a:ln>
        </p:spPr>
      </p:cxnSp>
      <p:cxnSp>
        <p:nvCxnSpPr>
          <p:cNvPr id="70" name="Straight Connector 69"/>
          <p:cNvCxnSpPr>
            <a:cxnSpLocks noChangeShapeType="1"/>
          </p:cNvCxnSpPr>
          <p:nvPr/>
        </p:nvCxnSpPr>
        <p:spPr bwMode="auto">
          <a:xfrm>
            <a:off x="838200" y="4876800"/>
            <a:ext cx="685800" cy="0"/>
          </a:xfrm>
          <a:prstGeom prst="line">
            <a:avLst/>
          </a:prstGeom>
          <a:noFill/>
          <a:ln w="9525">
            <a:solidFill>
              <a:schemeClr val="tx1"/>
            </a:solidFill>
            <a:round/>
            <a:headEnd/>
            <a:tailEnd/>
          </a:ln>
        </p:spPr>
      </p:cxnSp>
      <p:cxnSp>
        <p:nvCxnSpPr>
          <p:cNvPr id="74" name="Straight Connector 73"/>
          <p:cNvCxnSpPr>
            <a:cxnSpLocks noChangeShapeType="1"/>
          </p:cNvCxnSpPr>
          <p:nvPr/>
        </p:nvCxnSpPr>
        <p:spPr bwMode="auto">
          <a:xfrm>
            <a:off x="3352800" y="4876800"/>
            <a:ext cx="685800" cy="0"/>
          </a:xfrm>
          <a:prstGeom prst="line">
            <a:avLst/>
          </a:prstGeom>
          <a:noFill/>
          <a:ln w="9525">
            <a:solidFill>
              <a:schemeClr val="tx1"/>
            </a:solidFill>
            <a:round/>
            <a:headEnd/>
            <a:tailEnd/>
          </a:ln>
        </p:spPr>
      </p:cxnSp>
      <p:cxnSp>
        <p:nvCxnSpPr>
          <p:cNvPr id="76" name="Straight Connector 75"/>
          <p:cNvCxnSpPr>
            <a:cxnSpLocks noChangeShapeType="1"/>
          </p:cNvCxnSpPr>
          <p:nvPr/>
        </p:nvCxnSpPr>
        <p:spPr bwMode="auto">
          <a:xfrm>
            <a:off x="6019800" y="4876800"/>
            <a:ext cx="914400" cy="0"/>
          </a:xfrm>
          <a:prstGeom prst="line">
            <a:avLst/>
          </a:prstGeom>
          <a:noFill/>
          <a:ln w="9525">
            <a:solidFill>
              <a:schemeClr val="tx1"/>
            </a:solidFill>
            <a:round/>
            <a:headEnd/>
            <a:tailEnd/>
          </a:ln>
        </p:spPr>
      </p:cxnSp>
      <p:sp>
        <p:nvSpPr>
          <p:cNvPr id="77" name="Rectangle 76"/>
          <p:cNvSpPr>
            <a:spLocks noChangeArrowheads="1"/>
          </p:cNvSpPr>
          <p:nvPr/>
        </p:nvSpPr>
        <p:spPr bwMode="auto">
          <a:xfrm>
            <a:off x="369888" y="4572000"/>
            <a:ext cx="1371600" cy="1371600"/>
          </a:xfrm>
          <a:prstGeom prst="rect">
            <a:avLst/>
          </a:prstGeom>
          <a:noFill/>
          <a:ln w="19050">
            <a:solidFill>
              <a:schemeClr val="tx1"/>
            </a:solidFill>
            <a:prstDash val="sysDash"/>
            <a:round/>
            <a:headEnd/>
            <a:tailEnd/>
          </a:ln>
        </p:spPr>
        <p:txBody>
          <a:bodyPr>
            <a:prstTxWarp prst="textNoShape">
              <a:avLst/>
            </a:prstTxWarp>
          </a:bodyPr>
          <a:lstStyle/>
          <a:p>
            <a:pPr>
              <a:spcBef>
                <a:spcPct val="20000"/>
              </a:spcBef>
              <a:buClr>
                <a:schemeClr val="bg1"/>
              </a:buClr>
              <a:buSzPct val="100000"/>
              <a:buFontTx/>
              <a:buChar char="•"/>
            </a:pPr>
            <a:endParaRPr lang="en-US"/>
          </a:p>
        </p:txBody>
      </p:sp>
      <p:sp>
        <p:nvSpPr>
          <p:cNvPr id="78" name="Rectangle 77"/>
          <p:cNvSpPr>
            <a:spLocks noChangeArrowheads="1"/>
          </p:cNvSpPr>
          <p:nvPr/>
        </p:nvSpPr>
        <p:spPr bwMode="auto">
          <a:xfrm>
            <a:off x="1752600" y="4572000"/>
            <a:ext cx="457200" cy="1371600"/>
          </a:xfrm>
          <a:prstGeom prst="rect">
            <a:avLst/>
          </a:prstGeom>
          <a:noFill/>
          <a:ln w="19050">
            <a:solidFill>
              <a:schemeClr val="tx1"/>
            </a:solidFill>
            <a:prstDash val="sysDash"/>
            <a:round/>
            <a:headEnd/>
            <a:tailEnd/>
          </a:ln>
        </p:spPr>
        <p:txBody>
          <a:bodyPr>
            <a:prstTxWarp prst="textNoShape">
              <a:avLst/>
            </a:prstTxWarp>
          </a:bodyPr>
          <a:lstStyle/>
          <a:p>
            <a:pPr>
              <a:spcBef>
                <a:spcPct val="20000"/>
              </a:spcBef>
              <a:buClr>
                <a:schemeClr val="bg1"/>
              </a:buClr>
              <a:buSzPct val="100000"/>
              <a:buFontTx/>
              <a:buChar char="•"/>
            </a:pPr>
            <a:endParaRPr lang="en-US"/>
          </a:p>
        </p:txBody>
      </p:sp>
      <p:sp>
        <p:nvSpPr>
          <p:cNvPr id="79" name="Rectangle 78"/>
          <p:cNvSpPr>
            <a:spLocks noChangeArrowheads="1"/>
          </p:cNvSpPr>
          <p:nvPr/>
        </p:nvSpPr>
        <p:spPr bwMode="auto">
          <a:xfrm>
            <a:off x="2220913" y="4572000"/>
            <a:ext cx="914400" cy="1371600"/>
          </a:xfrm>
          <a:prstGeom prst="rect">
            <a:avLst/>
          </a:prstGeom>
          <a:noFill/>
          <a:ln w="19050">
            <a:solidFill>
              <a:schemeClr val="tx1"/>
            </a:solidFill>
            <a:prstDash val="sysDash"/>
            <a:round/>
            <a:headEnd/>
            <a:tailEnd/>
          </a:ln>
        </p:spPr>
        <p:txBody>
          <a:bodyPr>
            <a:prstTxWarp prst="textNoShape">
              <a:avLst/>
            </a:prstTxWarp>
          </a:bodyPr>
          <a:lstStyle/>
          <a:p>
            <a:pPr>
              <a:spcBef>
                <a:spcPct val="20000"/>
              </a:spcBef>
              <a:buClr>
                <a:schemeClr val="bg1"/>
              </a:buClr>
              <a:buSzPct val="100000"/>
              <a:buFontTx/>
              <a:buChar char="•"/>
            </a:pPr>
            <a:endParaRPr lang="en-US"/>
          </a:p>
        </p:txBody>
      </p:sp>
      <p:sp>
        <p:nvSpPr>
          <p:cNvPr id="81" name="Rectangle 80"/>
          <p:cNvSpPr>
            <a:spLocks noChangeArrowheads="1"/>
          </p:cNvSpPr>
          <p:nvPr/>
        </p:nvSpPr>
        <p:spPr bwMode="auto">
          <a:xfrm>
            <a:off x="3148013" y="4572000"/>
            <a:ext cx="1371600" cy="1371600"/>
          </a:xfrm>
          <a:prstGeom prst="rect">
            <a:avLst/>
          </a:prstGeom>
          <a:noFill/>
          <a:ln w="19050">
            <a:solidFill>
              <a:schemeClr val="tx1"/>
            </a:solidFill>
            <a:prstDash val="sysDash"/>
            <a:round/>
            <a:headEnd/>
            <a:tailEnd/>
          </a:ln>
        </p:spPr>
        <p:txBody>
          <a:bodyPr>
            <a:prstTxWarp prst="textNoShape">
              <a:avLst/>
            </a:prstTxWarp>
          </a:bodyPr>
          <a:lstStyle/>
          <a:p>
            <a:pPr>
              <a:spcBef>
                <a:spcPct val="20000"/>
              </a:spcBef>
              <a:buClr>
                <a:schemeClr val="bg1"/>
              </a:buClr>
              <a:buSzPct val="100000"/>
              <a:buFontTx/>
              <a:buChar char="•"/>
            </a:pPr>
            <a:endParaRPr lang="en-US"/>
          </a:p>
        </p:txBody>
      </p:sp>
      <p:sp>
        <p:nvSpPr>
          <p:cNvPr id="82" name="Rectangle 81"/>
          <p:cNvSpPr>
            <a:spLocks noChangeArrowheads="1"/>
          </p:cNvSpPr>
          <p:nvPr/>
        </p:nvSpPr>
        <p:spPr bwMode="auto">
          <a:xfrm>
            <a:off x="4495800" y="4572000"/>
            <a:ext cx="1219200" cy="1371600"/>
          </a:xfrm>
          <a:prstGeom prst="rect">
            <a:avLst/>
          </a:prstGeom>
          <a:noFill/>
          <a:ln w="19050">
            <a:solidFill>
              <a:schemeClr val="tx1"/>
            </a:solidFill>
            <a:prstDash val="sysDash"/>
            <a:round/>
            <a:headEnd/>
            <a:tailEnd/>
          </a:ln>
        </p:spPr>
        <p:txBody>
          <a:bodyPr>
            <a:prstTxWarp prst="textNoShape">
              <a:avLst/>
            </a:prstTxWarp>
          </a:bodyPr>
          <a:lstStyle/>
          <a:p>
            <a:pPr>
              <a:spcBef>
                <a:spcPct val="20000"/>
              </a:spcBef>
              <a:buClr>
                <a:schemeClr val="bg1"/>
              </a:buClr>
              <a:buSzPct val="100000"/>
              <a:buFontTx/>
              <a:buChar char="•"/>
            </a:pPr>
            <a:endParaRPr lang="en-US"/>
          </a:p>
        </p:txBody>
      </p:sp>
      <p:sp>
        <p:nvSpPr>
          <p:cNvPr id="83" name="Rectangle 82"/>
          <p:cNvSpPr>
            <a:spLocks noChangeArrowheads="1"/>
          </p:cNvSpPr>
          <p:nvPr/>
        </p:nvSpPr>
        <p:spPr bwMode="auto">
          <a:xfrm>
            <a:off x="5732463" y="4572000"/>
            <a:ext cx="1828800" cy="1371600"/>
          </a:xfrm>
          <a:prstGeom prst="rect">
            <a:avLst/>
          </a:prstGeom>
          <a:noFill/>
          <a:ln w="19050">
            <a:solidFill>
              <a:schemeClr val="tx1"/>
            </a:solidFill>
            <a:prstDash val="sysDash"/>
            <a:round/>
            <a:headEnd/>
            <a:tailEnd/>
          </a:ln>
        </p:spPr>
        <p:txBody>
          <a:bodyPr>
            <a:prstTxWarp prst="textNoShape">
              <a:avLst/>
            </a:prstTxWarp>
          </a:bodyPr>
          <a:lstStyle/>
          <a:p>
            <a:pPr>
              <a:spcBef>
                <a:spcPct val="20000"/>
              </a:spcBef>
              <a:buClr>
                <a:schemeClr val="bg1"/>
              </a:buClr>
              <a:buSzPct val="100000"/>
              <a:buFontTx/>
              <a:buChar char="•"/>
            </a:pPr>
            <a:endParaRPr lang="en-US"/>
          </a:p>
        </p:txBody>
      </p:sp>
      <p:sp>
        <p:nvSpPr>
          <p:cNvPr id="84" name="Rectangle 83"/>
          <p:cNvSpPr>
            <a:spLocks noChangeArrowheads="1"/>
          </p:cNvSpPr>
          <p:nvPr/>
        </p:nvSpPr>
        <p:spPr bwMode="auto">
          <a:xfrm>
            <a:off x="7591425" y="4572000"/>
            <a:ext cx="1219200" cy="1371600"/>
          </a:xfrm>
          <a:prstGeom prst="rect">
            <a:avLst/>
          </a:prstGeom>
          <a:noFill/>
          <a:ln w="19050">
            <a:solidFill>
              <a:schemeClr val="tx1"/>
            </a:solidFill>
            <a:prstDash val="sysDash"/>
            <a:round/>
            <a:headEnd/>
            <a:tailEnd/>
          </a:ln>
        </p:spPr>
        <p:txBody>
          <a:bodyPr>
            <a:prstTxWarp prst="textNoShape">
              <a:avLst/>
            </a:prstTxWarp>
          </a:bodyPr>
          <a:lstStyle/>
          <a:p>
            <a:pPr>
              <a:spcBef>
                <a:spcPct val="20000"/>
              </a:spcBef>
              <a:buClr>
                <a:schemeClr val="bg1"/>
              </a:buClr>
              <a:buSzPct val="100000"/>
              <a:buFontTx/>
              <a:buChar char="•"/>
            </a:pPr>
            <a:endParaRPr lang="en-US"/>
          </a:p>
        </p:txBody>
      </p:sp>
      <p:cxnSp>
        <p:nvCxnSpPr>
          <p:cNvPr id="88" name="Straight Connector 87"/>
          <p:cNvCxnSpPr>
            <a:cxnSpLocks noChangeShapeType="1"/>
            <a:stCxn id="77" idx="0"/>
          </p:cNvCxnSpPr>
          <p:nvPr/>
        </p:nvCxnSpPr>
        <p:spPr bwMode="auto">
          <a:xfrm rot="5400000" flipH="1" flipV="1">
            <a:off x="903288" y="4419600"/>
            <a:ext cx="304800" cy="0"/>
          </a:xfrm>
          <a:prstGeom prst="line">
            <a:avLst/>
          </a:prstGeom>
          <a:noFill/>
          <a:ln w="19050">
            <a:solidFill>
              <a:schemeClr val="tx1"/>
            </a:solidFill>
            <a:round/>
            <a:headEnd/>
            <a:tailEnd/>
          </a:ln>
        </p:spPr>
      </p:cxnSp>
      <p:cxnSp>
        <p:nvCxnSpPr>
          <p:cNvPr id="89" name="Straight Connector 88"/>
          <p:cNvCxnSpPr>
            <a:cxnSpLocks noChangeShapeType="1"/>
          </p:cNvCxnSpPr>
          <p:nvPr/>
        </p:nvCxnSpPr>
        <p:spPr bwMode="auto">
          <a:xfrm rot="5400000" flipH="1" flipV="1">
            <a:off x="2514600" y="4419600"/>
            <a:ext cx="304800" cy="0"/>
          </a:xfrm>
          <a:prstGeom prst="line">
            <a:avLst/>
          </a:prstGeom>
          <a:noFill/>
          <a:ln w="19050">
            <a:solidFill>
              <a:schemeClr val="tx1"/>
            </a:solidFill>
            <a:round/>
            <a:headEnd/>
            <a:tailEnd/>
          </a:ln>
        </p:spPr>
      </p:cxnSp>
      <p:cxnSp>
        <p:nvCxnSpPr>
          <p:cNvPr id="90" name="Straight Connector 89"/>
          <p:cNvCxnSpPr>
            <a:cxnSpLocks noChangeShapeType="1"/>
          </p:cNvCxnSpPr>
          <p:nvPr/>
        </p:nvCxnSpPr>
        <p:spPr bwMode="auto">
          <a:xfrm rot="5400000" flipH="1" flipV="1">
            <a:off x="4953000" y="4419600"/>
            <a:ext cx="304800" cy="0"/>
          </a:xfrm>
          <a:prstGeom prst="line">
            <a:avLst/>
          </a:prstGeom>
          <a:noFill/>
          <a:ln w="19050">
            <a:solidFill>
              <a:schemeClr val="tx1"/>
            </a:solidFill>
            <a:round/>
            <a:headEnd/>
            <a:tailEnd/>
          </a:ln>
        </p:spPr>
      </p:cxnSp>
      <p:cxnSp>
        <p:nvCxnSpPr>
          <p:cNvPr id="92" name="Straight Connector 91"/>
          <p:cNvCxnSpPr>
            <a:cxnSpLocks noChangeShapeType="1"/>
            <a:stCxn id="78" idx="0"/>
          </p:cNvCxnSpPr>
          <p:nvPr/>
        </p:nvCxnSpPr>
        <p:spPr bwMode="auto">
          <a:xfrm rot="5400000" flipH="1" flipV="1">
            <a:off x="1905000" y="4495800"/>
            <a:ext cx="152400" cy="0"/>
          </a:xfrm>
          <a:prstGeom prst="line">
            <a:avLst/>
          </a:prstGeom>
          <a:noFill/>
          <a:ln w="19050">
            <a:solidFill>
              <a:schemeClr val="tx1"/>
            </a:solidFill>
            <a:round/>
            <a:headEnd/>
            <a:tailEnd/>
          </a:ln>
        </p:spPr>
      </p:cxnSp>
      <p:cxnSp>
        <p:nvCxnSpPr>
          <p:cNvPr id="93" name="Straight Connector 92"/>
          <p:cNvCxnSpPr>
            <a:cxnSpLocks noChangeShapeType="1"/>
          </p:cNvCxnSpPr>
          <p:nvPr/>
        </p:nvCxnSpPr>
        <p:spPr bwMode="auto">
          <a:xfrm rot="5400000" flipH="1" flipV="1">
            <a:off x="8153400" y="4495800"/>
            <a:ext cx="152400" cy="0"/>
          </a:xfrm>
          <a:prstGeom prst="line">
            <a:avLst/>
          </a:prstGeom>
          <a:noFill/>
          <a:ln w="19050">
            <a:solidFill>
              <a:schemeClr val="tx1"/>
            </a:solidFill>
            <a:round/>
            <a:headEnd/>
            <a:tailEnd/>
          </a:ln>
        </p:spPr>
      </p:cxnSp>
      <p:cxnSp>
        <p:nvCxnSpPr>
          <p:cNvPr id="100" name="Straight Connector 99"/>
          <p:cNvCxnSpPr>
            <a:cxnSpLocks noChangeShapeType="1"/>
          </p:cNvCxnSpPr>
          <p:nvPr/>
        </p:nvCxnSpPr>
        <p:spPr bwMode="auto">
          <a:xfrm rot="5400000" flipH="1" flipV="1">
            <a:off x="3543300" y="4305300"/>
            <a:ext cx="533400" cy="0"/>
          </a:xfrm>
          <a:prstGeom prst="line">
            <a:avLst/>
          </a:prstGeom>
          <a:noFill/>
          <a:ln w="19050">
            <a:solidFill>
              <a:schemeClr val="tx1"/>
            </a:solidFill>
            <a:round/>
            <a:headEnd/>
            <a:tailEnd/>
          </a:ln>
        </p:spPr>
      </p:cxnSp>
      <p:cxnSp>
        <p:nvCxnSpPr>
          <p:cNvPr id="103" name="Straight Connector 102"/>
          <p:cNvCxnSpPr>
            <a:cxnSpLocks noChangeShapeType="1"/>
          </p:cNvCxnSpPr>
          <p:nvPr/>
        </p:nvCxnSpPr>
        <p:spPr bwMode="auto">
          <a:xfrm rot="5400000" flipH="1" flipV="1">
            <a:off x="6362700" y="4305300"/>
            <a:ext cx="533400" cy="0"/>
          </a:xfrm>
          <a:prstGeom prst="line">
            <a:avLst/>
          </a:prstGeom>
          <a:noFill/>
          <a:ln w="19050">
            <a:solidFill>
              <a:schemeClr val="tx1"/>
            </a:solidFill>
            <a:round/>
            <a:headEnd/>
            <a:tailEnd/>
          </a:ln>
        </p:spPr>
      </p:cxnSp>
      <p:cxnSp>
        <p:nvCxnSpPr>
          <p:cNvPr id="107" name="Straight Connector 106"/>
          <p:cNvCxnSpPr>
            <a:cxnSpLocks noChangeShapeType="1"/>
          </p:cNvCxnSpPr>
          <p:nvPr/>
        </p:nvCxnSpPr>
        <p:spPr bwMode="auto">
          <a:xfrm>
            <a:off x="1066800" y="4267200"/>
            <a:ext cx="4038600" cy="0"/>
          </a:xfrm>
          <a:prstGeom prst="line">
            <a:avLst/>
          </a:prstGeom>
          <a:noFill/>
          <a:ln w="19050">
            <a:solidFill>
              <a:schemeClr val="tx1"/>
            </a:solidFill>
            <a:round/>
            <a:headEnd/>
            <a:tailEnd/>
          </a:ln>
        </p:spPr>
      </p:cxnSp>
      <p:cxnSp>
        <p:nvCxnSpPr>
          <p:cNvPr id="109" name="Straight Connector 108"/>
          <p:cNvCxnSpPr>
            <a:cxnSpLocks noChangeShapeType="1"/>
          </p:cNvCxnSpPr>
          <p:nvPr/>
        </p:nvCxnSpPr>
        <p:spPr bwMode="auto">
          <a:xfrm>
            <a:off x="1981200" y="4419600"/>
            <a:ext cx="6248400" cy="0"/>
          </a:xfrm>
          <a:prstGeom prst="line">
            <a:avLst/>
          </a:prstGeom>
          <a:noFill/>
          <a:ln w="19050">
            <a:solidFill>
              <a:schemeClr val="tx1"/>
            </a:solidFill>
            <a:round/>
            <a:headEnd/>
            <a:tailEnd/>
          </a:ln>
        </p:spPr>
      </p:cxnSp>
      <p:cxnSp>
        <p:nvCxnSpPr>
          <p:cNvPr id="111" name="Straight Connector 110"/>
          <p:cNvCxnSpPr>
            <a:cxnSpLocks noChangeShapeType="1"/>
          </p:cNvCxnSpPr>
          <p:nvPr/>
        </p:nvCxnSpPr>
        <p:spPr bwMode="auto">
          <a:xfrm>
            <a:off x="3810000" y="4038600"/>
            <a:ext cx="2819400" cy="0"/>
          </a:xfrm>
          <a:prstGeom prst="line">
            <a:avLst/>
          </a:prstGeom>
          <a:noFill/>
          <a:ln w="19050">
            <a:solidFill>
              <a:schemeClr val="tx1"/>
            </a:solidFill>
            <a:round/>
            <a:headEnd/>
            <a:tailEnd/>
          </a:ln>
        </p:spPr>
      </p:cxnSp>
      <p:cxnSp>
        <p:nvCxnSpPr>
          <p:cNvPr id="113" name="Straight Connector 112"/>
          <p:cNvCxnSpPr>
            <a:cxnSpLocks noChangeShapeType="1"/>
          </p:cNvCxnSpPr>
          <p:nvPr/>
        </p:nvCxnSpPr>
        <p:spPr bwMode="auto">
          <a:xfrm rot="5400000" flipH="1" flipV="1">
            <a:off x="1714500" y="3924300"/>
            <a:ext cx="685800" cy="0"/>
          </a:xfrm>
          <a:prstGeom prst="line">
            <a:avLst/>
          </a:prstGeom>
          <a:noFill/>
          <a:ln w="19050">
            <a:solidFill>
              <a:schemeClr val="tx1"/>
            </a:solidFill>
            <a:round/>
            <a:headEnd/>
            <a:tailEnd/>
          </a:ln>
        </p:spPr>
      </p:cxnSp>
      <p:cxnSp>
        <p:nvCxnSpPr>
          <p:cNvPr id="115" name="Straight Connector 114"/>
          <p:cNvCxnSpPr>
            <a:cxnSpLocks noChangeShapeType="1"/>
          </p:cNvCxnSpPr>
          <p:nvPr/>
        </p:nvCxnSpPr>
        <p:spPr bwMode="auto">
          <a:xfrm rot="5400000" flipH="1" flipV="1">
            <a:off x="3771900" y="4000500"/>
            <a:ext cx="838200" cy="0"/>
          </a:xfrm>
          <a:prstGeom prst="line">
            <a:avLst/>
          </a:prstGeom>
          <a:noFill/>
          <a:ln w="19050">
            <a:solidFill>
              <a:schemeClr val="tx1"/>
            </a:solidFill>
            <a:round/>
            <a:headEnd/>
            <a:tailEnd/>
          </a:ln>
        </p:spPr>
      </p:cxnSp>
      <p:cxnSp>
        <p:nvCxnSpPr>
          <p:cNvPr id="117" name="Straight Connector 116"/>
          <p:cNvCxnSpPr>
            <a:cxnSpLocks noChangeShapeType="1"/>
          </p:cNvCxnSpPr>
          <p:nvPr/>
        </p:nvCxnSpPr>
        <p:spPr bwMode="auto">
          <a:xfrm rot="5400000" flipH="1" flipV="1">
            <a:off x="6019800" y="3810000"/>
            <a:ext cx="457200" cy="0"/>
          </a:xfrm>
          <a:prstGeom prst="line">
            <a:avLst/>
          </a:prstGeom>
          <a:noFill/>
          <a:ln w="19050">
            <a:solidFill>
              <a:schemeClr val="tx1"/>
            </a:solidFill>
            <a:round/>
            <a:headEnd/>
            <a:tailEnd/>
          </a:ln>
        </p:spPr>
      </p:cxnSp>
      <p:sp>
        <p:nvSpPr>
          <p:cNvPr id="118" name="TextBox 117"/>
          <p:cNvSpPr txBox="1">
            <a:spLocks noChangeArrowheads="1"/>
          </p:cNvSpPr>
          <p:nvPr/>
        </p:nvSpPr>
        <p:spPr bwMode="auto">
          <a:xfrm>
            <a:off x="1219200" y="3211513"/>
            <a:ext cx="1711325" cy="369887"/>
          </a:xfrm>
          <a:prstGeom prst="rect">
            <a:avLst/>
          </a:prstGeom>
          <a:solidFill>
            <a:srgbClr val="FFCCFF"/>
          </a:solidFill>
          <a:ln w="19050">
            <a:solidFill>
              <a:schemeClr val="tx1"/>
            </a:solidFill>
            <a:miter lim="800000"/>
            <a:headEnd/>
            <a:tailEnd/>
          </a:ln>
        </p:spPr>
        <p:txBody>
          <a:bodyPr>
            <a:prstTxWarp prst="textNoShape">
              <a:avLst/>
            </a:prstTxWarp>
            <a:spAutoFit/>
          </a:bodyPr>
          <a:lstStyle/>
          <a:p>
            <a:pPr algn="ctr"/>
            <a:r>
              <a:rPr lang="en-US" sz="1800" dirty="0">
                <a:latin typeface="Arial" charset="0"/>
              </a:rPr>
              <a:t>Context C</a:t>
            </a:r>
            <a:r>
              <a:rPr lang="en-US" sz="1800" baseline="-25000" dirty="0">
                <a:latin typeface="Arial" charset="0"/>
              </a:rPr>
              <a:t>1</a:t>
            </a:r>
          </a:p>
        </p:txBody>
      </p:sp>
      <p:sp>
        <p:nvSpPr>
          <p:cNvPr id="119" name="TextBox 118"/>
          <p:cNvSpPr txBox="1">
            <a:spLocks noChangeArrowheads="1"/>
          </p:cNvSpPr>
          <p:nvPr/>
        </p:nvSpPr>
        <p:spPr bwMode="auto">
          <a:xfrm>
            <a:off x="3352800" y="3200400"/>
            <a:ext cx="1711325" cy="369888"/>
          </a:xfrm>
          <a:prstGeom prst="rect">
            <a:avLst/>
          </a:prstGeom>
          <a:solidFill>
            <a:srgbClr val="0000FF"/>
          </a:solidFill>
          <a:ln w="19050">
            <a:solidFill>
              <a:schemeClr val="tx1"/>
            </a:solidFill>
            <a:miter lim="800000"/>
            <a:headEnd/>
            <a:tailEnd/>
          </a:ln>
        </p:spPr>
        <p:txBody>
          <a:bodyPr>
            <a:prstTxWarp prst="textNoShape">
              <a:avLst/>
            </a:prstTxWarp>
            <a:spAutoFit/>
          </a:bodyPr>
          <a:lstStyle/>
          <a:p>
            <a:pPr algn="ctr"/>
            <a:r>
              <a:rPr lang="en-US" sz="1800" dirty="0">
                <a:latin typeface="Arial" charset="0"/>
              </a:rPr>
              <a:t>Context C</a:t>
            </a:r>
            <a:r>
              <a:rPr lang="en-US" sz="1800" baseline="-25000" dirty="0">
                <a:latin typeface="Arial" charset="0"/>
              </a:rPr>
              <a:t>2</a:t>
            </a:r>
          </a:p>
        </p:txBody>
      </p:sp>
      <p:sp>
        <p:nvSpPr>
          <p:cNvPr id="120" name="TextBox 119"/>
          <p:cNvSpPr txBox="1">
            <a:spLocks noChangeArrowheads="1"/>
          </p:cNvSpPr>
          <p:nvPr/>
        </p:nvSpPr>
        <p:spPr bwMode="auto">
          <a:xfrm>
            <a:off x="5410200" y="3200400"/>
            <a:ext cx="1711325" cy="369888"/>
          </a:xfrm>
          <a:prstGeom prst="rect">
            <a:avLst/>
          </a:prstGeom>
          <a:solidFill>
            <a:srgbClr val="FFFF00"/>
          </a:solidFill>
          <a:ln w="19050">
            <a:solidFill>
              <a:schemeClr val="tx1"/>
            </a:solidFill>
            <a:miter lim="800000"/>
            <a:headEnd/>
            <a:tailEnd/>
          </a:ln>
        </p:spPr>
        <p:txBody>
          <a:bodyPr>
            <a:prstTxWarp prst="textNoShape">
              <a:avLst/>
            </a:prstTxWarp>
            <a:spAutoFit/>
          </a:bodyPr>
          <a:lstStyle/>
          <a:p>
            <a:pPr algn="ctr"/>
            <a:r>
              <a:rPr lang="en-US" sz="1800" dirty="0">
                <a:latin typeface="Arial" charset="0"/>
              </a:rPr>
              <a:t>Context C</a:t>
            </a:r>
            <a:r>
              <a:rPr lang="en-US" sz="1800" baseline="-25000" dirty="0">
                <a:latin typeface="Arial" charset="0"/>
              </a:rPr>
              <a:t>3</a:t>
            </a:r>
          </a:p>
        </p:txBody>
      </p:sp>
      <p:sp>
        <p:nvSpPr>
          <p:cNvPr id="121" name="Oval 120"/>
          <p:cNvSpPr>
            <a:spLocks noChangeArrowheads="1"/>
          </p:cNvSpPr>
          <p:nvPr/>
        </p:nvSpPr>
        <p:spPr bwMode="auto">
          <a:xfrm>
            <a:off x="1143000" y="2209800"/>
            <a:ext cx="1828800" cy="685800"/>
          </a:xfrm>
          <a:prstGeom prst="ellipse">
            <a:avLst/>
          </a:prstGeom>
          <a:solidFill>
            <a:srgbClr val="FFCCFF"/>
          </a:solidFill>
          <a:ln w="9525">
            <a:solidFill>
              <a:schemeClr val="tx1"/>
            </a:solidFill>
            <a:round/>
            <a:headEnd/>
            <a:tailEnd/>
          </a:ln>
        </p:spPr>
        <p:txBody>
          <a:bodyPr>
            <a:prstTxWarp prst="textNoShape">
              <a:avLst/>
            </a:prstTxWarp>
          </a:bodyPr>
          <a:lstStyle/>
          <a:p>
            <a:pPr>
              <a:spcBef>
                <a:spcPct val="20000"/>
              </a:spcBef>
              <a:buClr>
                <a:schemeClr val="bg1"/>
              </a:buClr>
              <a:buSzPct val="100000"/>
              <a:buFontTx/>
              <a:buChar char="•"/>
            </a:pPr>
            <a:endParaRPr lang="en-US"/>
          </a:p>
        </p:txBody>
      </p:sp>
      <p:sp>
        <p:nvSpPr>
          <p:cNvPr id="122" name="Oval 121"/>
          <p:cNvSpPr>
            <a:spLocks noChangeArrowheads="1"/>
          </p:cNvSpPr>
          <p:nvPr/>
        </p:nvSpPr>
        <p:spPr bwMode="auto">
          <a:xfrm>
            <a:off x="3276600" y="2209800"/>
            <a:ext cx="1828800" cy="685800"/>
          </a:xfrm>
          <a:prstGeom prst="ellipse">
            <a:avLst/>
          </a:prstGeom>
          <a:solidFill>
            <a:srgbClr val="0000FF"/>
          </a:solidFill>
          <a:ln w="9525">
            <a:solidFill>
              <a:schemeClr val="tx1"/>
            </a:solidFill>
            <a:round/>
            <a:headEnd/>
            <a:tailEnd/>
          </a:ln>
        </p:spPr>
        <p:txBody>
          <a:bodyPr>
            <a:prstTxWarp prst="textNoShape">
              <a:avLst/>
            </a:prstTxWarp>
          </a:bodyPr>
          <a:lstStyle/>
          <a:p>
            <a:pPr>
              <a:spcBef>
                <a:spcPct val="20000"/>
              </a:spcBef>
              <a:buClr>
                <a:schemeClr val="bg1"/>
              </a:buClr>
              <a:buSzPct val="100000"/>
              <a:buFontTx/>
              <a:buChar char="•"/>
            </a:pPr>
            <a:endParaRPr lang="en-US"/>
          </a:p>
        </p:txBody>
      </p:sp>
      <p:sp>
        <p:nvSpPr>
          <p:cNvPr id="123" name="Oval 122"/>
          <p:cNvSpPr>
            <a:spLocks noChangeArrowheads="1"/>
          </p:cNvSpPr>
          <p:nvPr/>
        </p:nvSpPr>
        <p:spPr bwMode="auto">
          <a:xfrm>
            <a:off x="5257800" y="2209800"/>
            <a:ext cx="1828800" cy="685800"/>
          </a:xfrm>
          <a:prstGeom prst="ellipse">
            <a:avLst/>
          </a:prstGeom>
          <a:solidFill>
            <a:srgbClr val="FFFF00"/>
          </a:solidFill>
          <a:ln w="9525">
            <a:solidFill>
              <a:schemeClr val="tx1"/>
            </a:solidFill>
            <a:round/>
            <a:headEnd/>
            <a:tailEnd/>
          </a:ln>
        </p:spPr>
        <p:txBody>
          <a:bodyPr>
            <a:prstTxWarp prst="textNoShape">
              <a:avLst/>
            </a:prstTxWarp>
          </a:bodyPr>
          <a:lstStyle/>
          <a:p>
            <a:pPr>
              <a:spcBef>
                <a:spcPct val="20000"/>
              </a:spcBef>
              <a:buClr>
                <a:schemeClr val="bg1"/>
              </a:buClr>
              <a:buSzPct val="100000"/>
              <a:buFontTx/>
              <a:buChar char="•"/>
            </a:pPr>
            <a:endParaRPr lang="en-US"/>
          </a:p>
        </p:txBody>
      </p:sp>
      <p:sp>
        <p:nvSpPr>
          <p:cNvPr id="124" name="TextBox 123"/>
          <p:cNvSpPr txBox="1">
            <a:spLocks noChangeArrowheads="1"/>
          </p:cNvSpPr>
          <p:nvPr/>
        </p:nvSpPr>
        <p:spPr bwMode="auto">
          <a:xfrm>
            <a:off x="1447800" y="2209800"/>
            <a:ext cx="1295400" cy="646113"/>
          </a:xfrm>
          <a:prstGeom prst="rect">
            <a:avLst/>
          </a:prstGeom>
          <a:noFill/>
          <a:ln w="9525">
            <a:noFill/>
            <a:miter lim="800000"/>
            <a:headEnd/>
            <a:tailEnd/>
          </a:ln>
        </p:spPr>
        <p:txBody>
          <a:bodyPr>
            <a:prstTxWarp prst="textNoShape">
              <a:avLst/>
            </a:prstTxWarp>
            <a:spAutoFit/>
          </a:bodyPr>
          <a:lstStyle/>
          <a:p>
            <a:r>
              <a:rPr lang="en-US" sz="1800" dirty="0">
                <a:latin typeface="Arial" charset="0"/>
              </a:rPr>
              <a:t>Prediction</a:t>
            </a:r>
          </a:p>
          <a:p>
            <a:r>
              <a:rPr lang="en-US" sz="1800" dirty="0">
                <a:latin typeface="Arial" charset="0"/>
              </a:rPr>
              <a:t>Model M</a:t>
            </a:r>
            <a:r>
              <a:rPr lang="en-US" sz="1800" baseline="-25000" dirty="0">
                <a:latin typeface="Arial" charset="0"/>
              </a:rPr>
              <a:t>1</a:t>
            </a:r>
          </a:p>
        </p:txBody>
      </p:sp>
      <p:sp>
        <p:nvSpPr>
          <p:cNvPr id="125" name="TextBox 124"/>
          <p:cNvSpPr txBox="1">
            <a:spLocks noChangeArrowheads="1"/>
          </p:cNvSpPr>
          <p:nvPr/>
        </p:nvSpPr>
        <p:spPr bwMode="auto">
          <a:xfrm>
            <a:off x="3505200" y="2209800"/>
            <a:ext cx="1295400" cy="646113"/>
          </a:xfrm>
          <a:prstGeom prst="rect">
            <a:avLst/>
          </a:prstGeom>
          <a:noFill/>
          <a:ln w="9525">
            <a:noFill/>
            <a:miter lim="800000"/>
            <a:headEnd/>
            <a:tailEnd/>
          </a:ln>
        </p:spPr>
        <p:txBody>
          <a:bodyPr>
            <a:prstTxWarp prst="textNoShape">
              <a:avLst/>
            </a:prstTxWarp>
            <a:spAutoFit/>
          </a:bodyPr>
          <a:lstStyle/>
          <a:p>
            <a:r>
              <a:rPr lang="en-US" sz="1800" dirty="0">
                <a:latin typeface="Arial" charset="0"/>
              </a:rPr>
              <a:t>Prediction</a:t>
            </a:r>
          </a:p>
          <a:p>
            <a:r>
              <a:rPr lang="en-US" sz="1800" dirty="0">
                <a:latin typeface="Arial" charset="0"/>
              </a:rPr>
              <a:t>Model M</a:t>
            </a:r>
            <a:r>
              <a:rPr lang="en-US" sz="1800" baseline="-25000" dirty="0">
                <a:latin typeface="Arial" charset="0"/>
              </a:rPr>
              <a:t>2</a:t>
            </a:r>
          </a:p>
        </p:txBody>
      </p:sp>
      <p:sp>
        <p:nvSpPr>
          <p:cNvPr id="126" name="TextBox 125"/>
          <p:cNvSpPr txBox="1">
            <a:spLocks noChangeArrowheads="1"/>
          </p:cNvSpPr>
          <p:nvPr/>
        </p:nvSpPr>
        <p:spPr bwMode="auto">
          <a:xfrm>
            <a:off x="5562600" y="2209800"/>
            <a:ext cx="1295400" cy="646113"/>
          </a:xfrm>
          <a:prstGeom prst="rect">
            <a:avLst/>
          </a:prstGeom>
          <a:noFill/>
          <a:ln w="9525">
            <a:noFill/>
            <a:miter lim="800000"/>
            <a:headEnd/>
            <a:tailEnd/>
          </a:ln>
        </p:spPr>
        <p:txBody>
          <a:bodyPr>
            <a:prstTxWarp prst="textNoShape">
              <a:avLst/>
            </a:prstTxWarp>
            <a:spAutoFit/>
          </a:bodyPr>
          <a:lstStyle/>
          <a:p>
            <a:r>
              <a:rPr lang="en-US" sz="1800" dirty="0">
                <a:latin typeface="Arial" charset="0"/>
              </a:rPr>
              <a:t>Prediction</a:t>
            </a:r>
          </a:p>
          <a:p>
            <a:r>
              <a:rPr lang="en-US" sz="1800" dirty="0">
                <a:latin typeface="Arial" charset="0"/>
              </a:rPr>
              <a:t>Model M</a:t>
            </a:r>
            <a:r>
              <a:rPr lang="en-US" sz="1800" baseline="-25000" dirty="0">
                <a:latin typeface="Arial" charset="0"/>
              </a:rPr>
              <a:t>3</a:t>
            </a:r>
          </a:p>
        </p:txBody>
      </p:sp>
      <p:sp>
        <p:nvSpPr>
          <p:cNvPr id="127" name="TextBox 126"/>
          <p:cNvSpPr txBox="1">
            <a:spLocks noChangeArrowheads="1"/>
          </p:cNvSpPr>
          <p:nvPr/>
        </p:nvSpPr>
        <p:spPr bwMode="auto">
          <a:xfrm>
            <a:off x="4876800" y="4572000"/>
            <a:ext cx="533400" cy="338138"/>
          </a:xfrm>
          <a:prstGeom prst="rect">
            <a:avLst/>
          </a:prstGeom>
          <a:noFill/>
          <a:ln w="9525">
            <a:noFill/>
            <a:miter lim="800000"/>
            <a:headEnd/>
            <a:tailEnd/>
          </a:ln>
        </p:spPr>
        <p:txBody>
          <a:bodyPr>
            <a:prstTxWarp prst="textNoShape">
              <a:avLst/>
            </a:prstTxWarp>
            <a:spAutoFit/>
          </a:bodyPr>
          <a:lstStyle/>
          <a:p>
            <a:r>
              <a:rPr lang="en-US" sz="1600" dirty="0">
                <a:latin typeface="Arial" charset="0"/>
              </a:rPr>
              <a:t>D</a:t>
            </a:r>
            <a:r>
              <a:rPr lang="en-US" sz="1600" baseline="-25000" dirty="0">
                <a:latin typeface="Arial" charset="0"/>
              </a:rPr>
              <a:t>1</a:t>
            </a:r>
            <a:endParaRPr lang="en-US" baseline="-25000" dirty="0">
              <a:latin typeface="Arial" charset="0"/>
            </a:endParaRPr>
          </a:p>
        </p:txBody>
      </p:sp>
      <p:sp>
        <p:nvSpPr>
          <p:cNvPr id="128" name="TextBox 127"/>
          <p:cNvSpPr txBox="1">
            <a:spLocks noChangeArrowheads="1"/>
          </p:cNvSpPr>
          <p:nvPr/>
        </p:nvSpPr>
        <p:spPr bwMode="auto">
          <a:xfrm>
            <a:off x="2438400" y="4538663"/>
            <a:ext cx="533400" cy="338137"/>
          </a:xfrm>
          <a:prstGeom prst="rect">
            <a:avLst/>
          </a:prstGeom>
          <a:noFill/>
          <a:ln w="9525">
            <a:noFill/>
            <a:miter lim="800000"/>
            <a:headEnd/>
            <a:tailEnd/>
          </a:ln>
        </p:spPr>
        <p:txBody>
          <a:bodyPr>
            <a:prstTxWarp prst="textNoShape">
              <a:avLst/>
            </a:prstTxWarp>
            <a:spAutoFit/>
          </a:bodyPr>
          <a:lstStyle/>
          <a:p>
            <a:r>
              <a:rPr lang="en-US" sz="1600" dirty="0">
                <a:latin typeface="Arial" charset="0"/>
              </a:rPr>
              <a:t>D1</a:t>
            </a:r>
            <a:endParaRPr lang="en-US" dirty="0">
              <a:latin typeface="Arial" charset="0"/>
            </a:endParaRPr>
          </a:p>
        </p:txBody>
      </p:sp>
      <p:sp>
        <p:nvSpPr>
          <p:cNvPr id="129" name="TextBox 128"/>
          <p:cNvSpPr txBox="1">
            <a:spLocks noChangeArrowheads="1"/>
          </p:cNvSpPr>
          <p:nvPr/>
        </p:nvSpPr>
        <p:spPr bwMode="auto">
          <a:xfrm>
            <a:off x="838200" y="4538663"/>
            <a:ext cx="533400" cy="338137"/>
          </a:xfrm>
          <a:prstGeom prst="rect">
            <a:avLst/>
          </a:prstGeom>
          <a:noFill/>
          <a:ln w="9525">
            <a:noFill/>
            <a:miter lim="800000"/>
            <a:headEnd/>
            <a:tailEnd/>
          </a:ln>
        </p:spPr>
        <p:txBody>
          <a:bodyPr>
            <a:prstTxWarp prst="textNoShape">
              <a:avLst/>
            </a:prstTxWarp>
            <a:spAutoFit/>
          </a:bodyPr>
          <a:lstStyle/>
          <a:p>
            <a:r>
              <a:rPr lang="en-US" sz="1600" dirty="0">
                <a:latin typeface="Arial" charset="0"/>
              </a:rPr>
              <a:t>D</a:t>
            </a:r>
            <a:r>
              <a:rPr lang="en-US" sz="1600" baseline="-25000" dirty="0">
                <a:latin typeface="Arial" charset="0"/>
              </a:rPr>
              <a:t>1</a:t>
            </a:r>
            <a:endParaRPr lang="en-US" sz="2000" baseline="-25000" dirty="0">
              <a:latin typeface="Arial" charset="0"/>
            </a:endParaRPr>
          </a:p>
        </p:txBody>
      </p:sp>
      <p:sp>
        <p:nvSpPr>
          <p:cNvPr id="132" name="TextBox 131"/>
          <p:cNvSpPr txBox="1">
            <a:spLocks noChangeArrowheads="1"/>
          </p:cNvSpPr>
          <p:nvPr/>
        </p:nvSpPr>
        <p:spPr bwMode="auto">
          <a:xfrm>
            <a:off x="8001000" y="4538663"/>
            <a:ext cx="533400" cy="338137"/>
          </a:xfrm>
          <a:prstGeom prst="rect">
            <a:avLst/>
          </a:prstGeom>
          <a:noFill/>
          <a:ln w="9525">
            <a:noFill/>
            <a:miter lim="800000"/>
            <a:headEnd/>
            <a:tailEnd/>
          </a:ln>
        </p:spPr>
        <p:txBody>
          <a:bodyPr>
            <a:prstTxWarp prst="textNoShape">
              <a:avLst/>
            </a:prstTxWarp>
            <a:spAutoFit/>
          </a:bodyPr>
          <a:lstStyle/>
          <a:p>
            <a:r>
              <a:rPr lang="en-US" sz="1600" dirty="0">
                <a:latin typeface="Arial" charset="0"/>
              </a:rPr>
              <a:t>D</a:t>
            </a:r>
            <a:r>
              <a:rPr lang="en-US" sz="1600" baseline="-25000" dirty="0">
                <a:latin typeface="Arial" charset="0"/>
              </a:rPr>
              <a:t>2</a:t>
            </a:r>
            <a:endParaRPr lang="en-US" baseline="-25000" dirty="0">
              <a:latin typeface="Arial" charset="0"/>
            </a:endParaRPr>
          </a:p>
        </p:txBody>
      </p:sp>
      <p:sp>
        <p:nvSpPr>
          <p:cNvPr id="134" name="TextBox 133"/>
          <p:cNvSpPr txBox="1">
            <a:spLocks noChangeArrowheads="1"/>
          </p:cNvSpPr>
          <p:nvPr/>
        </p:nvSpPr>
        <p:spPr bwMode="auto">
          <a:xfrm>
            <a:off x="1752600" y="4538663"/>
            <a:ext cx="533400" cy="338137"/>
          </a:xfrm>
          <a:prstGeom prst="rect">
            <a:avLst/>
          </a:prstGeom>
          <a:noFill/>
          <a:ln w="9525">
            <a:noFill/>
            <a:miter lim="800000"/>
            <a:headEnd/>
            <a:tailEnd/>
          </a:ln>
        </p:spPr>
        <p:txBody>
          <a:bodyPr>
            <a:prstTxWarp prst="textNoShape">
              <a:avLst/>
            </a:prstTxWarp>
            <a:spAutoFit/>
          </a:bodyPr>
          <a:lstStyle/>
          <a:p>
            <a:r>
              <a:rPr lang="en-US" sz="1600" dirty="0">
                <a:latin typeface="Arial" charset="0"/>
              </a:rPr>
              <a:t>D</a:t>
            </a:r>
            <a:r>
              <a:rPr lang="en-US" sz="1600" baseline="-25000" dirty="0">
                <a:latin typeface="Arial" charset="0"/>
              </a:rPr>
              <a:t>2</a:t>
            </a:r>
            <a:endParaRPr lang="en-US" baseline="-25000" dirty="0">
              <a:latin typeface="Arial" charset="0"/>
            </a:endParaRPr>
          </a:p>
        </p:txBody>
      </p:sp>
      <p:sp>
        <p:nvSpPr>
          <p:cNvPr id="135" name="TextBox 134"/>
          <p:cNvSpPr txBox="1">
            <a:spLocks noChangeArrowheads="1"/>
          </p:cNvSpPr>
          <p:nvPr/>
        </p:nvSpPr>
        <p:spPr bwMode="auto">
          <a:xfrm>
            <a:off x="3581400" y="4538663"/>
            <a:ext cx="533400" cy="338137"/>
          </a:xfrm>
          <a:prstGeom prst="rect">
            <a:avLst/>
          </a:prstGeom>
          <a:noFill/>
          <a:ln w="9525">
            <a:noFill/>
            <a:miter lim="800000"/>
            <a:headEnd/>
            <a:tailEnd/>
          </a:ln>
        </p:spPr>
        <p:txBody>
          <a:bodyPr>
            <a:prstTxWarp prst="textNoShape">
              <a:avLst/>
            </a:prstTxWarp>
            <a:spAutoFit/>
          </a:bodyPr>
          <a:lstStyle/>
          <a:p>
            <a:r>
              <a:rPr lang="en-US" sz="1600">
                <a:latin typeface="Arial" charset="0"/>
              </a:rPr>
              <a:t>D3</a:t>
            </a:r>
            <a:endParaRPr lang="en-US">
              <a:latin typeface="Arial" charset="0"/>
            </a:endParaRPr>
          </a:p>
        </p:txBody>
      </p:sp>
      <p:sp>
        <p:nvSpPr>
          <p:cNvPr id="136" name="TextBox 135"/>
          <p:cNvSpPr txBox="1">
            <a:spLocks noChangeArrowheads="1"/>
          </p:cNvSpPr>
          <p:nvPr/>
        </p:nvSpPr>
        <p:spPr bwMode="auto">
          <a:xfrm>
            <a:off x="6400800" y="4538663"/>
            <a:ext cx="533400" cy="338137"/>
          </a:xfrm>
          <a:prstGeom prst="rect">
            <a:avLst/>
          </a:prstGeom>
          <a:noFill/>
          <a:ln w="9525">
            <a:noFill/>
            <a:miter lim="800000"/>
            <a:headEnd/>
            <a:tailEnd/>
          </a:ln>
        </p:spPr>
        <p:txBody>
          <a:bodyPr>
            <a:prstTxWarp prst="textNoShape">
              <a:avLst/>
            </a:prstTxWarp>
            <a:spAutoFit/>
          </a:bodyPr>
          <a:lstStyle/>
          <a:p>
            <a:r>
              <a:rPr lang="en-US" sz="1600" dirty="0">
                <a:latin typeface="Arial" charset="0"/>
              </a:rPr>
              <a:t>D</a:t>
            </a:r>
            <a:r>
              <a:rPr lang="en-US" sz="1600" baseline="-25000" dirty="0">
                <a:latin typeface="Arial" charset="0"/>
              </a:rPr>
              <a:t>3</a:t>
            </a:r>
            <a:endParaRPr lang="en-US" baseline="-25000" dirty="0">
              <a:latin typeface="Arial" charset="0"/>
            </a:endParaRPr>
          </a:p>
        </p:txBody>
      </p:sp>
      <p:cxnSp>
        <p:nvCxnSpPr>
          <p:cNvPr id="138" name="Straight Arrow Connector 137"/>
          <p:cNvCxnSpPr>
            <a:cxnSpLocks noChangeShapeType="1"/>
          </p:cNvCxnSpPr>
          <p:nvPr/>
        </p:nvCxnSpPr>
        <p:spPr bwMode="auto">
          <a:xfrm rot="5400000">
            <a:off x="1866107" y="3009106"/>
            <a:ext cx="381000" cy="1587"/>
          </a:xfrm>
          <a:prstGeom prst="straightConnector1">
            <a:avLst/>
          </a:prstGeom>
          <a:noFill/>
          <a:ln w="9525">
            <a:solidFill>
              <a:schemeClr val="tx1"/>
            </a:solidFill>
            <a:round/>
            <a:headEnd type="arrow" w="med" len="med"/>
            <a:tailEnd type="arrow" w="med" len="med"/>
          </a:ln>
        </p:spPr>
      </p:cxnSp>
      <p:cxnSp>
        <p:nvCxnSpPr>
          <p:cNvPr id="141" name="Straight Arrow Connector 140"/>
          <p:cNvCxnSpPr>
            <a:cxnSpLocks noChangeShapeType="1"/>
          </p:cNvCxnSpPr>
          <p:nvPr/>
        </p:nvCxnSpPr>
        <p:spPr bwMode="auto">
          <a:xfrm rot="5400000">
            <a:off x="4001294" y="3009106"/>
            <a:ext cx="381000" cy="1588"/>
          </a:xfrm>
          <a:prstGeom prst="straightConnector1">
            <a:avLst/>
          </a:prstGeom>
          <a:noFill/>
          <a:ln w="9525">
            <a:solidFill>
              <a:schemeClr val="tx1"/>
            </a:solidFill>
            <a:round/>
            <a:headEnd type="arrow" w="med" len="med"/>
            <a:tailEnd type="arrow" w="med" len="med"/>
          </a:ln>
        </p:spPr>
      </p:cxnSp>
      <p:cxnSp>
        <p:nvCxnSpPr>
          <p:cNvPr id="142" name="Straight Arrow Connector 141"/>
          <p:cNvCxnSpPr>
            <a:cxnSpLocks noChangeShapeType="1"/>
          </p:cNvCxnSpPr>
          <p:nvPr/>
        </p:nvCxnSpPr>
        <p:spPr bwMode="auto">
          <a:xfrm rot="5400000">
            <a:off x="6058694" y="3009106"/>
            <a:ext cx="381000" cy="1588"/>
          </a:xfrm>
          <a:prstGeom prst="straightConnector1">
            <a:avLst/>
          </a:prstGeom>
          <a:noFill/>
          <a:ln w="9525">
            <a:solidFill>
              <a:schemeClr val="tx1"/>
            </a:solidFill>
            <a:round/>
            <a:headEnd type="arrow" w="med" len="med"/>
            <a:tailEnd type="arrow" w="med" len="med"/>
          </a:ln>
        </p:spPr>
      </p:cxnSp>
      <p:sp>
        <p:nvSpPr>
          <p:cNvPr id="91" name="Rectangle 90"/>
          <p:cNvSpPr/>
          <p:nvPr/>
        </p:nvSpPr>
        <p:spPr>
          <a:xfrm>
            <a:off x="7239000" y="6019800"/>
            <a:ext cx="2819400" cy="400110"/>
          </a:xfrm>
          <a:prstGeom prst="rect">
            <a:avLst/>
          </a:prstGeom>
        </p:spPr>
        <p:txBody>
          <a:bodyPr wrap="square">
            <a:spAutoFit/>
          </a:bodyPr>
          <a:lstStyle/>
          <a:p>
            <a:pPr eaLnBrk="1" hangingPunct="1">
              <a:lnSpc>
                <a:spcPct val="80000"/>
              </a:lnSpc>
            </a:pPr>
            <a:r>
              <a:rPr lang="en-US" sz="2400" i="1" dirty="0">
                <a:solidFill>
                  <a:schemeClr val="tx2"/>
                </a:solidFill>
                <a:latin typeface="+mn-lt"/>
              </a:rPr>
              <a:t>time</a:t>
            </a:r>
            <a:r>
              <a:rPr lang="en-US" sz="2400" i="1" dirty="0">
                <a:solidFill>
                  <a:schemeClr val="tx2"/>
                </a:solidFill>
              </a:rPr>
              <a:t> </a:t>
            </a:r>
          </a:p>
        </p:txBody>
      </p:sp>
      <p:sp>
        <p:nvSpPr>
          <p:cNvPr id="95" name="Slide Number Placeholder 45"/>
          <p:cNvSpPr txBox="1">
            <a:spLocks/>
          </p:cNvSpPr>
          <p:nvPr/>
        </p:nvSpPr>
        <p:spPr>
          <a:xfrm>
            <a:off x="7239000" y="6400800"/>
            <a:ext cx="1905000" cy="457200"/>
          </a:xfrm>
          <a:prstGeom prst="rect">
            <a:avLst/>
          </a:prstGeo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E60306E-77B4-EA44-96D4-0F13576896B4}" type="slidenum">
              <a:rPr kumimoji="0" lang="en-US" sz="1800" b="0" i="0" u="none" strike="noStrike" kern="1200" cap="none" spc="0" normalizeH="0" baseline="0" noProof="0" smtClean="0">
                <a:ln>
                  <a:noFill/>
                </a:ln>
                <a:solidFill>
                  <a:schemeClr val="tx1"/>
                </a:solidFill>
                <a:effectLst/>
                <a:uLnTx/>
                <a:uFillTx/>
                <a:latin typeface="Times New Roman"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21</a:t>
            </a:fld>
            <a:endParaRPr kumimoji="0" lang="en-US" sz="1800" b="0" i="0" u="none" strike="noStrike" kern="1200" cap="none" spc="0" normalizeH="0" baseline="0" noProof="0" dirty="0">
              <a:ln>
                <a:noFill/>
              </a:ln>
              <a:solidFill>
                <a:schemeClr val="tx1"/>
              </a:solidFill>
              <a:effectLst/>
              <a:uLnTx/>
              <a:uFillTx/>
              <a:latin typeface="Times New Roman" charset="0"/>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28600" y="304800"/>
            <a:ext cx="8242300" cy="914400"/>
          </a:xfrm>
        </p:spPr>
        <p:txBody>
          <a:bodyPr/>
          <a:lstStyle/>
          <a:p>
            <a:r>
              <a:rPr lang="en-US" b="0" dirty="0">
                <a:cs typeface="ＭＳ Ｐゴシック" charset="-128"/>
              </a:rPr>
              <a:t>IBM System S Prediction under Dynamic Workloads</a:t>
            </a:r>
          </a:p>
        </p:txBody>
      </p:sp>
      <p:pic>
        <p:nvPicPr>
          <p:cNvPr id="37892" name="Picture 5"/>
          <p:cNvPicPr>
            <a:picLocks noChangeAspect="1" noChangeArrowheads="1"/>
          </p:cNvPicPr>
          <p:nvPr/>
        </p:nvPicPr>
        <p:blipFill>
          <a:blip r:embed="rId3"/>
          <a:srcRect/>
          <a:stretch>
            <a:fillRect/>
          </a:stretch>
        </p:blipFill>
        <p:spPr bwMode="auto">
          <a:xfrm>
            <a:off x="152400" y="1981200"/>
            <a:ext cx="4343400" cy="3352800"/>
          </a:xfrm>
          <a:prstGeom prst="rect">
            <a:avLst/>
          </a:prstGeom>
          <a:noFill/>
          <a:ln w="9525">
            <a:noFill/>
            <a:miter lim="800000"/>
            <a:headEnd/>
            <a:tailEnd/>
          </a:ln>
        </p:spPr>
      </p:pic>
      <p:pic>
        <p:nvPicPr>
          <p:cNvPr id="37893" name="Picture 6"/>
          <p:cNvPicPr>
            <a:picLocks noChangeAspect="1" noChangeArrowheads="1"/>
          </p:cNvPicPr>
          <p:nvPr/>
        </p:nvPicPr>
        <p:blipFill>
          <a:blip r:embed="rId4"/>
          <a:srcRect/>
          <a:stretch>
            <a:fillRect/>
          </a:stretch>
        </p:blipFill>
        <p:spPr bwMode="auto">
          <a:xfrm>
            <a:off x="4648200" y="1981200"/>
            <a:ext cx="4230688" cy="3352800"/>
          </a:xfrm>
          <a:prstGeom prst="rect">
            <a:avLst/>
          </a:prstGeom>
          <a:noFill/>
          <a:ln w="9525">
            <a:noFill/>
            <a:miter lim="800000"/>
            <a:headEnd/>
            <a:tailEnd/>
          </a:ln>
        </p:spPr>
      </p:pic>
      <p:sp>
        <p:nvSpPr>
          <p:cNvPr id="5" name="TextBox 4"/>
          <p:cNvSpPr txBox="1"/>
          <p:nvPr/>
        </p:nvSpPr>
        <p:spPr>
          <a:xfrm>
            <a:off x="791597" y="5486400"/>
            <a:ext cx="2049059" cy="461665"/>
          </a:xfrm>
          <a:prstGeom prst="rect">
            <a:avLst/>
          </a:prstGeom>
          <a:noFill/>
        </p:spPr>
        <p:txBody>
          <a:bodyPr wrap="none" rtlCol="0">
            <a:spAutoFit/>
          </a:bodyPr>
          <a:lstStyle/>
          <a:p>
            <a:r>
              <a:rPr lang="en-US" sz="2400" dirty="0">
                <a:latin typeface="+mn-lt"/>
              </a:rPr>
              <a:t>Memory Leak</a:t>
            </a:r>
          </a:p>
        </p:txBody>
      </p:sp>
      <p:sp>
        <p:nvSpPr>
          <p:cNvPr id="6" name="TextBox 5"/>
          <p:cNvSpPr txBox="1"/>
          <p:nvPr/>
        </p:nvSpPr>
        <p:spPr>
          <a:xfrm>
            <a:off x="5722026" y="5562600"/>
            <a:ext cx="1484601" cy="461665"/>
          </a:xfrm>
          <a:prstGeom prst="rect">
            <a:avLst/>
          </a:prstGeom>
          <a:noFill/>
        </p:spPr>
        <p:txBody>
          <a:bodyPr wrap="none" rtlCol="0">
            <a:spAutoFit/>
          </a:bodyPr>
          <a:lstStyle/>
          <a:p>
            <a:r>
              <a:rPr lang="en-US" sz="2400" dirty="0">
                <a:latin typeface="+mn-lt"/>
              </a:rPr>
              <a:t>CPU Hog</a:t>
            </a:r>
          </a:p>
        </p:txBody>
      </p:sp>
      <p:sp>
        <p:nvSpPr>
          <p:cNvPr id="7" name="Slide Number Placeholder 45"/>
          <p:cNvSpPr txBox="1">
            <a:spLocks/>
          </p:cNvSpPr>
          <p:nvPr/>
        </p:nvSpPr>
        <p:spPr>
          <a:xfrm>
            <a:off x="7010400" y="6248400"/>
            <a:ext cx="1905000" cy="457200"/>
          </a:xfrm>
          <a:prstGeom prst="rect">
            <a:avLst/>
          </a:prstGeo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E60306E-77B4-EA44-96D4-0F13576896B4}" type="slidenum">
              <a:rPr kumimoji="0" lang="en-US" sz="1800" b="0" i="0" u="none" strike="noStrike" kern="1200" cap="none" spc="0" normalizeH="0" baseline="0" noProof="0" smtClean="0">
                <a:ln>
                  <a:noFill/>
                </a:ln>
                <a:solidFill>
                  <a:schemeClr val="tx1"/>
                </a:solidFill>
                <a:effectLst/>
                <a:uLnTx/>
                <a:uFillTx/>
                <a:latin typeface="Times New Roman"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22</a:t>
            </a:fld>
            <a:endParaRPr kumimoji="0" lang="en-US" sz="1800" b="0" i="0" u="none" strike="noStrike" kern="1200" cap="none" spc="0" normalizeH="0" baseline="0" noProof="0" dirty="0">
              <a:ln>
                <a:noFill/>
              </a:ln>
              <a:solidFill>
                <a:schemeClr val="tx1"/>
              </a:solidFill>
              <a:effectLst/>
              <a:uLnTx/>
              <a:uFillTx/>
              <a:latin typeface="Times New Roman" charset="0"/>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772400" cy="1143000"/>
          </a:xfrm>
        </p:spPr>
        <p:txBody>
          <a:bodyPr/>
          <a:lstStyle/>
          <a:p>
            <a:r>
              <a:rPr lang="en-US" b="0" dirty="0" err="1"/>
              <a:t>FChain</a:t>
            </a:r>
            <a:r>
              <a:rPr lang="en-US" b="0" dirty="0"/>
              <a:t>: Propagation-based Fault Localization</a:t>
            </a: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828800"/>
            <a:ext cx="746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1350" y="2562225"/>
            <a:ext cx="95726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18"/>
          <p:cNvSpPr>
            <a:spLocks noChangeArrowheads="1"/>
          </p:cNvSpPr>
          <p:nvPr/>
        </p:nvSpPr>
        <p:spPr bwMode="auto">
          <a:xfrm>
            <a:off x="2665413" y="1995488"/>
            <a:ext cx="414337" cy="3175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C1</a:t>
            </a:r>
          </a:p>
        </p:txBody>
      </p:sp>
      <p:sp>
        <p:nvSpPr>
          <p:cNvPr id="8" name="Oval 20"/>
          <p:cNvSpPr>
            <a:spLocks noChangeArrowheads="1"/>
          </p:cNvSpPr>
          <p:nvPr/>
        </p:nvSpPr>
        <p:spPr bwMode="auto">
          <a:xfrm>
            <a:off x="7129463" y="1919288"/>
            <a:ext cx="414337" cy="3175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dirty="0"/>
              <a:t>C3</a:t>
            </a:r>
            <a:endParaRPr lang="en-US" dirty="0">
              <a:solidFill>
                <a:schemeClr val="bg1"/>
              </a:solidFill>
            </a:endParaRPr>
          </a:p>
        </p:txBody>
      </p:sp>
      <p:sp>
        <p:nvSpPr>
          <p:cNvPr id="9" name="Oval 23"/>
          <p:cNvSpPr>
            <a:spLocks noChangeArrowheads="1"/>
          </p:cNvSpPr>
          <p:nvPr/>
        </p:nvSpPr>
        <p:spPr bwMode="auto">
          <a:xfrm>
            <a:off x="7205663" y="2973388"/>
            <a:ext cx="414337" cy="3175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dirty="0"/>
              <a:t>C6</a:t>
            </a:r>
          </a:p>
        </p:txBody>
      </p:sp>
      <p:sp>
        <p:nvSpPr>
          <p:cNvPr id="10" name="Oval 24"/>
          <p:cNvSpPr>
            <a:spLocks noChangeArrowheads="1"/>
          </p:cNvSpPr>
          <p:nvPr/>
        </p:nvSpPr>
        <p:spPr bwMode="auto">
          <a:xfrm>
            <a:off x="4724400" y="3976688"/>
            <a:ext cx="414337" cy="3175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t>C8</a:t>
            </a:r>
          </a:p>
        </p:txBody>
      </p:sp>
      <p:sp>
        <p:nvSpPr>
          <p:cNvPr id="11" name="Oval 25"/>
          <p:cNvSpPr>
            <a:spLocks noChangeArrowheads="1"/>
          </p:cNvSpPr>
          <p:nvPr/>
        </p:nvSpPr>
        <p:spPr bwMode="auto">
          <a:xfrm>
            <a:off x="7162800" y="3976688"/>
            <a:ext cx="457200" cy="350837"/>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dirty="0"/>
              <a:t>C9</a:t>
            </a:r>
          </a:p>
        </p:txBody>
      </p:sp>
      <p:sp>
        <p:nvSpPr>
          <p:cNvPr id="12" name="Oval 26"/>
          <p:cNvSpPr>
            <a:spLocks noChangeArrowheads="1"/>
          </p:cNvSpPr>
          <p:nvPr/>
        </p:nvSpPr>
        <p:spPr bwMode="auto">
          <a:xfrm>
            <a:off x="2590800" y="3976688"/>
            <a:ext cx="414338" cy="3175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dirty="0"/>
              <a:t>C7</a:t>
            </a:r>
          </a:p>
        </p:txBody>
      </p:sp>
      <p:sp>
        <p:nvSpPr>
          <p:cNvPr id="13" name="Oval 27"/>
          <p:cNvSpPr>
            <a:spLocks noChangeArrowheads="1"/>
          </p:cNvSpPr>
          <p:nvPr/>
        </p:nvSpPr>
        <p:spPr bwMode="auto">
          <a:xfrm>
            <a:off x="2590800" y="2986088"/>
            <a:ext cx="414338" cy="3175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dirty="0"/>
              <a:t>C4</a:t>
            </a:r>
          </a:p>
        </p:txBody>
      </p:sp>
      <p:pic>
        <p:nvPicPr>
          <p:cNvPr id="23"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0" y="2605088"/>
            <a:ext cx="958850" cy="422275"/>
          </a:xfrm>
          <a:prstGeom prst="rect">
            <a:avLst/>
          </a:prstGeom>
          <a:noFill/>
          <a:ln w="9525">
            <a:noFill/>
            <a:miter lim="800000"/>
            <a:headEnd/>
            <a:tailEnd/>
          </a:ln>
        </p:spPr>
      </p:pic>
      <p:pic>
        <p:nvPicPr>
          <p:cNvPr id="24" name="Picture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3550" y="2528888"/>
            <a:ext cx="95885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3550" y="3595688"/>
            <a:ext cx="9588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662488"/>
            <a:ext cx="9588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1350" y="4621213"/>
            <a:ext cx="95726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1350" y="3595688"/>
            <a:ext cx="95726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0" y="4586288"/>
            <a:ext cx="9588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0" y="3595688"/>
            <a:ext cx="958850" cy="422275"/>
          </a:xfrm>
          <a:prstGeom prst="rect">
            <a:avLst/>
          </a:prstGeom>
          <a:noFill/>
          <a:ln w="9525">
            <a:noFill/>
            <a:miter lim="800000"/>
            <a:headEnd/>
            <a:tailEnd/>
          </a:ln>
        </p:spPr>
      </p:pic>
      <p:sp>
        <p:nvSpPr>
          <p:cNvPr id="33" name="Oval 21"/>
          <p:cNvSpPr>
            <a:spLocks noChangeArrowheads="1"/>
          </p:cNvSpPr>
          <p:nvPr/>
        </p:nvSpPr>
        <p:spPr bwMode="auto">
          <a:xfrm>
            <a:off x="4767263" y="2973388"/>
            <a:ext cx="414337" cy="3175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dirty="0"/>
              <a:t>C5</a:t>
            </a:r>
          </a:p>
        </p:txBody>
      </p:sp>
      <p:sp>
        <p:nvSpPr>
          <p:cNvPr id="34" name="Oval 18"/>
          <p:cNvSpPr>
            <a:spLocks noChangeArrowheads="1"/>
          </p:cNvSpPr>
          <p:nvPr/>
        </p:nvSpPr>
        <p:spPr bwMode="auto">
          <a:xfrm>
            <a:off x="4781550" y="1968500"/>
            <a:ext cx="414338" cy="3175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dirty="0"/>
              <a:t>C2</a:t>
            </a:r>
          </a:p>
        </p:txBody>
      </p:sp>
      <p:sp>
        <p:nvSpPr>
          <p:cNvPr id="35" name="Rectangle 31"/>
          <p:cNvSpPr>
            <a:spLocks noChangeArrowheads="1"/>
          </p:cNvSpPr>
          <p:nvPr/>
        </p:nvSpPr>
        <p:spPr bwMode="auto">
          <a:xfrm>
            <a:off x="2614613" y="2300288"/>
            <a:ext cx="465137" cy="315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tLang="zh-CN" sz="2000" dirty="0"/>
              <a:t>VM</a:t>
            </a:r>
          </a:p>
        </p:txBody>
      </p:sp>
      <p:sp>
        <p:nvSpPr>
          <p:cNvPr id="36" name="Rectangle 31"/>
          <p:cNvSpPr>
            <a:spLocks noChangeArrowheads="1"/>
          </p:cNvSpPr>
          <p:nvPr/>
        </p:nvSpPr>
        <p:spPr bwMode="auto">
          <a:xfrm>
            <a:off x="4756150" y="2289175"/>
            <a:ext cx="465138" cy="3159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tLang="zh-CN" sz="2000"/>
              <a:t>VM</a:t>
            </a:r>
          </a:p>
        </p:txBody>
      </p:sp>
      <p:sp>
        <p:nvSpPr>
          <p:cNvPr id="37" name="Rectangle 31"/>
          <p:cNvSpPr>
            <a:spLocks noChangeArrowheads="1"/>
          </p:cNvSpPr>
          <p:nvPr/>
        </p:nvSpPr>
        <p:spPr bwMode="auto">
          <a:xfrm>
            <a:off x="7086600" y="2224088"/>
            <a:ext cx="465137" cy="315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tLang="zh-CN" sz="2000" dirty="0"/>
              <a:t>VM</a:t>
            </a:r>
          </a:p>
        </p:txBody>
      </p:sp>
      <p:sp>
        <p:nvSpPr>
          <p:cNvPr id="38" name="Rectangle 31"/>
          <p:cNvSpPr>
            <a:spLocks noChangeArrowheads="1"/>
          </p:cNvSpPr>
          <p:nvPr/>
        </p:nvSpPr>
        <p:spPr bwMode="auto">
          <a:xfrm>
            <a:off x="2582862" y="4281488"/>
            <a:ext cx="465138" cy="315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tLang="zh-CN" sz="2000" dirty="0"/>
              <a:t>VM</a:t>
            </a:r>
          </a:p>
        </p:txBody>
      </p:sp>
      <p:sp>
        <p:nvSpPr>
          <p:cNvPr id="39" name="Rectangle 31"/>
          <p:cNvSpPr>
            <a:spLocks noChangeArrowheads="1"/>
          </p:cNvSpPr>
          <p:nvPr/>
        </p:nvSpPr>
        <p:spPr bwMode="auto">
          <a:xfrm>
            <a:off x="4716462" y="4281488"/>
            <a:ext cx="465138" cy="315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tLang="zh-CN" sz="2000" dirty="0"/>
              <a:t>VM</a:t>
            </a:r>
          </a:p>
        </p:txBody>
      </p:sp>
      <p:sp>
        <p:nvSpPr>
          <p:cNvPr id="40" name="Rectangle 31"/>
          <p:cNvSpPr>
            <a:spLocks noChangeArrowheads="1"/>
          </p:cNvSpPr>
          <p:nvPr/>
        </p:nvSpPr>
        <p:spPr bwMode="auto">
          <a:xfrm>
            <a:off x="7162800" y="4346575"/>
            <a:ext cx="465137" cy="3159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tLang="zh-CN" sz="2000" dirty="0"/>
              <a:t>VM</a:t>
            </a:r>
          </a:p>
        </p:txBody>
      </p:sp>
      <p:sp>
        <p:nvSpPr>
          <p:cNvPr id="42" name="Rectangle 31"/>
          <p:cNvSpPr>
            <a:spLocks noChangeArrowheads="1"/>
          </p:cNvSpPr>
          <p:nvPr/>
        </p:nvSpPr>
        <p:spPr bwMode="auto">
          <a:xfrm>
            <a:off x="2582862" y="3290888"/>
            <a:ext cx="465138" cy="315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tLang="zh-CN" sz="2000" dirty="0"/>
              <a:t>VM</a:t>
            </a:r>
          </a:p>
        </p:txBody>
      </p:sp>
      <p:sp>
        <p:nvSpPr>
          <p:cNvPr id="43" name="Rectangle 31"/>
          <p:cNvSpPr>
            <a:spLocks noChangeArrowheads="1"/>
          </p:cNvSpPr>
          <p:nvPr/>
        </p:nvSpPr>
        <p:spPr bwMode="auto">
          <a:xfrm>
            <a:off x="4716462" y="3290888"/>
            <a:ext cx="465138" cy="315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tLang="zh-CN" sz="2000" dirty="0"/>
              <a:t>VM</a:t>
            </a:r>
          </a:p>
        </p:txBody>
      </p:sp>
      <p:sp>
        <p:nvSpPr>
          <p:cNvPr id="44" name="Rectangle 31"/>
          <p:cNvSpPr>
            <a:spLocks noChangeArrowheads="1"/>
          </p:cNvSpPr>
          <p:nvPr/>
        </p:nvSpPr>
        <p:spPr bwMode="auto">
          <a:xfrm>
            <a:off x="7154863" y="3290888"/>
            <a:ext cx="465137" cy="315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tLang="zh-CN" sz="2000" dirty="0"/>
              <a:t>VM</a:t>
            </a:r>
          </a:p>
        </p:txBody>
      </p:sp>
      <p:grpSp>
        <p:nvGrpSpPr>
          <p:cNvPr id="3" name="Group 89"/>
          <p:cNvGrpSpPr>
            <a:grpSpLocks/>
          </p:cNvGrpSpPr>
          <p:nvPr/>
        </p:nvGrpSpPr>
        <p:grpSpPr bwMode="auto">
          <a:xfrm>
            <a:off x="304800" y="2223298"/>
            <a:ext cx="1523999" cy="1586702"/>
            <a:chOff x="1752600" y="4837517"/>
            <a:chExt cx="2427110" cy="1791883"/>
          </a:xfrm>
        </p:grpSpPr>
        <p:grpSp>
          <p:nvGrpSpPr>
            <p:cNvPr id="4" name="Group 83"/>
            <p:cNvGrpSpPr>
              <a:grpSpLocks/>
            </p:cNvGrpSpPr>
            <p:nvPr/>
          </p:nvGrpSpPr>
          <p:grpSpPr bwMode="auto">
            <a:xfrm>
              <a:off x="1752600" y="4837517"/>
              <a:ext cx="2427110" cy="1791883"/>
              <a:chOff x="1752600" y="4837517"/>
              <a:chExt cx="2427110" cy="1791883"/>
            </a:xfrm>
          </p:grpSpPr>
          <p:cxnSp>
            <p:nvCxnSpPr>
              <p:cNvPr id="64" name="Straight Arrow Connector 124"/>
              <p:cNvCxnSpPr>
                <a:cxnSpLocks noChangeShapeType="1"/>
              </p:cNvCxnSpPr>
              <p:nvPr/>
            </p:nvCxnSpPr>
            <p:spPr bwMode="auto">
              <a:xfrm flipV="1">
                <a:off x="1752600" y="5257800"/>
                <a:ext cx="0" cy="137160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5" name="Straight Arrow Connector 121"/>
              <p:cNvCxnSpPr>
                <a:cxnSpLocks noChangeShapeType="1"/>
              </p:cNvCxnSpPr>
              <p:nvPr/>
            </p:nvCxnSpPr>
            <p:spPr bwMode="auto">
              <a:xfrm>
                <a:off x="1752600" y="6629400"/>
                <a:ext cx="1600200" cy="0"/>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66" name="Freeform 79"/>
              <p:cNvSpPr>
                <a:spLocks/>
              </p:cNvSpPr>
              <p:nvPr/>
            </p:nvSpPr>
            <p:spPr bwMode="auto">
              <a:xfrm>
                <a:off x="1752600" y="5508172"/>
                <a:ext cx="1816925" cy="1045028"/>
              </a:xfrm>
              <a:custGeom>
                <a:avLst/>
                <a:gdLst>
                  <a:gd name="T0" fmla="*/ 0 w 1816925"/>
                  <a:gd name="T1" fmla="*/ 973776 h 1045028"/>
                  <a:gd name="T2" fmla="*/ 106878 w 1816925"/>
                  <a:gd name="T3" fmla="*/ 973776 h 1045028"/>
                  <a:gd name="T4" fmla="*/ 118753 w 1816925"/>
                  <a:gd name="T5" fmla="*/ 1009402 h 1045028"/>
                  <a:gd name="T6" fmla="*/ 190005 w 1816925"/>
                  <a:gd name="T7" fmla="*/ 1045028 h 1045028"/>
                  <a:gd name="T8" fmla="*/ 225631 w 1816925"/>
                  <a:gd name="T9" fmla="*/ 1021278 h 1045028"/>
                  <a:gd name="T10" fmla="*/ 249382 w 1816925"/>
                  <a:gd name="T11" fmla="*/ 985652 h 1045028"/>
                  <a:gd name="T12" fmla="*/ 296883 w 1816925"/>
                  <a:gd name="T13" fmla="*/ 961901 h 1045028"/>
                  <a:gd name="T14" fmla="*/ 332509 w 1816925"/>
                  <a:gd name="T15" fmla="*/ 997527 h 1045028"/>
                  <a:gd name="T16" fmla="*/ 344384 w 1816925"/>
                  <a:gd name="T17" fmla="*/ 1033153 h 1045028"/>
                  <a:gd name="T18" fmla="*/ 356260 w 1816925"/>
                  <a:gd name="T19" fmla="*/ 985652 h 1045028"/>
                  <a:gd name="T20" fmla="*/ 415636 w 1816925"/>
                  <a:gd name="T21" fmla="*/ 866898 h 1045028"/>
                  <a:gd name="T22" fmla="*/ 451262 w 1816925"/>
                  <a:gd name="T23" fmla="*/ 843148 h 1045028"/>
                  <a:gd name="T24" fmla="*/ 475013 w 1816925"/>
                  <a:gd name="T25" fmla="*/ 878774 h 1045028"/>
                  <a:gd name="T26" fmla="*/ 498764 w 1816925"/>
                  <a:gd name="T27" fmla="*/ 950026 h 1045028"/>
                  <a:gd name="T28" fmla="*/ 534390 w 1816925"/>
                  <a:gd name="T29" fmla="*/ 961901 h 1045028"/>
                  <a:gd name="T30" fmla="*/ 605642 w 1816925"/>
                  <a:gd name="T31" fmla="*/ 902524 h 1045028"/>
                  <a:gd name="T32" fmla="*/ 617517 w 1816925"/>
                  <a:gd name="T33" fmla="*/ 938150 h 1045028"/>
                  <a:gd name="T34" fmla="*/ 665018 w 1816925"/>
                  <a:gd name="T35" fmla="*/ 961901 h 1045028"/>
                  <a:gd name="T36" fmla="*/ 771896 w 1816925"/>
                  <a:gd name="T37" fmla="*/ 961901 h 1045028"/>
                  <a:gd name="T38" fmla="*/ 843148 w 1816925"/>
                  <a:gd name="T39" fmla="*/ 926275 h 1045028"/>
                  <a:gd name="T40" fmla="*/ 878774 w 1816925"/>
                  <a:gd name="T41" fmla="*/ 914400 h 1045028"/>
                  <a:gd name="T42" fmla="*/ 950026 w 1816925"/>
                  <a:gd name="T43" fmla="*/ 938150 h 1045028"/>
                  <a:gd name="T44" fmla="*/ 1021278 w 1816925"/>
                  <a:gd name="T45" fmla="*/ 973776 h 1045028"/>
                  <a:gd name="T46" fmla="*/ 1056904 w 1816925"/>
                  <a:gd name="T47" fmla="*/ 950026 h 1045028"/>
                  <a:gd name="T48" fmla="*/ 1080655 w 1816925"/>
                  <a:gd name="T49" fmla="*/ 914400 h 1045028"/>
                  <a:gd name="T50" fmla="*/ 1175657 w 1816925"/>
                  <a:gd name="T51" fmla="*/ 926275 h 1045028"/>
                  <a:gd name="T52" fmla="*/ 1258784 w 1816925"/>
                  <a:gd name="T53" fmla="*/ 938150 h 1045028"/>
                  <a:gd name="T54" fmla="*/ 1306286 w 1816925"/>
                  <a:gd name="T55" fmla="*/ 866898 h 1045028"/>
                  <a:gd name="T56" fmla="*/ 1353787 w 1816925"/>
                  <a:gd name="T57" fmla="*/ 760021 h 1045028"/>
                  <a:gd name="T58" fmla="*/ 1377538 w 1816925"/>
                  <a:gd name="T59" fmla="*/ 676893 h 1045028"/>
                  <a:gd name="T60" fmla="*/ 1389413 w 1816925"/>
                  <a:gd name="T61" fmla="*/ 629392 h 1045028"/>
                  <a:gd name="T62" fmla="*/ 1413164 w 1816925"/>
                  <a:gd name="T63" fmla="*/ 558140 h 1045028"/>
                  <a:gd name="T64" fmla="*/ 1436914 w 1816925"/>
                  <a:gd name="T65" fmla="*/ 463137 h 1045028"/>
                  <a:gd name="T66" fmla="*/ 1448790 w 1816925"/>
                  <a:gd name="T67" fmla="*/ 427511 h 1045028"/>
                  <a:gd name="T68" fmla="*/ 1460665 w 1816925"/>
                  <a:gd name="T69" fmla="*/ 380010 h 1045028"/>
                  <a:gd name="T70" fmla="*/ 1484416 w 1816925"/>
                  <a:gd name="T71" fmla="*/ 261257 h 1045028"/>
                  <a:gd name="T72" fmla="*/ 1508166 w 1816925"/>
                  <a:gd name="T73" fmla="*/ 190005 h 1045028"/>
                  <a:gd name="T74" fmla="*/ 1520042 w 1816925"/>
                  <a:gd name="T75" fmla="*/ 142504 h 1045028"/>
                  <a:gd name="T76" fmla="*/ 1543792 w 1816925"/>
                  <a:gd name="T77" fmla="*/ 106878 h 1045028"/>
                  <a:gd name="T78" fmla="*/ 1567543 w 1816925"/>
                  <a:gd name="T79" fmla="*/ 35626 h 1045028"/>
                  <a:gd name="T80" fmla="*/ 1579418 w 1816925"/>
                  <a:gd name="T81" fmla="*/ 0 h 1045028"/>
                  <a:gd name="T82" fmla="*/ 1603169 w 1816925"/>
                  <a:gd name="T83" fmla="*/ 35626 h 1045028"/>
                  <a:gd name="T84" fmla="*/ 1626919 w 1816925"/>
                  <a:gd name="T85" fmla="*/ 106878 h 1045028"/>
                  <a:gd name="T86" fmla="*/ 1662545 w 1816925"/>
                  <a:gd name="T87" fmla="*/ 83127 h 1045028"/>
                  <a:gd name="T88" fmla="*/ 1698171 w 1816925"/>
                  <a:gd name="T89" fmla="*/ 11875 h 1045028"/>
                  <a:gd name="T90" fmla="*/ 1733797 w 1816925"/>
                  <a:gd name="T91" fmla="*/ 0 h 1045028"/>
                  <a:gd name="T92" fmla="*/ 1816925 w 1816925"/>
                  <a:gd name="T93" fmla="*/ 35626 h 10450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16925"/>
                  <a:gd name="T142" fmla="*/ 0 h 1045028"/>
                  <a:gd name="T143" fmla="*/ 1816925 w 1816925"/>
                  <a:gd name="T144" fmla="*/ 1045028 h 10450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16925" h="1045028">
                    <a:moveTo>
                      <a:pt x="0" y="973776"/>
                    </a:moveTo>
                    <a:cubicBezTo>
                      <a:pt x="84792" y="945513"/>
                      <a:pt x="50421" y="936139"/>
                      <a:pt x="106878" y="973776"/>
                    </a:cubicBezTo>
                    <a:cubicBezTo>
                      <a:pt x="110836" y="985651"/>
                      <a:pt x="110933" y="999627"/>
                      <a:pt x="118753" y="1009402"/>
                    </a:cubicBezTo>
                    <a:cubicBezTo>
                      <a:pt x="135496" y="1030331"/>
                      <a:pt x="166535" y="1037205"/>
                      <a:pt x="190005" y="1045028"/>
                    </a:cubicBezTo>
                    <a:cubicBezTo>
                      <a:pt x="201880" y="1037111"/>
                      <a:pt x="215539" y="1031370"/>
                      <a:pt x="225631" y="1021278"/>
                    </a:cubicBezTo>
                    <a:cubicBezTo>
                      <a:pt x="235723" y="1011186"/>
                      <a:pt x="238418" y="994789"/>
                      <a:pt x="249382" y="985652"/>
                    </a:cubicBezTo>
                    <a:cubicBezTo>
                      <a:pt x="262982" y="974319"/>
                      <a:pt x="281049" y="969818"/>
                      <a:pt x="296883" y="961901"/>
                    </a:cubicBezTo>
                    <a:cubicBezTo>
                      <a:pt x="308758" y="973776"/>
                      <a:pt x="323193" y="983553"/>
                      <a:pt x="332509" y="997527"/>
                    </a:cubicBezTo>
                    <a:cubicBezTo>
                      <a:pt x="339453" y="1007942"/>
                      <a:pt x="333188" y="1038751"/>
                      <a:pt x="344384" y="1033153"/>
                    </a:cubicBezTo>
                    <a:cubicBezTo>
                      <a:pt x="358982" y="1025854"/>
                      <a:pt x="351570" y="1001285"/>
                      <a:pt x="356260" y="985652"/>
                    </a:cubicBezTo>
                    <a:cubicBezTo>
                      <a:pt x="372831" y="930417"/>
                      <a:pt x="375613" y="906921"/>
                      <a:pt x="415636" y="866898"/>
                    </a:cubicBezTo>
                    <a:cubicBezTo>
                      <a:pt x="425728" y="856806"/>
                      <a:pt x="439387" y="851065"/>
                      <a:pt x="451262" y="843148"/>
                    </a:cubicBezTo>
                    <a:cubicBezTo>
                      <a:pt x="459179" y="855023"/>
                      <a:pt x="469216" y="865732"/>
                      <a:pt x="475013" y="878774"/>
                    </a:cubicBezTo>
                    <a:cubicBezTo>
                      <a:pt x="485181" y="901652"/>
                      <a:pt x="475013" y="942109"/>
                      <a:pt x="498764" y="950026"/>
                    </a:cubicBezTo>
                    <a:lnTo>
                      <a:pt x="534390" y="961901"/>
                    </a:lnTo>
                    <a:cubicBezTo>
                      <a:pt x="537308" y="958983"/>
                      <a:pt x="592416" y="899218"/>
                      <a:pt x="605642" y="902524"/>
                    </a:cubicBezTo>
                    <a:cubicBezTo>
                      <a:pt x="617786" y="905560"/>
                      <a:pt x="608666" y="929299"/>
                      <a:pt x="617517" y="938150"/>
                    </a:cubicBezTo>
                    <a:cubicBezTo>
                      <a:pt x="630035" y="950668"/>
                      <a:pt x="649184" y="953984"/>
                      <a:pt x="665018" y="961901"/>
                    </a:cubicBezTo>
                    <a:cubicBezTo>
                      <a:pt x="749810" y="933637"/>
                      <a:pt x="715439" y="924263"/>
                      <a:pt x="771896" y="961901"/>
                    </a:cubicBezTo>
                    <a:cubicBezTo>
                      <a:pt x="861443" y="932053"/>
                      <a:pt x="751065" y="972316"/>
                      <a:pt x="843148" y="926275"/>
                    </a:cubicBezTo>
                    <a:cubicBezTo>
                      <a:pt x="854344" y="920677"/>
                      <a:pt x="866899" y="918358"/>
                      <a:pt x="878774" y="914400"/>
                    </a:cubicBezTo>
                    <a:cubicBezTo>
                      <a:pt x="902525" y="922317"/>
                      <a:pt x="929195" y="924263"/>
                      <a:pt x="950026" y="938150"/>
                    </a:cubicBezTo>
                    <a:cubicBezTo>
                      <a:pt x="996067" y="968845"/>
                      <a:pt x="972112" y="957388"/>
                      <a:pt x="1021278" y="973776"/>
                    </a:cubicBezTo>
                    <a:cubicBezTo>
                      <a:pt x="1033153" y="965859"/>
                      <a:pt x="1046812" y="960118"/>
                      <a:pt x="1056904" y="950026"/>
                    </a:cubicBezTo>
                    <a:cubicBezTo>
                      <a:pt x="1066996" y="939934"/>
                      <a:pt x="1066660" y="917199"/>
                      <a:pt x="1080655" y="914400"/>
                    </a:cubicBezTo>
                    <a:cubicBezTo>
                      <a:pt x="1111949" y="908141"/>
                      <a:pt x="1143990" y="922317"/>
                      <a:pt x="1175657" y="926275"/>
                    </a:cubicBezTo>
                    <a:cubicBezTo>
                      <a:pt x="1203115" y="944580"/>
                      <a:pt x="1222307" y="970068"/>
                      <a:pt x="1258784" y="938150"/>
                    </a:cubicBezTo>
                    <a:cubicBezTo>
                      <a:pt x="1280266" y="919353"/>
                      <a:pt x="1306286" y="866898"/>
                      <a:pt x="1306286" y="866898"/>
                    </a:cubicBezTo>
                    <a:cubicBezTo>
                      <a:pt x="1334549" y="782106"/>
                      <a:pt x="1316148" y="816476"/>
                      <a:pt x="1353787" y="760021"/>
                    </a:cubicBezTo>
                    <a:cubicBezTo>
                      <a:pt x="1390907" y="611536"/>
                      <a:pt x="1343467" y="796138"/>
                      <a:pt x="1377538" y="676893"/>
                    </a:cubicBezTo>
                    <a:cubicBezTo>
                      <a:pt x="1382022" y="661200"/>
                      <a:pt x="1384723" y="645025"/>
                      <a:pt x="1389413" y="629392"/>
                    </a:cubicBezTo>
                    <a:cubicBezTo>
                      <a:pt x="1396607" y="605412"/>
                      <a:pt x="1407092" y="582428"/>
                      <a:pt x="1413164" y="558140"/>
                    </a:cubicBezTo>
                    <a:cubicBezTo>
                      <a:pt x="1421081" y="526472"/>
                      <a:pt x="1426591" y="494104"/>
                      <a:pt x="1436914" y="463137"/>
                    </a:cubicBezTo>
                    <a:cubicBezTo>
                      <a:pt x="1440873" y="451262"/>
                      <a:pt x="1445351" y="439547"/>
                      <a:pt x="1448790" y="427511"/>
                    </a:cubicBezTo>
                    <a:cubicBezTo>
                      <a:pt x="1453274" y="411818"/>
                      <a:pt x="1457464" y="396014"/>
                      <a:pt x="1460665" y="380010"/>
                    </a:cubicBezTo>
                    <a:cubicBezTo>
                      <a:pt x="1473508" y="315795"/>
                      <a:pt x="1467863" y="316435"/>
                      <a:pt x="1484416" y="261257"/>
                    </a:cubicBezTo>
                    <a:cubicBezTo>
                      <a:pt x="1491610" y="237278"/>
                      <a:pt x="1502094" y="214293"/>
                      <a:pt x="1508166" y="190005"/>
                    </a:cubicBezTo>
                    <a:cubicBezTo>
                      <a:pt x="1512125" y="174171"/>
                      <a:pt x="1513613" y="157505"/>
                      <a:pt x="1520042" y="142504"/>
                    </a:cubicBezTo>
                    <a:cubicBezTo>
                      <a:pt x="1525664" y="129386"/>
                      <a:pt x="1537996" y="119920"/>
                      <a:pt x="1543792" y="106878"/>
                    </a:cubicBezTo>
                    <a:cubicBezTo>
                      <a:pt x="1553960" y="84000"/>
                      <a:pt x="1559626" y="59377"/>
                      <a:pt x="1567543" y="35626"/>
                    </a:cubicBezTo>
                    <a:lnTo>
                      <a:pt x="1579418" y="0"/>
                    </a:lnTo>
                    <a:cubicBezTo>
                      <a:pt x="1587335" y="11875"/>
                      <a:pt x="1597372" y="22584"/>
                      <a:pt x="1603169" y="35626"/>
                    </a:cubicBezTo>
                    <a:cubicBezTo>
                      <a:pt x="1613337" y="58504"/>
                      <a:pt x="1626919" y="106878"/>
                      <a:pt x="1626919" y="106878"/>
                    </a:cubicBezTo>
                    <a:cubicBezTo>
                      <a:pt x="1638794" y="98961"/>
                      <a:pt x="1653629" y="94272"/>
                      <a:pt x="1662545" y="83127"/>
                    </a:cubicBezTo>
                    <a:cubicBezTo>
                      <a:pt x="1700788" y="35324"/>
                      <a:pt x="1642561" y="56363"/>
                      <a:pt x="1698171" y="11875"/>
                    </a:cubicBezTo>
                    <a:cubicBezTo>
                      <a:pt x="1707946" y="4055"/>
                      <a:pt x="1721922" y="3958"/>
                      <a:pt x="1733797" y="0"/>
                    </a:cubicBezTo>
                    <a:cubicBezTo>
                      <a:pt x="1809707" y="50606"/>
                      <a:pt x="1784864" y="67684"/>
                      <a:pt x="1816925" y="35626"/>
                    </a:cubicBezTo>
                  </a:path>
                </a:pathLst>
              </a:custGeom>
              <a:noFill/>
              <a:ln w="19050" cap="flat" cmpd="sng" algn="ctr">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 name="TextBox 8"/>
              <p:cNvSpPr txBox="1">
                <a:spLocks noChangeArrowheads="1"/>
              </p:cNvSpPr>
              <p:nvPr/>
            </p:nvSpPr>
            <p:spPr bwMode="auto">
              <a:xfrm>
                <a:off x="2427111" y="4837517"/>
                <a:ext cx="1752599" cy="660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r>
                  <a:rPr lang="en-US" sz="1600" b="1" dirty="0">
                    <a:solidFill>
                      <a:srgbClr val="FF0000"/>
                    </a:solidFill>
                    <a:cs typeface="Times New Roman" pitchFamily="18" charset="0"/>
                  </a:rPr>
                  <a:t>SLO violation!</a:t>
                </a:r>
              </a:p>
            </p:txBody>
          </p:sp>
        </p:grpSp>
        <p:cxnSp>
          <p:nvCxnSpPr>
            <p:cNvPr id="61" name="Straight Connector 113"/>
            <p:cNvCxnSpPr>
              <a:cxnSpLocks noChangeShapeType="1"/>
            </p:cNvCxnSpPr>
            <p:nvPr/>
          </p:nvCxnSpPr>
          <p:spPr bwMode="auto">
            <a:xfrm flipV="1">
              <a:off x="3124200" y="5486400"/>
              <a:ext cx="0" cy="1143000"/>
            </a:xfrm>
            <a:prstGeom prst="line">
              <a:avLst/>
            </a:prstGeom>
            <a:noFill/>
            <a:ln w="19050" algn="ctr">
              <a:solidFill>
                <a:srgbClr val="FF0000"/>
              </a:solidFill>
              <a:prstDash val="sysDash"/>
              <a:round/>
              <a:headEnd/>
              <a:tailEnd/>
            </a:ln>
            <a:extLst>
              <a:ext uri="{909E8E84-426E-40DD-AFC4-6F175D3DCCD1}">
                <a14:hiddenFill xmlns:a14="http://schemas.microsoft.com/office/drawing/2010/main">
                  <a:noFill/>
                </a14:hiddenFill>
              </a:ext>
            </a:extLst>
          </p:spPr>
        </p:cxnSp>
      </p:grpSp>
      <p:pic>
        <p:nvPicPr>
          <p:cNvPr id="6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48200"/>
            <a:ext cx="797479" cy="797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Left-Right Arrow 70"/>
          <p:cNvSpPr/>
          <p:nvPr/>
        </p:nvSpPr>
        <p:spPr bwMode="auto">
          <a:xfrm rot="19031226">
            <a:off x="691269" y="4387330"/>
            <a:ext cx="955121" cy="390525"/>
          </a:xfrm>
          <a:prstGeom prst="lef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Tx/>
              <a:buChar char="•"/>
              <a:tabLst/>
            </a:pPr>
            <a:endParaRPr kumimoji="0" lang="en-US" sz="2400" b="0" i="0" u="none" strike="noStrike" cap="none" normalizeH="0" baseline="0">
              <a:ln>
                <a:noFill/>
              </a:ln>
              <a:solidFill>
                <a:schemeClr val="tx1"/>
              </a:solidFill>
              <a:effectLst/>
              <a:latin typeface="Times New Roman" charset="0"/>
            </a:endParaRPr>
          </a:p>
        </p:txBody>
      </p:sp>
      <p:pic>
        <p:nvPicPr>
          <p:cNvPr id="1028" name="Picture 4" descr="E:\slides\bas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981200"/>
            <a:ext cx="1047896" cy="95501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E:\slides\base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200400"/>
            <a:ext cx="1047896" cy="9550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slides\base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1447800"/>
            <a:ext cx="1047896" cy="955015"/>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http://1.bp.blogspot.com/_MwNvQVURovg/TTW7KtYXIWI/AAAAAAAAAu0/pEEpmecwR38/s1600/bug%2Balone.gif"/>
          <p:cNvPicPr>
            <a:picLocks noChangeAspect="1" noChangeArrowheads="1"/>
          </p:cNvPicPr>
          <p:nvPr/>
        </p:nvPicPr>
        <p:blipFill>
          <a:blip r:embed="rId8"/>
          <a:srcRect/>
          <a:stretch>
            <a:fillRect/>
          </a:stretch>
        </p:blipFill>
        <p:spPr bwMode="auto">
          <a:xfrm>
            <a:off x="1905000" y="2698426"/>
            <a:ext cx="457200" cy="425774"/>
          </a:xfrm>
          <a:prstGeom prst="rect">
            <a:avLst/>
          </a:prstGeom>
          <a:noFill/>
        </p:spPr>
      </p:pic>
      <p:pic>
        <p:nvPicPr>
          <p:cNvPr id="23557" name="Picture 5" descr="C:\Users\Hiep\Dropbox\slides\base.png"/>
          <p:cNvPicPr>
            <a:picLocks noChangeAspect="1" noChangeArrowheads="1"/>
          </p:cNvPicPr>
          <p:nvPr/>
        </p:nvPicPr>
        <p:blipFill>
          <a:blip r:embed="rId9"/>
          <a:srcRect/>
          <a:stretch>
            <a:fillRect/>
          </a:stretch>
        </p:blipFill>
        <p:spPr bwMode="auto">
          <a:xfrm>
            <a:off x="7086600" y="5257800"/>
            <a:ext cx="1048174" cy="955267"/>
          </a:xfrm>
          <a:prstGeom prst="rect">
            <a:avLst/>
          </a:prstGeom>
          <a:noFill/>
        </p:spPr>
      </p:pic>
      <p:sp>
        <p:nvSpPr>
          <p:cNvPr id="68" name="Rectangle 31"/>
          <p:cNvSpPr>
            <a:spLocks noChangeArrowheads="1"/>
          </p:cNvSpPr>
          <p:nvPr/>
        </p:nvSpPr>
        <p:spPr bwMode="auto">
          <a:xfrm>
            <a:off x="2606676" y="2297113"/>
            <a:ext cx="465137" cy="315912"/>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algn="ctr"/>
            <a:r>
              <a:rPr lang="en-US" altLang="zh-CN" sz="2000" dirty="0"/>
              <a:t>VM</a:t>
            </a:r>
          </a:p>
        </p:txBody>
      </p:sp>
      <p:sp>
        <p:nvSpPr>
          <p:cNvPr id="70" name="Rectangle 31"/>
          <p:cNvSpPr>
            <a:spLocks noChangeArrowheads="1"/>
          </p:cNvSpPr>
          <p:nvPr/>
        </p:nvSpPr>
        <p:spPr bwMode="auto">
          <a:xfrm>
            <a:off x="4748213" y="2286000"/>
            <a:ext cx="465138" cy="315913"/>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algn="ctr"/>
            <a:r>
              <a:rPr lang="en-US" altLang="zh-CN" sz="2000"/>
              <a:t>VM</a:t>
            </a:r>
          </a:p>
        </p:txBody>
      </p:sp>
      <p:sp>
        <p:nvSpPr>
          <p:cNvPr id="74" name="Rectangle 31"/>
          <p:cNvSpPr>
            <a:spLocks noChangeArrowheads="1"/>
          </p:cNvSpPr>
          <p:nvPr/>
        </p:nvSpPr>
        <p:spPr bwMode="auto">
          <a:xfrm>
            <a:off x="7154863" y="4343400"/>
            <a:ext cx="465137" cy="315913"/>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algn="ctr"/>
            <a:r>
              <a:rPr lang="en-US" altLang="zh-CN" sz="2000" dirty="0"/>
              <a:t>VM</a:t>
            </a:r>
          </a:p>
        </p:txBody>
      </p:sp>
      <p:sp>
        <p:nvSpPr>
          <p:cNvPr id="75" name="Rectangle 31"/>
          <p:cNvSpPr>
            <a:spLocks noChangeArrowheads="1"/>
          </p:cNvSpPr>
          <p:nvPr/>
        </p:nvSpPr>
        <p:spPr bwMode="auto">
          <a:xfrm>
            <a:off x="4708525" y="3287713"/>
            <a:ext cx="465138" cy="315912"/>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algn="ctr"/>
            <a:r>
              <a:rPr lang="en-US" altLang="zh-CN" sz="2000" dirty="0"/>
              <a:t>VM</a:t>
            </a:r>
          </a:p>
        </p:txBody>
      </p:sp>
      <p:sp>
        <p:nvSpPr>
          <p:cNvPr id="77" name="Down Arrow 76"/>
          <p:cNvSpPr/>
          <p:nvPr/>
        </p:nvSpPr>
        <p:spPr bwMode="auto">
          <a:xfrm rot="10800000">
            <a:off x="3607314" y="2250666"/>
            <a:ext cx="259321" cy="533400"/>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Tx/>
              <a:buChar char="•"/>
              <a:tabLst/>
            </a:pPr>
            <a:endParaRPr kumimoji="0" lang="en-US" sz="2400" b="0" i="0" u="none" strike="noStrike" cap="none" normalizeH="0" baseline="0">
              <a:ln>
                <a:noFill/>
              </a:ln>
              <a:solidFill>
                <a:schemeClr val="tx1"/>
              </a:solidFill>
              <a:effectLst/>
              <a:latin typeface="Times New Roman" charset="0"/>
            </a:endParaRPr>
          </a:p>
        </p:txBody>
      </p:sp>
      <p:sp>
        <p:nvSpPr>
          <p:cNvPr id="78" name="Down Arrow 77"/>
          <p:cNvSpPr/>
          <p:nvPr/>
        </p:nvSpPr>
        <p:spPr bwMode="auto">
          <a:xfrm rot="10800000">
            <a:off x="6019801" y="3825842"/>
            <a:ext cx="259321" cy="448843"/>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Tx/>
              <a:buChar char="•"/>
              <a:tabLst/>
            </a:pPr>
            <a:endParaRPr kumimoji="0" lang="en-US" sz="2400" b="0" i="0" u="none" strike="noStrike" cap="none" normalizeH="0" baseline="0">
              <a:ln>
                <a:noFill/>
              </a:ln>
              <a:solidFill>
                <a:schemeClr val="tx1"/>
              </a:solidFill>
              <a:effectLst/>
              <a:latin typeface="Times New Roman" charset="0"/>
            </a:endParaRPr>
          </a:p>
        </p:txBody>
      </p:sp>
      <p:sp>
        <p:nvSpPr>
          <p:cNvPr id="79" name="TextBox 78"/>
          <p:cNvSpPr txBox="1"/>
          <p:nvPr/>
        </p:nvSpPr>
        <p:spPr>
          <a:xfrm>
            <a:off x="3657600" y="1752600"/>
            <a:ext cx="372218" cy="461665"/>
          </a:xfrm>
          <a:prstGeom prst="rect">
            <a:avLst/>
          </a:prstGeom>
          <a:noFill/>
        </p:spPr>
        <p:txBody>
          <a:bodyPr wrap="none" rtlCol="0">
            <a:spAutoFit/>
          </a:bodyPr>
          <a:lstStyle/>
          <a:p>
            <a:r>
              <a:rPr lang="en-US" dirty="0"/>
              <a:t>t</a:t>
            </a:r>
            <a:r>
              <a:rPr lang="en-US" baseline="-25000" dirty="0"/>
              <a:t>1</a:t>
            </a:r>
            <a:endParaRPr lang="en-US" dirty="0"/>
          </a:p>
        </p:txBody>
      </p:sp>
      <p:sp>
        <p:nvSpPr>
          <p:cNvPr id="80" name="TextBox 79"/>
          <p:cNvSpPr txBox="1"/>
          <p:nvPr/>
        </p:nvSpPr>
        <p:spPr>
          <a:xfrm>
            <a:off x="5791200" y="3352800"/>
            <a:ext cx="372218" cy="461665"/>
          </a:xfrm>
          <a:prstGeom prst="rect">
            <a:avLst/>
          </a:prstGeom>
          <a:noFill/>
        </p:spPr>
        <p:txBody>
          <a:bodyPr wrap="none" rtlCol="0">
            <a:spAutoFit/>
          </a:bodyPr>
          <a:lstStyle/>
          <a:p>
            <a:r>
              <a:rPr lang="en-US" dirty="0"/>
              <a:t>t</a:t>
            </a:r>
            <a:r>
              <a:rPr lang="en-US" baseline="-25000" dirty="0"/>
              <a:t>5</a:t>
            </a:r>
            <a:endParaRPr lang="en-US" dirty="0"/>
          </a:p>
        </p:txBody>
      </p:sp>
      <p:sp>
        <p:nvSpPr>
          <p:cNvPr id="81" name="Rectangle 31"/>
          <p:cNvSpPr>
            <a:spLocks noChangeArrowheads="1"/>
          </p:cNvSpPr>
          <p:nvPr/>
        </p:nvSpPr>
        <p:spPr bwMode="auto">
          <a:xfrm>
            <a:off x="2614613" y="2286000"/>
            <a:ext cx="465137" cy="315912"/>
          </a:xfrm>
          <a:prstGeom prst="rect">
            <a:avLst/>
          </a:prstGeom>
          <a:solidFill>
            <a:srgbClr val="FF0000"/>
          </a:solidFill>
          <a:ln w="9525">
            <a:solidFill>
              <a:schemeClr val="tx1"/>
            </a:solidFill>
            <a:miter lim="800000"/>
            <a:headEnd/>
            <a:tailEnd/>
          </a:ln>
        </p:spPr>
        <p:txBody>
          <a:bodyPr wrap="none" anchor="ctr"/>
          <a:lstStyle/>
          <a:p>
            <a:pPr algn="ctr"/>
            <a:r>
              <a:rPr lang="en-US" altLang="zh-CN" sz="2000" dirty="0"/>
              <a:t>VM</a:t>
            </a:r>
          </a:p>
        </p:txBody>
      </p:sp>
      <p:sp>
        <p:nvSpPr>
          <p:cNvPr id="82" name="Rectangle 31"/>
          <p:cNvSpPr>
            <a:spLocks noChangeArrowheads="1"/>
          </p:cNvSpPr>
          <p:nvPr/>
        </p:nvSpPr>
        <p:spPr bwMode="auto">
          <a:xfrm>
            <a:off x="4716462" y="3276600"/>
            <a:ext cx="465138" cy="315912"/>
          </a:xfrm>
          <a:prstGeom prst="rect">
            <a:avLst/>
          </a:prstGeom>
          <a:solidFill>
            <a:srgbClr val="FF0000"/>
          </a:solidFill>
          <a:ln w="9525">
            <a:solidFill>
              <a:schemeClr val="tx1"/>
            </a:solidFill>
            <a:miter lim="800000"/>
            <a:headEnd/>
            <a:tailEnd/>
          </a:ln>
        </p:spPr>
        <p:txBody>
          <a:bodyPr wrap="none" anchor="ctr"/>
          <a:lstStyle/>
          <a:p>
            <a:pPr algn="ctr"/>
            <a:r>
              <a:rPr lang="en-US" altLang="zh-CN" sz="2000" dirty="0"/>
              <a:t>VM</a:t>
            </a:r>
          </a:p>
        </p:txBody>
      </p:sp>
      <p:sp>
        <p:nvSpPr>
          <p:cNvPr id="83" name="TextBox 82"/>
          <p:cNvSpPr txBox="1"/>
          <p:nvPr/>
        </p:nvSpPr>
        <p:spPr>
          <a:xfrm>
            <a:off x="2814444" y="5451067"/>
            <a:ext cx="1300356" cy="553998"/>
          </a:xfrm>
          <a:prstGeom prst="rect">
            <a:avLst/>
          </a:prstGeom>
          <a:noFill/>
        </p:spPr>
        <p:txBody>
          <a:bodyPr wrap="none" rtlCol="0">
            <a:spAutoFit/>
          </a:bodyPr>
          <a:lstStyle/>
          <a:p>
            <a:r>
              <a:rPr lang="en-US" sz="3000" dirty="0"/>
              <a:t>t</a:t>
            </a:r>
            <a:r>
              <a:rPr lang="en-US" sz="3000" baseline="-25000" dirty="0"/>
              <a:t>1</a:t>
            </a:r>
            <a:r>
              <a:rPr lang="en-US" sz="3000" dirty="0"/>
              <a:t> = t</a:t>
            </a:r>
            <a:r>
              <a:rPr lang="en-US" sz="3000" baseline="-25000" dirty="0"/>
              <a:t>5</a:t>
            </a:r>
            <a:r>
              <a:rPr lang="en-US" sz="3000" dirty="0"/>
              <a:t>?</a:t>
            </a:r>
            <a:r>
              <a:rPr lang="en-US" sz="3000" baseline="-25000" dirty="0"/>
              <a:t> </a:t>
            </a:r>
          </a:p>
        </p:txBody>
      </p:sp>
      <p:sp>
        <p:nvSpPr>
          <p:cNvPr id="84" name="TextBox 83"/>
          <p:cNvSpPr txBox="1"/>
          <p:nvPr/>
        </p:nvSpPr>
        <p:spPr>
          <a:xfrm>
            <a:off x="2883457" y="5832067"/>
            <a:ext cx="1235009" cy="553998"/>
          </a:xfrm>
          <a:prstGeom prst="rect">
            <a:avLst/>
          </a:prstGeom>
          <a:noFill/>
        </p:spPr>
        <p:txBody>
          <a:bodyPr wrap="none" rtlCol="0">
            <a:spAutoFit/>
          </a:bodyPr>
          <a:lstStyle/>
          <a:p>
            <a:r>
              <a:rPr lang="en-US" sz="3000" dirty="0"/>
              <a:t>t</a:t>
            </a:r>
            <a:r>
              <a:rPr lang="en-US" sz="3000" baseline="-25000" dirty="0"/>
              <a:t>1</a:t>
            </a:r>
            <a:r>
              <a:rPr lang="en-US" sz="3000" dirty="0"/>
              <a:t> &lt; t</a:t>
            </a:r>
            <a:r>
              <a:rPr lang="en-US" sz="3000" baseline="-25000" dirty="0"/>
              <a:t>5</a:t>
            </a:r>
            <a:r>
              <a:rPr lang="en-US" sz="3000" dirty="0"/>
              <a:t>?</a:t>
            </a:r>
            <a:endParaRPr lang="en-US" sz="3000" baseline="-25000" dirty="0"/>
          </a:p>
        </p:txBody>
      </p:sp>
      <p:pic>
        <p:nvPicPr>
          <p:cNvPr id="85" name="Picture 4" descr="http://1.bp.blogspot.com/_MwNvQVURovg/TTW7KtYXIWI/AAAAAAAAAu0/pEEpmecwR38/s1600/bug%2Balone.gif"/>
          <p:cNvPicPr>
            <a:picLocks noChangeAspect="1" noChangeArrowheads="1"/>
          </p:cNvPicPr>
          <p:nvPr/>
        </p:nvPicPr>
        <p:blipFill>
          <a:blip r:embed="rId8"/>
          <a:srcRect/>
          <a:stretch>
            <a:fillRect/>
          </a:stretch>
        </p:blipFill>
        <p:spPr bwMode="auto">
          <a:xfrm>
            <a:off x="3962400" y="3622267"/>
            <a:ext cx="457200" cy="425774"/>
          </a:xfrm>
          <a:prstGeom prst="rect">
            <a:avLst/>
          </a:prstGeom>
          <a:noFill/>
        </p:spPr>
      </p:pic>
      <p:cxnSp>
        <p:nvCxnSpPr>
          <p:cNvPr id="87" name="Straight Arrow Connector 86"/>
          <p:cNvCxnSpPr/>
          <p:nvPr/>
        </p:nvCxnSpPr>
        <p:spPr bwMode="auto">
          <a:xfrm>
            <a:off x="3429000" y="2936467"/>
            <a:ext cx="914400" cy="609600"/>
          </a:xfrm>
          <a:prstGeom prst="straightConnector1">
            <a:avLst/>
          </a:prstGeom>
          <a:noFill/>
          <a:ln w="34925" cap="flat" cmpd="sng" algn="ctr">
            <a:solidFill>
              <a:schemeClr val="tx1"/>
            </a:solidFill>
            <a:prstDash val="solid"/>
            <a:round/>
            <a:headEnd type="none" w="med" len="med"/>
            <a:tailEnd type="arrow"/>
          </a:ln>
          <a:effectLst/>
        </p:spPr>
      </p:cxnSp>
      <p:cxnSp>
        <p:nvCxnSpPr>
          <p:cNvPr id="89" name="Straight Connector 88"/>
          <p:cNvCxnSpPr/>
          <p:nvPr/>
        </p:nvCxnSpPr>
        <p:spPr bwMode="auto">
          <a:xfrm rot="16200000" flipH="1">
            <a:off x="3543300" y="3050767"/>
            <a:ext cx="533400" cy="304800"/>
          </a:xfrm>
          <a:prstGeom prst="line">
            <a:avLst/>
          </a:prstGeom>
          <a:noFill/>
          <a:ln w="34925" cap="flat" cmpd="sng" algn="ctr">
            <a:solidFill>
              <a:srgbClr val="FF0000"/>
            </a:solidFill>
            <a:prstDash val="solid"/>
            <a:round/>
            <a:headEnd type="none" w="med" len="med"/>
            <a:tailEnd type="none" w="med" len="med"/>
          </a:ln>
          <a:effectLst/>
        </p:spPr>
      </p:cxnSp>
      <p:cxnSp>
        <p:nvCxnSpPr>
          <p:cNvPr id="91" name="Straight Connector 90"/>
          <p:cNvCxnSpPr/>
          <p:nvPr/>
        </p:nvCxnSpPr>
        <p:spPr bwMode="auto">
          <a:xfrm rot="5400000" flipH="1" flipV="1">
            <a:off x="3581400" y="3012667"/>
            <a:ext cx="533400" cy="381000"/>
          </a:xfrm>
          <a:prstGeom prst="line">
            <a:avLst/>
          </a:prstGeom>
          <a:noFill/>
          <a:ln w="349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74902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blinds(horizontal)">
                                      <p:cBhvr>
                                        <p:cTn id="12" dur="100"/>
                                        <p:tgtEl>
                                          <p:spTgt spid="6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blinds(horizontal)">
                                      <p:cBhvr>
                                        <p:cTn id="15" dur="100"/>
                                        <p:tgtEl>
                                          <p:spTgt spid="7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blinds(horizontal)">
                                      <p:cBhvr>
                                        <p:cTn id="18" dur="100"/>
                                        <p:tgtEl>
                                          <p:spTgt spid="7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blinds(horizontal)">
                                      <p:cBhvr>
                                        <p:cTn id="21" dur="100"/>
                                        <p:tgtEl>
                                          <p:spTgt spid="7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blinds(horizontal)">
                                      <p:cBhvr>
                                        <p:cTn id="26" dur="100"/>
                                        <p:tgtEl>
                                          <p:spTgt spid="1030"/>
                                        </p:tgtEl>
                                      </p:cBhvr>
                                    </p:animEffect>
                                  </p:childTnLst>
                                </p:cTn>
                              </p:par>
                              <p:par>
                                <p:cTn id="27" presetID="3" presetClass="entr" presetSubtype="10" fill="hold" nodeType="with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blinds(horizontal)">
                                      <p:cBhvr>
                                        <p:cTn id="29" dur="100"/>
                                        <p:tgtEl>
                                          <p:spTgt spid="1028"/>
                                        </p:tgtEl>
                                      </p:cBhvr>
                                    </p:animEffect>
                                  </p:childTnLst>
                                </p:cTn>
                              </p:par>
                              <p:par>
                                <p:cTn id="30" presetID="3" presetClass="entr" presetSubtype="10" fill="hold" nodeType="withEffect">
                                  <p:stCondLst>
                                    <p:cond delay="0"/>
                                  </p:stCondLst>
                                  <p:childTnLst>
                                    <p:set>
                                      <p:cBhvr>
                                        <p:cTn id="31" dur="1" fill="hold">
                                          <p:stCondLst>
                                            <p:cond delay="0"/>
                                          </p:stCondLst>
                                        </p:cTn>
                                        <p:tgtEl>
                                          <p:spTgt spid="1029"/>
                                        </p:tgtEl>
                                        <p:attrNameLst>
                                          <p:attrName>style.visibility</p:attrName>
                                        </p:attrNameLst>
                                      </p:cBhvr>
                                      <p:to>
                                        <p:strVal val="visible"/>
                                      </p:to>
                                    </p:set>
                                    <p:animEffect transition="in" filter="blinds(horizontal)">
                                      <p:cBhvr>
                                        <p:cTn id="32" dur="100"/>
                                        <p:tgtEl>
                                          <p:spTgt spid="1029"/>
                                        </p:tgtEl>
                                      </p:cBhvr>
                                    </p:animEffect>
                                  </p:childTnLst>
                                </p:cTn>
                              </p:par>
                              <p:par>
                                <p:cTn id="33" presetID="3" presetClass="entr" presetSubtype="10" fill="hold" nodeType="withEffect">
                                  <p:stCondLst>
                                    <p:cond delay="0"/>
                                  </p:stCondLst>
                                  <p:childTnLst>
                                    <p:set>
                                      <p:cBhvr>
                                        <p:cTn id="34" dur="1" fill="hold">
                                          <p:stCondLst>
                                            <p:cond delay="0"/>
                                          </p:stCondLst>
                                        </p:cTn>
                                        <p:tgtEl>
                                          <p:spTgt spid="23557"/>
                                        </p:tgtEl>
                                        <p:attrNameLst>
                                          <p:attrName>style.visibility</p:attrName>
                                        </p:attrNameLst>
                                      </p:cBhvr>
                                      <p:to>
                                        <p:strVal val="visible"/>
                                      </p:to>
                                    </p:set>
                                    <p:animEffect transition="in" filter="blinds(horizontal)">
                                      <p:cBhvr>
                                        <p:cTn id="35" dur="100"/>
                                        <p:tgtEl>
                                          <p:spTgt spid="2355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78"/>
                                        </p:tgtEl>
                                        <p:attrNameLst>
                                          <p:attrName>style.visibility</p:attrName>
                                        </p:attrNameLst>
                                      </p:cBhvr>
                                      <p:to>
                                        <p:strVal val="visible"/>
                                      </p:to>
                                    </p:set>
                                    <p:animEffect transition="in" filter="blinds(horizontal)">
                                      <p:cBhvr>
                                        <p:cTn id="40" dur="100"/>
                                        <p:tgtEl>
                                          <p:spTgt spid="78"/>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blinds(horizontal)">
                                      <p:cBhvr>
                                        <p:cTn id="43" dur="100"/>
                                        <p:tgtEl>
                                          <p:spTgt spid="80"/>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blinds(horizontal)">
                                      <p:cBhvr>
                                        <p:cTn id="46" dur="100"/>
                                        <p:tgtEl>
                                          <p:spTgt spid="79"/>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blinds(horizontal)">
                                      <p:cBhvr>
                                        <p:cTn id="49" dur="100"/>
                                        <p:tgtEl>
                                          <p:spTgt spid="77"/>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blinds(horizontal)">
                                      <p:cBhvr>
                                        <p:cTn id="54" dur="100"/>
                                        <p:tgtEl>
                                          <p:spTgt spid="81"/>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blinds(horizontal)">
                                      <p:cBhvr>
                                        <p:cTn id="57" dur="100"/>
                                        <p:tgtEl>
                                          <p:spTgt spid="8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83"/>
                                        </p:tgtEl>
                                        <p:attrNameLst>
                                          <p:attrName>style.visibility</p:attrName>
                                        </p:attrNameLst>
                                      </p:cBhvr>
                                      <p:to>
                                        <p:strVal val="visible"/>
                                      </p:to>
                                    </p:set>
                                    <p:animEffect transition="in" filter="blinds(horizontal)">
                                      <p:cBhvr>
                                        <p:cTn id="62" dur="100"/>
                                        <p:tgtEl>
                                          <p:spTgt spid="8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23556"/>
                                        </p:tgtEl>
                                        <p:attrNameLst>
                                          <p:attrName>style.visibility</p:attrName>
                                        </p:attrNameLst>
                                      </p:cBhvr>
                                      <p:to>
                                        <p:strVal val="visible"/>
                                      </p:to>
                                    </p:set>
                                    <p:animEffect transition="in" filter="blinds(horizontal)">
                                      <p:cBhvr>
                                        <p:cTn id="67" dur="100"/>
                                        <p:tgtEl>
                                          <p:spTgt spid="23556"/>
                                        </p:tgtEl>
                                      </p:cBhvr>
                                    </p:animEffect>
                                  </p:childTnLst>
                                </p:cTn>
                              </p:par>
                              <p:par>
                                <p:cTn id="68" presetID="3" presetClass="entr" presetSubtype="10" fill="hold" nodeType="with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blinds(horizontal)">
                                      <p:cBhvr>
                                        <p:cTn id="70" dur="100"/>
                                        <p:tgtEl>
                                          <p:spTgt spid="85"/>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xit" presetSubtype="10" fill="hold" grpId="1" nodeType="clickEffect">
                                  <p:stCondLst>
                                    <p:cond delay="0"/>
                                  </p:stCondLst>
                                  <p:childTnLst>
                                    <p:animEffect transition="out" filter="blinds(horizontal)">
                                      <p:cBhvr>
                                        <p:cTn id="74" dur="100"/>
                                        <p:tgtEl>
                                          <p:spTgt spid="83"/>
                                        </p:tgtEl>
                                      </p:cBhvr>
                                    </p:animEffect>
                                    <p:set>
                                      <p:cBhvr>
                                        <p:cTn id="75" dur="1" fill="hold">
                                          <p:stCondLst>
                                            <p:cond delay="99"/>
                                          </p:stCondLst>
                                        </p:cTn>
                                        <p:tgtEl>
                                          <p:spTgt spid="83"/>
                                        </p:tgtEl>
                                        <p:attrNameLst>
                                          <p:attrName>style.visibility</p:attrName>
                                        </p:attrNameLst>
                                      </p:cBhvr>
                                      <p:to>
                                        <p:strVal val="hidden"/>
                                      </p:to>
                                    </p:set>
                                  </p:childTnLst>
                                </p:cTn>
                              </p:par>
                              <p:par>
                                <p:cTn id="76" presetID="3" presetClass="exit" presetSubtype="10" fill="hold" nodeType="withEffect">
                                  <p:stCondLst>
                                    <p:cond delay="0"/>
                                  </p:stCondLst>
                                  <p:childTnLst>
                                    <p:animEffect transition="out" filter="blinds(horizontal)">
                                      <p:cBhvr>
                                        <p:cTn id="77" dur="100"/>
                                        <p:tgtEl>
                                          <p:spTgt spid="23556"/>
                                        </p:tgtEl>
                                      </p:cBhvr>
                                    </p:animEffect>
                                    <p:set>
                                      <p:cBhvr>
                                        <p:cTn id="78" dur="1" fill="hold">
                                          <p:stCondLst>
                                            <p:cond delay="99"/>
                                          </p:stCondLst>
                                        </p:cTn>
                                        <p:tgtEl>
                                          <p:spTgt spid="23556"/>
                                        </p:tgtEl>
                                        <p:attrNameLst>
                                          <p:attrName>style.visibility</p:attrName>
                                        </p:attrNameLst>
                                      </p:cBhvr>
                                      <p:to>
                                        <p:strVal val="hidden"/>
                                      </p:to>
                                    </p:set>
                                  </p:childTnLst>
                                </p:cTn>
                              </p:par>
                              <p:par>
                                <p:cTn id="79" presetID="3" presetClass="exit" presetSubtype="10" fill="hold" nodeType="withEffect">
                                  <p:stCondLst>
                                    <p:cond delay="0"/>
                                  </p:stCondLst>
                                  <p:childTnLst>
                                    <p:animEffect transition="out" filter="blinds(horizontal)">
                                      <p:cBhvr>
                                        <p:cTn id="80" dur="100"/>
                                        <p:tgtEl>
                                          <p:spTgt spid="85"/>
                                        </p:tgtEl>
                                      </p:cBhvr>
                                    </p:animEffect>
                                    <p:set>
                                      <p:cBhvr>
                                        <p:cTn id="81" dur="1" fill="hold">
                                          <p:stCondLst>
                                            <p:cond delay="99"/>
                                          </p:stCondLst>
                                        </p:cTn>
                                        <p:tgtEl>
                                          <p:spTgt spid="85"/>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84"/>
                                        </p:tgtEl>
                                        <p:attrNameLst>
                                          <p:attrName>style.visibility</p:attrName>
                                        </p:attrNameLst>
                                      </p:cBhvr>
                                      <p:to>
                                        <p:strVal val="visible"/>
                                      </p:to>
                                    </p:set>
                                    <p:animEffect transition="in" filter="blinds(horizontal)">
                                      <p:cBhvr>
                                        <p:cTn id="86" dur="100"/>
                                        <p:tgtEl>
                                          <p:spTgt spid="84"/>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nodeType="click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blinds(horizontal)">
                                      <p:cBhvr>
                                        <p:cTn id="91" dur="100"/>
                                        <p:tgtEl>
                                          <p:spTgt spid="87"/>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nodeType="clickEffect">
                                  <p:stCondLst>
                                    <p:cond delay="0"/>
                                  </p:stCondLst>
                                  <p:childTnLst>
                                    <p:set>
                                      <p:cBhvr>
                                        <p:cTn id="95" dur="1" fill="hold">
                                          <p:stCondLst>
                                            <p:cond delay="0"/>
                                          </p:stCondLst>
                                        </p:cTn>
                                        <p:tgtEl>
                                          <p:spTgt spid="23556"/>
                                        </p:tgtEl>
                                        <p:attrNameLst>
                                          <p:attrName>style.visibility</p:attrName>
                                        </p:attrNameLst>
                                      </p:cBhvr>
                                      <p:to>
                                        <p:strVal val="visible"/>
                                      </p:to>
                                    </p:set>
                                    <p:animEffect transition="in" filter="blinds(horizontal)">
                                      <p:cBhvr>
                                        <p:cTn id="96" dur="100"/>
                                        <p:tgtEl>
                                          <p:spTgt spid="23556"/>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nodeType="clickEffect">
                                  <p:stCondLst>
                                    <p:cond delay="0"/>
                                  </p:stCondLst>
                                  <p:childTnLst>
                                    <p:set>
                                      <p:cBhvr>
                                        <p:cTn id="100" dur="1" fill="hold">
                                          <p:stCondLst>
                                            <p:cond delay="0"/>
                                          </p:stCondLst>
                                        </p:cTn>
                                        <p:tgtEl>
                                          <p:spTgt spid="89"/>
                                        </p:tgtEl>
                                        <p:attrNameLst>
                                          <p:attrName>style.visibility</p:attrName>
                                        </p:attrNameLst>
                                      </p:cBhvr>
                                      <p:to>
                                        <p:strVal val="visible"/>
                                      </p:to>
                                    </p:set>
                                    <p:animEffect transition="in" filter="blinds(horizontal)">
                                      <p:cBhvr>
                                        <p:cTn id="101" dur="100"/>
                                        <p:tgtEl>
                                          <p:spTgt spid="89"/>
                                        </p:tgtEl>
                                      </p:cBhvr>
                                    </p:animEffect>
                                  </p:childTnLst>
                                </p:cTn>
                              </p:par>
                              <p:par>
                                <p:cTn id="102" presetID="3" presetClass="entr" presetSubtype="10" fill="hold" nodeType="withEffect">
                                  <p:stCondLst>
                                    <p:cond delay="0"/>
                                  </p:stCondLst>
                                  <p:childTnLst>
                                    <p:set>
                                      <p:cBhvr>
                                        <p:cTn id="103" dur="1" fill="hold">
                                          <p:stCondLst>
                                            <p:cond delay="0"/>
                                          </p:stCondLst>
                                        </p:cTn>
                                        <p:tgtEl>
                                          <p:spTgt spid="91"/>
                                        </p:tgtEl>
                                        <p:attrNameLst>
                                          <p:attrName>style.visibility</p:attrName>
                                        </p:attrNameLst>
                                      </p:cBhvr>
                                      <p:to>
                                        <p:strVal val="visible"/>
                                      </p:to>
                                    </p:set>
                                    <p:animEffect transition="in" filter="blinds(horizontal)">
                                      <p:cBhvr>
                                        <p:cTn id="104" dur="100"/>
                                        <p:tgtEl>
                                          <p:spTgt spid="91"/>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nodeType="clickEffect">
                                  <p:stCondLst>
                                    <p:cond delay="0"/>
                                  </p:stCondLst>
                                  <p:childTnLst>
                                    <p:set>
                                      <p:cBhvr>
                                        <p:cTn id="108" dur="1" fill="hold">
                                          <p:stCondLst>
                                            <p:cond delay="0"/>
                                          </p:stCondLst>
                                        </p:cTn>
                                        <p:tgtEl>
                                          <p:spTgt spid="23556"/>
                                        </p:tgtEl>
                                        <p:attrNameLst>
                                          <p:attrName>style.visibility</p:attrName>
                                        </p:attrNameLst>
                                      </p:cBhvr>
                                      <p:to>
                                        <p:strVal val="visible"/>
                                      </p:to>
                                    </p:set>
                                    <p:animEffect transition="in" filter="blinds(horizontal)">
                                      <p:cBhvr>
                                        <p:cTn id="109" dur="100"/>
                                        <p:tgtEl>
                                          <p:spTgt spid="23556"/>
                                        </p:tgtEl>
                                      </p:cBhvr>
                                    </p:animEffect>
                                  </p:childTnLst>
                                </p:cTn>
                              </p:par>
                              <p:par>
                                <p:cTn id="110" presetID="3" presetClass="entr" presetSubtype="10" fill="hold" nodeType="withEffect">
                                  <p:stCondLst>
                                    <p:cond delay="0"/>
                                  </p:stCondLst>
                                  <p:childTnLst>
                                    <p:set>
                                      <p:cBhvr>
                                        <p:cTn id="111" dur="1" fill="hold">
                                          <p:stCondLst>
                                            <p:cond delay="0"/>
                                          </p:stCondLst>
                                        </p:cTn>
                                        <p:tgtEl>
                                          <p:spTgt spid="85"/>
                                        </p:tgtEl>
                                        <p:attrNameLst>
                                          <p:attrName>style.visibility</p:attrName>
                                        </p:attrNameLst>
                                      </p:cBhvr>
                                      <p:to>
                                        <p:strVal val="visible"/>
                                      </p:to>
                                    </p:set>
                                    <p:animEffect transition="in" filter="blinds(horizontal)">
                                      <p:cBhvr>
                                        <p:cTn id="112" dur="1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0" grpId="0" animBg="1"/>
      <p:bldP spid="74" grpId="0" animBg="1"/>
      <p:bldP spid="75" grpId="0" animBg="1"/>
      <p:bldP spid="77" grpId="0" animBg="1"/>
      <p:bldP spid="78" grpId="0" animBg="1"/>
      <p:bldP spid="79" grpId="0"/>
      <p:bldP spid="80" grpId="0"/>
      <p:bldP spid="81" grpId="0" animBg="1"/>
      <p:bldP spid="82" grpId="0" animBg="1"/>
      <p:bldP spid="83" grpId="0"/>
      <p:bldP spid="83" grpId="1"/>
      <p:bldP spid="8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86800" cy="1143000"/>
          </a:xfrm>
        </p:spPr>
        <p:txBody>
          <a:bodyPr/>
          <a:lstStyle/>
          <a:p>
            <a:r>
              <a:rPr lang="en-US" b="0" dirty="0">
                <a:latin typeface="+mj-lt"/>
                <a:cs typeface="Times New Roman" pitchFamily="18" charset="0"/>
              </a:rPr>
              <a:t>Abnormal change point selection</a:t>
            </a:r>
            <a:endParaRPr lang="en-US" b="0" dirty="0">
              <a:latin typeface="+mj-lt"/>
            </a:endParaRPr>
          </a:p>
        </p:txBody>
      </p:sp>
      <p:pic>
        <p:nvPicPr>
          <p:cNvPr id="60" name="Picture 59"/>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133600"/>
            <a:ext cx="4724400" cy="3124200"/>
          </a:xfrm>
          <a:prstGeom prst="rect">
            <a:avLst/>
          </a:prstGeom>
          <a:noFill/>
          <a:ln>
            <a:noFill/>
          </a:ln>
        </p:spPr>
      </p:pic>
      <p:sp>
        <p:nvSpPr>
          <p:cNvPr id="31" name="Content Placeholder 2"/>
          <p:cNvSpPr>
            <a:spLocks noGrp="1"/>
          </p:cNvSpPr>
          <p:nvPr>
            <p:ph idx="1"/>
          </p:nvPr>
        </p:nvSpPr>
        <p:spPr>
          <a:xfrm>
            <a:off x="533400" y="1447800"/>
            <a:ext cx="8256588" cy="1295400"/>
          </a:xfrm>
        </p:spPr>
        <p:txBody>
          <a:bodyPr/>
          <a:lstStyle/>
          <a:p>
            <a:r>
              <a:rPr lang="en-US" dirty="0"/>
              <a:t>Mark the onset time of the fault manifestation</a:t>
            </a:r>
            <a:endParaRPr lang="en-US" sz="2000" dirty="0">
              <a:solidFill>
                <a:schemeClr val="tx1"/>
              </a:solidFill>
              <a:latin typeface="+mj-lt"/>
              <a:cs typeface="Times New Roman" pitchFamily="18" charset="0"/>
            </a:endParaRPr>
          </a:p>
          <a:p>
            <a:endParaRPr lang="en-US" dirty="0">
              <a:latin typeface="+mj-lt"/>
            </a:endParaRPr>
          </a:p>
        </p:txBody>
      </p:sp>
      <p:grpSp>
        <p:nvGrpSpPr>
          <p:cNvPr id="3" name="Group 35"/>
          <p:cNvGrpSpPr/>
          <p:nvPr/>
        </p:nvGrpSpPr>
        <p:grpSpPr>
          <a:xfrm>
            <a:off x="6019800" y="4038600"/>
            <a:ext cx="533400" cy="457200"/>
            <a:chOff x="5715000" y="4572000"/>
            <a:chExt cx="533400" cy="457200"/>
          </a:xfrm>
        </p:grpSpPr>
        <p:sp>
          <p:nvSpPr>
            <p:cNvPr id="33" name="Oval 32"/>
            <p:cNvSpPr/>
            <p:nvPr/>
          </p:nvSpPr>
          <p:spPr bwMode="auto">
            <a:xfrm>
              <a:off x="5715000" y="4572000"/>
              <a:ext cx="533400" cy="4572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Tx/>
                <a:buChar char="•"/>
                <a:tabLst/>
              </a:pPr>
              <a:endParaRPr kumimoji="0" lang="en-US" sz="2400" b="0" i="0" u="none" strike="noStrike" cap="none" normalizeH="0" baseline="0">
                <a:ln>
                  <a:noFill/>
                </a:ln>
                <a:solidFill>
                  <a:schemeClr val="tx1"/>
                </a:solidFill>
                <a:effectLst/>
                <a:latin typeface="+mj-lt"/>
                <a:cs typeface="Times New Roman" pitchFamily="18" charset="0"/>
              </a:endParaRPr>
            </a:p>
          </p:txBody>
        </p:sp>
        <p:cxnSp>
          <p:nvCxnSpPr>
            <p:cNvPr id="34" name="Straight Connector 33"/>
            <p:cNvCxnSpPr/>
            <p:nvPr/>
          </p:nvCxnSpPr>
          <p:spPr bwMode="auto">
            <a:xfrm>
              <a:off x="5867400" y="4781550"/>
              <a:ext cx="228602" cy="152400"/>
            </a:xfrm>
            <a:prstGeom prst="line">
              <a:avLst/>
            </a:prstGeom>
            <a:noFill/>
            <a:ln w="25400" cap="flat" cmpd="sng" algn="ctr">
              <a:solidFill>
                <a:srgbClr val="FF0000"/>
              </a:solidFill>
              <a:prstDash val="solid"/>
              <a:round/>
              <a:headEnd type="none" w="med" len="med"/>
              <a:tailEnd type="none" w="med" len="med"/>
            </a:ln>
            <a:effectLst/>
          </p:spPr>
        </p:cxnSp>
        <p:cxnSp>
          <p:nvCxnSpPr>
            <p:cNvPr id="35" name="Straight Connector 34"/>
            <p:cNvCxnSpPr/>
            <p:nvPr/>
          </p:nvCxnSpPr>
          <p:spPr bwMode="auto">
            <a:xfrm flipV="1">
              <a:off x="5939790" y="4800600"/>
              <a:ext cx="114299" cy="152400"/>
            </a:xfrm>
            <a:prstGeom prst="line">
              <a:avLst/>
            </a:prstGeom>
            <a:noFill/>
            <a:ln w="25400" cap="flat" cmpd="sng" algn="ctr">
              <a:solidFill>
                <a:srgbClr val="FF0000"/>
              </a:solidFill>
              <a:prstDash val="solid"/>
              <a:round/>
              <a:headEnd type="none" w="med" len="med"/>
              <a:tailEnd type="none" w="med" len="med"/>
            </a:ln>
            <a:effectLst/>
          </p:spPr>
        </p:cxnSp>
      </p:grpSp>
      <p:sp>
        <p:nvSpPr>
          <p:cNvPr id="39" name="TextBox 38"/>
          <p:cNvSpPr txBox="1"/>
          <p:nvPr/>
        </p:nvSpPr>
        <p:spPr>
          <a:xfrm>
            <a:off x="3281436" y="5329535"/>
            <a:ext cx="2585964" cy="461665"/>
          </a:xfrm>
          <a:prstGeom prst="rect">
            <a:avLst/>
          </a:prstGeom>
          <a:noFill/>
        </p:spPr>
        <p:txBody>
          <a:bodyPr wrap="none" rtlCol="0">
            <a:spAutoFit/>
          </a:bodyPr>
          <a:lstStyle/>
          <a:p>
            <a:r>
              <a:rPr lang="en-US" dirty="0"/>
              <a:t>Look-back window</a:t>
            </a:r>
          </a:p>
        </p:txBody>
      </p:sp>
      <p:cxnSp>
        <p:nvCxnSpPr>
          <p:cNvPr id="41" name="Straight Arrow Connector 40"/>
          <p:cNvCxnSpPr/>
          <p:nvPr/>
        </p:nvCxnSpPr>
        <p:spPr bwMode="auto">
          <a:xfrm rot="5400000" flipH="1" flipV="1">
            <a:off x="647700" y="3771900"/>
            <a:ext cx="3124200" cy="1588"/>
          </a:xfrm>
          <a:prstGeom prst="straightConnector1">
            <a:avLst/>
          </a:prstGeom>
          <a:noFill/>
          <a:ln w="15875" cap="flat" cmpd="sng" algn="ctr">
            <a:solidFill>
              <a:schemeClr val="tx1"/>
            </a:solidFill>
            <a:prstDash val="solid"/>
            <a:round/>
            <a:headEnd type="none" w="med" len="med"/>
            <a:tailEnd type="arrow"/>
          </a:ln>
          <a:effectLst/>
        </p:spPr>
      </p:cxnSp>
      <p:cxnSp>
        <p:nvCxnSpPr>
          <p:cNvPr id="43" name="Straight Arrow Connector 42"/>
          <p:cNvCxnSpPr/>
          <p:nvPr/>
        </p:nvCxnSpPr>
        <p:spPr bwMode="auto">
          <a:xfrm>
            <a:off x="2209800" y="5334000"/>
            <a:ext cx="4800600" cy="1588"/>
          </a:xfrm>
          <a:prstGeom prst="straightConnector1">
            <a:avLst/>
          </a:prstGeom>
          <a:noFill/>
          <a:ln w="15875" cap="flat" cmpd="sng" algn="ctr">
            <a:solidFill>
              <a:schemeClr val="tx1"/>
            </a:solidFill>
            <a:prstDash val="solid"/>
            <a:round/>
            <a:headEnd type="none" w="med" len="med"/>
            <a:tailEnd type="arrow"/>
          </a:ln>
          <a:effectLst/>
        </p:spPr>
      </p:cxnSp>
      <p:cxnSp>
        <p:nvCxnSpPr>
          <p:cNvPr id="45" name="Straight Connector 44"/>
          <p:cNvCxnSpPr/>
          <p:nvPr/>
        </p:nvCxnSpPr>
        <p:spPr bwMode="auto">
          <a:xfrm rot="5400000" flipH="1" flipV="1">
            <a:off x="5600700" y="4229100"/>
            <a:ext cx="2209800" cy="1588"/>
          </a:xfrm>
          <a:prstGeom prst="line">
            <a:avLst/>
          </a:prstGeom>
          <a:noFill/>
          <a:ln w="19050" cap="flat" cmpd="sng" algn="ctr">
            <a:solidFill>
              <a:srgbClr val="FF0000"/>
            </a:solidFill>
            <a:prstDash val="dash"/>
            <a:round/>
            <a:headEnd type="none" w="med" len="med"/>
            <a:tailEnd type="none" w="med" len="med"/>
          </a:ln>
          <a:effectLst/>
        </p:spPr>
      </p:cxnSp>
      <p:sp>
        <p:nvSpPr>
          <p:cNvPr id="46" name="Rectangle 45"/>
          <p:cNvSpPr/>
          <p:nvPr/>
        </p:nvSpPr>
        <p:spPr>
          <a:xfrm>
            <a:off x="6400800" y="2667000"/>
            <a:ext cx="1871025" cy="430887"/>
          </a:xfrm>
          <a:prstGeom prst="rect">
            <a:avLst/>
          </a:prstGeom>
        </p:spPr>
        <p:txBody>
          <a:bodyPr wrap="none">
            <a:spAutoFit/>
          </a:bodyPr>
          <a:lstStyle/>
          <a:p>
            <a:pPr eaLnBrk="1" hangingPunct="1"/>
            <a:r>
              <a:rPr lang="en-US" sz="2200" b="1" dirty="0">
                <a:solidFill>
                  <a:srgbClr val="FF0000"/>
                </a:solidFill>
                <a:cs typeface="Times New Roman" pitchFamily="18" charset="0"/>
              </a:rPr>
              <a:t>SLO violation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0" dirty="0">
                <a:latin typeface="+mj-lt"/>
              </a:rPr>
              <a:t>Outlier Change Point Detection</a:t>
            </a:r>
          </a:p>
        </p:txBody>
      </p:sp>
      <p:pic>
        <p:nvPicPr>
          <p:cNvPr id="61" name="Picture 60"/>
          <p:cNvPicPr>
            <a:picLocks noChangeAspect="1" noChangeArrowheads="1"/>
          </p:cNvPicPr>
          <p:nvPr/>
        </p:nvPicPr>
        <p:blipFill>
          <a:blip r:embed="rId3"/>
          <a:srcRect/>
          <a:stretch>
            <a:fillRect/>
          </a:stretch>
        </p:blipFill>
        <p:spPr bwMode="auto">
          <a:xfrm>
            <a:off x="962213" y="2508161"/>
            <a:ext cx="2952657" cy="2521039"/>
          </a:xfrm>
          <a:prstGeom prst="rect">
            <a:avLst/>
          </a:prstGeom>
          <a:noFill/>
          <a:ln w="9525">
            <a:noFill/>
            <a:miter lim="800000"/>
            <a:headEnd/>
            <a:tailEnd/>
          </a:ln>
        </p:spPr>
      </p:pic>
      <p:grpSp>
        <p:nvGrpSpPr>
          <p:cNvPr id="3" name="Group 19"/>
          <p:cNvGrpSpPr>
            <a:grpSpLocks noChangeAspect="1"/>
          </p:cNvGrpSpPr>
          <p:nvPr/>
        </p:nvGrpSpPr>
        <p:grpSpPr bwMode="auto">
          <a:xfrm>
            <a:off x="5458015" y="2544889"/>
            <a:ext cx="2847785" cy="2484311"/>
            <a:chOff x="5334000" y="3871912"/>
            <a:chExt cx="2636524" cy="2300288"/>
          </a:xfrm>
        </p:grpSpPr>
        <p:pic>
          <p:nvPicPr>
            <p:cNvPr id="12313" name="Picture 62"/>
            <p:cNvPicPr>
              <a:picLocks noChangeAspect="1" noChangeArrowheads="1"/>
            </p:cNvPicPr>
            <p:nvPr/>
          </p:nvPicPr>
          <p:blipFill>
            <a:blip r:embed="rId3"/>
            <a:srcRect/>
            <a:stretch>
              <a:fillRect/>
            </a:stretch>
          </p:blipFill>
          <p:spPr bwMode="auto">
            <a:xfrm>
              <a:off x="5334000" y="3871912"/>
              <a:ext cx="2636524" cy="2300288"/>
            </a:xfrm>
            <a:prstGeom prst="rect">
              <a:avLst/>
            </a:prstGeom>
            <a:noFill/>
            <a:ln w="9525">
              <a:noFill/>
              <a:miter lim="800000"/>
              <a:headEnd/>
              <a:tailEnd/>
            </a:ln>
          </p:spPr>
        </p:pic>
        <p:grpSp>
          <p:nvGrpSpPr>
            <p:cNvPr id="4" name="Group 28"/>
            <p:cNvGrpSpPr>
              <a:grpSpLocks/>
            </p:cNvGrpSpPr>
            <p:nvPr/>
          </p:nvGrpSpPr>
          <p:grpSpPr bwMode="auto">
            <a:xfrm>
              <a:off x="7391400" y="5486400"/>
              <a:ext cx="533400" cy="457200"/>
              <a:chOff x="7391400" y="5257800"/>
              <a:chExt cx="533400" cy="457200"/>
            </a:xfrm>
          </p:grpSpPr>
          <p:sp>
            <p:nvSpPr>
              <p:cNvPr id="65" name="Oval 64"/>
              <p:cNvSpPr/>
              <p:nvPr/>
            </p:nvSpPr>
            <p:spPr bwMode="auto">
              <a:xfrm>
                <a:off x="7391155" y="5257800"/>
                <a:ext cx="533336" cy="457200"/>
              </a:xfrm>
              <a:prstGeom prst="ellipse">
                <a:avLst/>
              </a:prstGeom>
              <a:noFill/>
              <a:ln w="9525" cap="flat" cmpd="sng" algn="ctr">
                <a:solidFill>
                  <a:srgbClr val="FF0000"/>
                </a:solidFill>
                <a:prstDash val="solid"/>
                <a:round/>
                <a:headEnd type="none" w="med" len="med"/>
                <a:tailEnd type="none" w="med" len="med"/>
              </a:ln>
              <a:effectLst/>
            </p:spPr>
            <p:txBody>
              <a:bodyPr/>
              <a:lstStyle/>
              <a:p>
                <a:pPr>
                  <a:spcBef>
                    <a:spcPct val="20000"/>
                  </a:spcBef>
                  <a:buClr>
                    <a:schemeClr val="bg1"/>
                  </a:buClr>
                  <a:buSzPct val="100000"/>
                  <a:buFontTx/>
                  <a:buChar char="•"/>
                  <a:defRPr/>
                </a:pPr>
                <a:endParaRPr lang="en-US">
                  <a:latin typeface="+mj-lt"/>
                  <a:ea typeface="ＭＳ Ｐゴシック" charset="-128"/>
                  <a:cs typeface="Times New Roman" pitchFamily="18" charset="0"/>
                </a:endParaRPr>
              </a:p>
            </p:txBody>
          </p:sp>
          <p:cxnSp>
            <p:nvCxnSpPr>
              <p:cNvPr id="12316" name="Straight Connector 65"/>
              <p:cNvCxnSpPr>
                <a:cxnSpLocks noChangeShapeType="1"/>
              </p:cNvCxnSpPr>
              <p:nvPr/>
            </p:nvCxnSpPr>
            <p:spPr bwMode="auto">
              <a:xfrm>
                <a:off x="7619999" y="5410200"/>
                <a:ext cx="228602" cy="152400"/>
              </a:xfrm>
              <a:prstGeom prst="line">
                <a:avLst/>
              </a:prstGeom>
              <a:noFill/>
              <a:ln w="38100">
                <a:solidFill>
                  <a:srgbClr val="FF0000"/>
                </a:solidFill>
                <a:round/>
                <a:headEnd/>
                <a:tailEnd/>
              </a:ln>
            </p:spPr>
          </p:cxnSp>
          <p:cxnSp>
            <p:nvCxnSpPr>
              <p:cNvPr id="12317" name="Straight Connector 66"/>
              <p:cNvCxnSpPr>
                <a:cxnSpLocks noChangeShapeType="1"/>
              </p:cNvCxnSpPr>
              <p:nvPr/>
            </p:nvCxnSpPr>
            <p:spPr bwMode="auto">
              <a:xfrm flipV="1">
                <a:off x="7658101" y="5410200"/>
                <a:ext cx="114299" cy="152400"/>
              </a:xfrm>
              <a:prstGeom prst="line">
                <a:avLst/>
              </a:prstGeom>
              <a:noFill/>
              <a:ln w="38100">
                <a:solidFill>
                  <a:srgbClr val="FF0000"/>
                </a:solidFill>
                <a:round/>
                <a:headEnd/>
                <a:tailEnd/>
              </a:ln>
            </p:spPr>
          </p:cxnSp>
        </p:grpSp>
      </p:grpSp>
      <p:sp>
        <p:nvSpPr>
          <p:cNvPr id="77" name="TextBox 76"/>
          <p:cNvSpPr txBox="1"/>
          <p:nvPr/>
        </p:nvSpPr>
        <p:spPr bwMode="auto">
          <a:xfrm>
            <a:off x="936815" y="1607403"/>
            <a:ext cx="3302000" cy="830997"/>
          </a:xfrm>
          <a:prstGeom prst="rect">
            <a:avLst/>
          </a:prstGeom>
          <a:noFill/>
        </p:spPr>
        <p:txBody>
          <a:bodyPr wrap="square">
            <a:spAutoFit/>
          </a:bodyPr>
          <a:lstStyle/>
          <a:p>
            <a:pPr>
              <a:defRPr/>
            </a:pPr>
            <a:r>
              <a:rPr lang="en-US" dirty="0">
                <a:latin typeface="+mj-lt"/>
                <a:ea typeface="ＭＳ Ｐゴシック" charset="-128"/>
                <a:cs typeface="Times New Roman" pitchFamily="18" charset="0"/>
              </a:rPr>
              <a:t>Smoothing </a:t>
            </a:r>
          </a:p>
          <a:p>
            <a:pPr>
              <a:defRPr/>
            </a:pPr>
            <a:r>
              <a:rPr lang="en-US" dirty="0">
                <a:latin typeface="+mj-lt"/>
                <a:ea typeface="ＭＳ Ｐゴシック" charset="-128"/>
                <a:cs typeface="Times New Roman" pitchFamily="18" charset="0"/>
              </a:rPr>
              <a:t>CUSUM + Bootstrap</a:t>
            </a:r>
          </a:p>
        </p:txBody>
      </p:sp>
      <p:sp>
        <p:nvSpPr>
          <p:cNvPr id="80" name="TextBox 79"/>
          <p:cNvSpPr txBox="1"/>
          <p:nvPr/>
        </p:nvSpPr>
        <p:spPr bwMode="auto">
          <a:xfrm>
            <a:off x="5762815" y="1905000"/>
            <a:ext cx="2646363" cy="461665"/>
          </a:xfrm>
          <a:prstGeom prst="rect">
            <a:avLst/>
          </a:prstGeom>
          <a:noFill/>
        </p:spPr>
        <p:txBody>
          <a:bodyPr>
            <a:spAutoFit/>
          </a:bodyPr>
          <a:lstStyle/>
          <a:p>
            <a:pPr>
              <a:defRPr/>
            </a:pPr>
            <a:r>
              <a:rPr lang="en-US" dirty="0">
                <a:latin typeface="+mj-lt"/>
                <a:ea typeface="ＭＳ Ｐゴシック" charset="-128"/>
                <a:cs typeface="Times New Roman" pitchFamily="18" charset="0"/>
              </a:rPr>
              <a:t>Outlier detection</a:t>
            </a:r>
          </a:p>
        </p:txBody>
      </p:sp>
      <p:sp>
        <p:nvSpPr>
          <p:cNvPr id="18" name="Right Arrow 17"/>
          <p:cNvSpPr/>
          <p:nvPr/>
        </p:nvSpPr>
        <p:spPr bwMode="auto">
          <a:xfrm>
            <a:off x="3934015" y="3505200"/>
            <a:ext cx="1371600" cy="457200"/>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Tx/>
              <a:buChar char="•"/>
              <a:tabLst/>
            </a:pPr>
            <a:endParaRPr kumimoji="0" lang="en-US" sz="2400" b="0" i="0" u="none" strike="noStrike" cap="none" normalizeH="0" baseline="0">
              <a:ln>
                <a:noFill/>
              </a:ln>
              <a:solidFill>
                <a:schemeClr val="tx1"/>
              </a:solidFill>
              <a:effectLst/>
              <a:latin typeface="Times New Roman"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100"/>
                                        <p:tgtEl>
                                          <p:spTgt spid="77"/>
                                        </p:tgtEl>
                                      </p:cBhvr>
                                    </p:animEffect>
                                  </p:childTnLst>
                                </p:cTn>
                              </p:par>
                              <p:par>
                                <p:cTn id="8" presetID="10" presetClass="entr" presetSubtype="0"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100"/>
                                        <p:tgtEl>
                                          <p:spTgt spid="6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fade">
                                      <p:cBhvr>
                                        <p:cTn id="21" dur="1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80" grpId="0"/>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1143000"/>
          </a:xfrm>
        </p:spPr>
        <p:txBody>
          <a:bodyPr/>
          <a:lstStyle/>
          <a:p>
            <a:r>
              <a:rPr lang="en-US" b="0" dirty="0"/>
              <a:t>Outlier Change Point Filtering</a:t>
            </a:r>
          </a:p>
        </p:txBody>
      </p:sp>
      <p:sp>
        <p:nvSpPr>
          <p:cNvPr id="3" name="Content Placeholder 2"/>
          <p:cNvSpPr>
            <a:spLocks noGrp="1"/>
          </p:cNvSpPr>
          <p:nvPr>
            <p:ph idx="1"/>
          </p:nvPr>
        </p:nvSpPr>
        <p:spPr>
          <a:xfrm>
            <a:off x="685800" y="1447800"/>
            <a:ext cx="7772400" cy="4114800"/>
          </a:xfrm>
        </p:spPr>
        <p:txBody>
          <a:bodyPr/>
          <a:lstStyle/>
          <a:p>
            <a:r>
              <a:rPr lang="en-US" b="0" dirty="0"/>
              <a:t>Change points caused by repeating workload fluctuations are predictable</a:t>
            </a:r>
          </a:p>
        </p:txBody>
      </p:sp>
      <p:sp>
        <p:nvSpPr>
          <p:cNvPr id="4" name="Slide Number Placeholder 3"/>
          <p:cNvSpPr>
            <a:spLocks noGrp="1"/>
          </p:cNvSpPr>
          <p:nvPr>
            <p:ph type="sldNum" sz="quarter" idx="4294967295"/>
          </p:nvPr>
        </p:nvSpPr>
        <p:spPr>
          <a:xfrm>
            <a:off x="6646863" y="6400800"/>
            <a:ext cx="1905000" cy="304800"/>
          </a:xfrm>
          <a:prstGeom prst="rect">
            <a:avLst/>
          </a:prstGeom>
        </p:spPr>
        <p:txBody>
          <a:bodyPr/>
          <a:lstStyle/>
          <a:p>
            <a:pPr>
              <a:defRPr/>
            </a:pPr>
            <a:fld id="{46AC1988-CA49-4852-A6F6-88C80B5CC139}" type="slidenum">
              <a:rPr lang="zh-CN" altLang="en-US" smtClean="0"/>
              <a:pPr>
                <a:defRPr/>
              </a:pPr>
              <a:t>26</a:t>
            </a:fld>
            <a:endParaRPr lang="en-US" altLang="zh-CN"/>
          </a:p>
        </p:txBody>
      </p:sp>
      <p:pic>
        <p:nvPicPr>
          <p:cNvPr id="6154" name="Picture 10" descr="I:\Dropbox\slides\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8166" y="2936776"/>
            <a:ext cx="5950739" cy="2715848"/>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p:cNvSpPr/>
          <p:nvPr/>
        </p:nvSpPr>
        <p:spPr bwMode="auto">
          <a:xfrm>
            <a:off x="5105766" y="5146576"/>
            <a:ext cx="533400" cy="4572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Tx/>
              <a:buChar char="•"/>
              <a:tabLst/>
            </a:pPr>
            <a:endParaRPr kumimoji="0" lang="en-US" sz="2400" b="0" i="0" u="none" strike="noStrike" cap="none" normalizeH="0" baseline="0">
              <a:ln>
                <a:noFill/>
              </a:ln>
              <a:solidFill>
                <a:schemeClr val="tx1"/>
              </a:solidFill>
              <a:effectLst/>
              <a:latin typeface="+mj-lt"/>
              <a:cs typeface="Times New Roman" pitchFamily="18" charset="0"/>
            </a:endParaRPr>
          </a:p>
        </p:txBody>
      </p:sp>
      <p:sp>
        <p:nvSpPr>
          <p:cNvPr id="18" name="Oval 17"/>
          <p:cNvSpPr/>
          <p:nvPr/>
        </p:nvSpPr>
        <p:spPr bwMode="auto">
          <a:xfrm>
            <a:off x="6934566" y="5146576"/>
            <a:ext cx="533400" cy="4572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Tx/>
              <a:buChar char="•"/>
              <a:tabLst/>
            </a:pPr>
            <a:endParaRPr kumimoji="0" lang="en-US" sz="2400" b="0" i="0" u="none" strike="noStrike" cap="none" normalizeH="0" baseline="0">
              <a:ln>
                <a:noFill/>
              </a:ln>
              <a:solidFill>
                <a:schemeClr val="tx1"/>
              </a:solidFill>
              <a:effectLst/>
              <a:latin typeface="+mj-lt"/>
              <a:cs typeface="Times New Roman" pitchFamily="18" charset="0"/>
            </a:endParaRPr>
          </a:p>
        </p:txBody>
      </p:sp>
      <p:sp>
        <p:nvSpPr>
          <p:cNvPr id="20" name="Oval 19"/>
          <p:cNvSpPr/>
          <p:nvPr/>
        </p:nvSpPr>
        <p:spPr bwMode="auto">
          <a:xfrm>
            <a:off x="3276966" y="5222776"/>
            <a:ext cx="533400" cy="4572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Tx/>
              <a:buChar char="•"/>
              <a:tabLst/>
            </a:pPr>
            <a:endParaRPr kumimoji="0" lang="en-US" sz="2400" b="0" i="0" u="none" strike="noStrike" cap="none" normalizeH="0" baseline="0">
              <a:ln>
                <a:noFill/>
              </a:ln>
              <a:solidFill>
                <a:schemeClr val="tx1"/>
              </a:solidFill>
              <a:effectLst/>
              <a:latin typeface="+mj-lt"/>
              <a:cs typeface="Times New Roman" pitchFamily="18" charset="0"/>
            </a:endParaRPr>
          </a:p>
        </p:txBody>
      </p:sp>
      <p:sp>
        <p:nvSpPr>
          <p:cNvPr id="22" name="Rectangle 21"/>
          <p:cNvSpPr/>
          <p:nvPr/>
        </p:nvSpPr>
        <p:spPr bwMode="auto">
          <a:xfrm>
            <a:off x="1071844" y="3581400"/>
            <a:ext cx="762000" cy="2667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Tx/>
              <a:buChar char="•"/>
              <a:tabLst/>
            </a:pPr>
            <a:endParaRPr kumimoji="0" lang="en-US" sz="2400" b="0" i="0" u="none" strike="noStrike" cap="none" normalizeH="0" baseline="0">
              <a:ln>
                <a:noFill/>
              </a:ln>
              <a:solidFill>
                <a:schemeClr val="tx1"/>
              </a:solidFill>
              <a:effectLst/>
              <a:latin typeface="Times New Roman" charset="0"/>
            </a:endParaRPr>
          </a:p>
        </p:txBody>
      </p:sp>
      <p:cxnSp>
        <p:nvCxnSpPr>
          <p:cNvPr id="17" name="Straight Arrow Connector 16"/>
          <p:cNvCxnSpPr/>
          <p:nvPr/>
        </p:nvCxnSpPr>
        <p:spPr bwMode="auto">
          <a:xfrm flipV="1">
            <a:off x="1752966" y="2686948"/>
            <a:ext cx="0" cy="3028052"/>
          </a:xfrm>
          <a:prstGeom prst="straightConnector1">
            <a:avLst/>
          </a:prstGeom>
          <a:noFill/>
          <a:ln w="25400"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a:off x="1750970" y="5715000"/>
            <a:ext cx="6254496" cy="0"/>
          </a:xfrm>
          <a:prstGeom prst="straightConnector1">
            <a:avLst/>
          </a:prstGeom>
          <a:noFill/>
          <a:ln w="25400" cap="flat" cmpd="sng" algn="ctr">
            <a:solidFill>
              <a:schemeClr val="tx1"/>
            </a:solidFill>
            <a:prstDash val="solid"/>
            <a:round/>
            <a:headEnd type="none" w="med" len="med"/>
            <a:tailEnd type="arrow"/>
          </a:ln>
          <a:effectLst/>
        </p:spPr>
      </p:cxnSp>
      <p:sp>
        <p:nvSpPr>
          <p:cNvPr id="12" name="TextBox 11"/>
          <p:cNvSpPr txBox="1"/>
          <p:nvPr/>
        </p:nvSpPr>
        <p:spPr>
          <a:xfrm rot="16200000">
            <a:off x="-17734" y="4092600"/>
            <a:ext cx="2783134" cy="461665"/>
          </a:xfrm>
          <a:prstGeom prst="rect">
            <a:avLst/>
          </a:prstGeom>
          <a:noFill/>
        </p:spPr>
        <p:txBody>
          <a:bodyPr wrap="none" rtlCol="0">
            <a:spAutoFit/>
          </a:bodyPr>
          <a:lstStyle/>
          <a:p>
            <a:r>
              <a:rPr lang="en-US" dirty="0"/>
              <a:t>Memory usage (MB)</a:t>
            </a:r>
          </a:p>
        </p:txBody>
      </p:sp>
      <p:sp>
        <p:nvSpPr>
          <p:cNvPr id="13" name="TextBox 12"/>
          <p:cNvSpPr txBox="1"/>
          <p:nvPr/>
        </p:nvSpPr>
        <p:spPr>
          <a:xfrm>
            <a:off x="7467600" y="5253335"/>
            <a:ext cx="1223797" cy="461665"/>
          </a:xfrm>
          <a:prstGeom prst="rect">
            <a:avLst/>
          </a:prstGeom>
          <a:noFill/>
        </p:spPr>
        <p:txBody>
          <a:bodyPr wrap="none" rtlCol="0">
            <a:spAutoFit/>
          </a:bodyPr>
          <a:lstStyle/>
          <a:p>
            <a:r>
              <a:rPr lang="en-US" dirty="0"/>
              <a:t>Time (s)</a:t>
            </a:r>
          </a:p>
        </p:txBody>
      </p:sp>
      <p:sp>
        <p:nvSpPr>
          <p:cNvPr id="15" name="TextBox 14"/>
          <p:cNvSpPr txBox="1"/>
          <p:nvPr/>
        </p:nvSpPr>
        <p:spPr>
          <a:xfrm>
            <a:off x="3048000" y="5867400"/>
            <a:ext cx="3866764" cy="461665"/>
          </a:xfrm>
          <a:prstGeom prst="rect">
            <a:avLst/>
          </a:prstGeom>
          <a:noFill/>
        </p:spPr>
        <p:txBody>
          <a:bodyPr wrap="none" rtlCol="0">
            <a:spAutoFit/>
          </a:bodyPr>
          <a:lstStyle/>
          <a:p>
            <a:r>
              <a:rPr lang="en-US" dirty="0"/>
              <a:t>Memory usage in a Map node</a:t>
            </a:r>
          </a:p>
        </p:txBody>
      </p:sp>
    </p:spTree>
    <p:extLst>
      <p:ext uri="{BB962C8B-B14F-4D97-AF65-F5344CB8AC3E}">
        <p14:creationId xmlns:p14="http://schemas.microsoft.com/office/powerpoint/2010/main" val="4066907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solidFill>
                  <a:schemeClr val="accent6">
                    <a:lumMod val="75000"/>
                  </a:schemeClr>
                </a:solidFill>
              </a:rPr>
              <a:t>Outlier Change Point Filtering</a:t>
            </a:r>
          </a:p>
        </p:txBody>
      </p:sp>
      <p:sp>
        <p:nvSpPr>
          <p:cNvPr id="3" name="Content Placeholder 2"/>
          <p:cNvSpPr>
            <a:spLocks noGrp="1"/>
          </p:cNvSpPr>
          <p:nvPr>
            <p:ph idx="1"/>
          </p:nvPr>
        </p:nvSpPr>
        <p:spPr/>
        <p:txBody>
          <a:bodyPr/>
          <a:lstStyle/>
          <a:p>
            <a:r>
              <a:rPr lang="en-US" sz="2400" b="0" dirty="0">
                <a:solidFill>
                  <a:srgbClr val="0000FF"/>
                </a:solidFill>
              </a:rPr>
              <a:t>Employ online learning models to capture normal fluctuations in system-level metrics</a:t>
            </a:r>
          </a:p>
          <a:p>
            <a:pPr lvl="1"/>
            <a:r>
              <a:rPr lang="en-US" dirty="0"/>
              <a:t>Markov chain model </a:t>
            </a:r>
            <a:r>
              <a:rPr lang="en-US" sz="1600" dirty="0"/>
              <a:t>[Gong et al., CNSM’10]</a:t>
            </a:r>
          </a:p>
          <a:p>
            <a:pPr lvl="1"/>
            <a:r>
              <a:rPr lang="en-US" dirty="0"/>
              <a:t>Predict value at each change point</a:t>
            </a:r>
          </a:p>
          <a:p>
            <a:r>
              <a:rPr lang="en-US" sz="2400" b="0" dirty="0">
                <a:solidFill>
                  <a:srgbClr val="0000FF"/>
                </a:solidFill>
              </a:rPr>
              <a:t>Examine the prediction error (</a:t>
            </a:r>
            <a:r>
              <a:rPr lang="el-GR" sz="2400" b="0" dirty="0">
                <a:solidFill>
                  <a:srgbClr val="0000FF"/>
                </a:solidFill>
              </a:rPr>
              <a:t>α </a:t>
            </a:r>
            <a:r>
              <a:rPr lang="en-US" sz="2400" b="0" dirty="0">
                <a:solidFill>
                  <a:srgbClr val="0000FF"/>
                </a:solidFill>
              </a:rPr>
              <a:t> = |y – y|) of each outlier change point</a:t>
            </a:r>
          </a:p>
          <a:p>
            <a:pPr lvl="1"/>
            <a:r>
              <a:rPr lang="en-US" dirty="0"/>
              <a:t>Low (e.g., </a:t>
            </a:r>
            <a:r>
              <a:rPr lang="el-GR" dirty="0"/>
              <a:t>α </a:t>
            </a:r>
            <a:r>
              <a:rPr lang="en-US" dirty="0"/>
              <a:t>≤ </a:t>
            </a:r>
            <a:r>
              <a:rPr lang="el-GR" dirty="0"/>
              <a:t>ε</a:t>
            </a:r>
            <a:r>
              <a:rPr lang="en-US" dirty="0"/>
              <a:t>): normal change point</a:t>
            </a:r>
          </a:p>
          <a:p>
            <a:pPr lvl="1"/>
            <a:r>
              <a:rPr lang="en-US" dirty="0"/>
              <a:t>High (e.g., </a:t>
            </a:r>
            <a:r>
              <a:rPr lang="el-GR" dirty="0"/>
              <a:t>α </a:t>
            </a:r>
            <a:r>
              <a:rPr lang="en-US" dirty="0"/>
              <a:t>&gt; </a:t>
            </a:r>
            <a:r>
              <a:rPr lang="el-GR" dirty="0"/>
              <a:t>ε</a:t>
            </a:r>
            <a:r>
              <a:rPr lang="en-US" dirty="0"/>
              <a:t>): abnormal change point</a:t>
            </a:r>
          </a:p>
          <a:p>
            <a:pPr lvl="1"/>
            <a:endParaRPr lang="en-US" dirty="0"/>
          </a:p>
          <a:p>
            <a:pPr lvl="1"/>
            <a:endParaRPr lang="en-US" sz="1600" dirty="0"/>
          </a:p>
          <a:p>
            <a:pPr lvl="1"/>
            <a:endParaRPr lang="en-US" dirty="0"/>
          </a:p>
          <a:p>
            <a:pPr lvl="1"/>
            <a:endParaRPr lang="en-US" dirty="0"/>
          </a:p>
        </p:txBody>
      </p:sp>
      <p:sp>
        <p:nvSpPr>
          <p:cNvPr id="4" name="Slide Number Placeholder 3"/>
          <p:cNvSpPr>
            <a:spLocks noGrp="1"/>
          </p:cNvSpPr>
          <p:nvPr>
            <p:ph type="sldNum" sz="quarter" idx="4294967295"/>
          </p:nvPr>
        </p:nvSpPr>
        <p:spPr>
          <a:xfrm>
            <a:off x="6646863" y="6400800"/>
            <a:ext cx="1905000" cy="304800"/>
          </a:xfrm>
          <a:prstGeom prst="rect">
            <a:avLst/>
          </a:prstGeom>
        </p:spPr>
        <p:txBody>
          <a:bodyPr/>
          <a:lstStyle/>
          <a:p>
            <a:pPr>
              <a:defRPr/>
            </a:pPr>
            <a:fld id="{46AC1988-CA49-4852-A6F6-88C80B5CC139}" type="slidenum">
              <a:rPr lang="zh-CN" altLang="en-US" smtClean="0"/>
              <a:pPr>
                <a:defRPr/>
              </a:pPr>
              <a:t>27</a:t>
            </a:fld>
            <a:endParaRPr lang="en-US" altLang="zh-CN"/>
          </a:p>
        </p:txBody>
      </p:sp>
    </p:spTree>
    <p:extLst>
      <p:ext uri="{BB962C8B-B14F-4D97-AF65-F5344CB8AC3E}">
        <p14:creationId xmlns:p14="http://schemas.microsoft.com/office/powerpoint/2010/main" val="4066907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b="0" dirty="0"/>
              <a:t>Propagation-based Fault Localization</a:t>
            </a:r>
          </a:p>
        </p:txBody>
      </p:sp>
      <p:sp>
        <p:nvSpPr>
          <p:cNvPr id="3" name="Content Placeholder 2"/>
          <p:cNvSpPr>
            <a:spLocks noGrp="1"/>
          </p:cNvSpPr>
          <p:nvPr>
            <p:ph idx="1"/>
          </p:nvPr>
        </p:nvSpPr>
        <p:spPr>
          <a:xfrm>
            <a:off x="1305130" y="4891840"/>
            <a:ext cx="3124200" cy="685800"/>
          </a:xfrm>
        </p:spPr>
        <p:txBody>
          <a:bodyPr/>
          <a:lstStyle/>
          <a:p>
            <a:pPr>
              <a:buNone/>
            </a:pPr>
            <a:r>
              <a:rPr lang="en-US" b="0" dirty="0"/>
              <a:t>Full coverage</a:t>
            </a:r>
          </a:p>
          <a:p>
            <a:endParaRPr lang="en-US" dirty="0"/>
          </a:p>
          <a:p>
            <a:endParaRPr lang="en-US" dirty="0"/>
          </a:p>
          <a:p>
            <a:pPr marL="0" indent="0">
              <a:buNone/>
            </a:pPr>
            <a:endParaRPr lang="en-US" dirty="0">
              <a:solidFill>
                <a:srgbClr val="FFC000"/>
              </a:solidFill>
            </a:endParaRPr>
          </a:p>
        </p:txBody>
      </p:sp>
      <p:sp>
        <p:nvSpPr>
          <p:cNvPr id="19" name="Content Placeholder 2"/>
          <p:cNvSpPr txBox="1">
            <a:spLocks/>
          </p:cNvSpPr>
          <p:nvPr/>
        </p:nvSpPr>
        <p:spPr bwMode="auto">
          <a:xfrm>
            <a:off x="4886530" y="4968040"/>
            <a:ext cx="2971800" cy="6248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Font typeface="Wingdings" charset="2"/>
              <a:buChar char="§"/>
              <a:defRPr sz="2800">
                <a:solidFill>
                  <a:srgbClr val="000090"/>
                </a:solidFill>
                <a:latin typeface="Arial" charset="0"/>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Arial" charset="0"/>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Arial" charset="0"/>
                <a:ea typeface="+mn-ea"/>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latin typeface="Arial" charset="0"/>
                <a:ea typeface="+mn-ea"/>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Arial" charset="0"/>
                <a:ea typeface="+mn-ea"/>
              </a:defRPr>
            </a:lvl5pPr>
            <a:lvl6pPr marL="2514600" indent="-228600" algn="l" rtl="0" fontAlgn="base">
              <a:spcBef>
                <a:spcPct val="20000"/>
              </a:spcBef>
              <a:spcAft>
                <a:spcPct val="0"/>
              </a:spcAft>
              <a:buClr>
                <a:schemeClr val="tx1"/>
              </a:buClr>
              <a:buSzPct val="100000"/>
              <a:buChar char="»"/>
              <a:defRPr sz="2000">
                <a:solidFill>
                  <a:schemeClr val="tx1"/>
                </a:solidFill>
                <a:latin typeface="+mn-lt"/>
                <a:ea typeface="+mn-ea"/>
              </a:defRPr>
            </a:lvl6pPr>
            <a:lvl7pPr marL="2971800" indent="-228600" algn="l" rtl="0" fontAlgn="base">
              <a:spcBef>
                <a:spcPct val="20000"/>
              </a:spcBef>
              <a:spcAft>
                <a:spcPct val="0"/>
              </a:spcAft>
              <a:buClr>
                <a:schemeClr val="tx1"/>
              </a:buClr>
              <a:buSzPct val="100000"/>
              <a:buChar char="»"/>
              <a:defRPr sz="2000">
                <a:solidFill>
                  <a:schemeClr val="tx1"/>
                </a:solidFill>
                <a:latin typeface="+mn-lt"/>
                <a:ea typeface="+mn-ea"/>
              </a:defRPr>
            </a:lvl7pPr>
            <a:lvl8pPr marL="3429000" indent="-228600" algn="l" rtl="0" fontAlgn="base">
              <a:spcBef>
                <a:spcPct val="20000"/>
              </a:spcBef>
              <a:spcAft>
                <a:spcPct val="0"/>
              </a:spcAft>
              <a:buClr>
                <a:schemeClr val="tx1"/>
              </a:buClr>
              <a:buSzPct val="100000"/>
              <a:buChar char="»"/>
              <a:defRPr sz="2000">
                <a:solidFill>
                  <a:schemeClr val="tx1"/>
                </a:solidFill>
                <a:latin typeface="+mn-lt"/>
                <a:ea typeface="+mn-ea"/>
              </a:defRPr>
            </a:lvl8pPr>
            <a:lvl9pPr marL="3886200" indent="-228600" algn="l" rtl="0" fontAlgn="base">
              <a:spcBef>
                <a:spcPct val="20000"/>
              </a:spcBef>
              <a:spcAft>
                <a:spcPct val="0"/>
              </a:spcAft>
              <a:buClr>
                <a:schemeClr val="tx1"/>
              </a:buClr>
              <a:buSzPct val="100000"/>
              <a:buChar char="»"/>
              <a:defRPr sz="2000">
                <a:solidFill>
                  <a:schemeClr val="tx1"/>
                </a:solidFill>
                <a:latin typeface="+mn-lt"/>
                <a:ea typeface="+mn-ea"/>
              </a:defRPr>
            </a:lvl9pPr>
          </a:lstStyle>
          <a:p>
            <a:pPr>
              <a:buNone/>
            </a:pPr>
            <a:r>
              <a:rPr lang="en-US" dirty="0">
                <a:solidFill>
                  <a:schemeClr val="tx1"/>
                </a:solidFill>
                <a:latin typeface="+mn-lt"/>
                <a:cs typeface="Times New Roman" pitchFamily="18" charset="0"/>
              </a:rPr>
              <a:t>Partial coverage</a:t>
            </a:r>
            <a:endParaRPr lang="en-US" sz="2200" dirty="0">
              <a:solidFill>
                <a:schemeClr val="tx1"/>
              </a:solidFill>
              <a:latin typeface="+mn-lt"/>
              <a:cs typeface="Times New Roman" pitchFamily="18" charset="0"/>
            </a:endParaRPr>
          </a:p>
        </p:txBody>
      </p:sp>
      <p:grpSp>
        <p:nvGrpSpPr>
          <p:cNvPr id="4" name="Group 5"/>
          <p:cNvGrpSpPr/>
          <p:nvPr/>
        </p:nvGrpSpPr>
        <p:grpSpPr>
          <a:xfrm>
            <a:off x="1080508" y="3686250"/>
            <a:ext cx="2739222" cy="1122626"/>
            <a:chOff x="994578" y="2223408"/>
            <a:chExt cx="2169445" cy="853440"/>
          </a:xfrm>
        </p:grpSpPr>
        <p:sp>
          <p:nvSpPr>
            <p:cNvPr id="29" name="Oval 28"/>
            <p:cNvSpPr/>
            <p:nvPr/>
          </p:nvSpPr>
          <p:spPr bwMode="auto">
            <a:xfrm>
              <a:off x="2421482" y="2223408"/>
              <a:ext cx="362309" cy="275303"/>
            </a:xfrm>
            <a:prstGeom prst="ellipse">
              <a:avLst/>
            </a:prstGeom>
            <a:solidFill>
              <a:srgbClr val="FF552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Tx/>
                <a:buChar char="•"/>
                <a:tabLst/>
              </a:pPr>
              <a:endParaRPr kumimoji="0" lang="en-US" sz="600" b="0" i="0" u="none" strike="noStrike" cap="none" normalizeH="0" baseline="0" dirty="0">
                <a:ln>
                  <a:noFill/>
                </a:ln>
                <a:solidFill>
                  <a:schemeClr val="tx1"/>
                </a:solidFill>
                <a:effectLst/>
                <a:latin typeface="Times New Roman" charset="0"/>
              </a:endParaRPr>
            </a:p>
          </p:txBody>
        </p:sp>
        <p:sp>
          <p:nvSpPr>
            <p:cNvPr id="30" name="Oval 29"/>
            <p:cNvSpPr/>
            <p:nvPr/>
          </p:nvSpPr>
          <p:spPr bwMode="auto">
            <a:xfrm>
              <a:off x="1415067" y="2232585"/>
              <a:ext cx="362309" cy="275303"/>
            </a:xfrm>
            <a:prstGeom prst="ellipse">
              <a:avLst/>
            </a:prstGeom>
            <a:solidFill>
              <a:srgbClr val="FF552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Tx/>
                <a:buChar char="•"/>
                <a:tabLst/>
              </a:pPr>
              <a:endParaRPr kumimoji="0" lang="en-US" sz="600" b="0" i="0" u="none" strike="noStrike" cap="none" normalizeH="0" baseline="0" dirty="0">
                <a:ln>
                  <a:noFill/>
                </a:ln>
                <a:solidFill>
                  <a:schemeClr val="tx1"/>
                </a:solidFill>
                <a:effectLst/>
                <a:latin typeface="Times New Roman" charset="0"/>
              </a:endParaRPr>
            </a:p>
          </p:txBody>
        </p:sp>
        <p:sp>
          <p:nvSpPr>
            <p:cNvPr id="42" name="Oval 41"/>
            <p:cNvSpPr/>
            <p:nvPr/>
          </p:nvSpPr>
          <p:spPr bwMode="auto">
            <a:xfrm>
              <a:off x="1415067" y="2792368"/>
              <a:ext cx="362309" cy="275303"/>
            </a:xfrm>
            <a:prstGeom prst="ellipse">
              <a:avLst/>
            </a:prstGeom>
            <a:solidFill>
              <a:srgbClr val="FF552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Tx/>
                <a:buChar char="•"/>
                <a:tabLst/>
              </a:pPr>
              <a:endParaRPr kumimoji="0" lang="en-US" sz="600" b="0" i="0" u="none" strike="noStrike" cap="none" normalizeH="0" baseline="0" dirty="0">
                <a:ln>
                  <a:noFill/>
                </a:ln>
                <a:solidFill>
                  <a:schemeClr val="tx1"/>
                </a:solidFill>
                <a:effectLst/>
                <a:latin typeface="Times New Roman" charset="0"/>
              </a:endParaRPr>
            </a:p>
          </p:txBody>
        </p:sp>
        <p:sp>
          <p:nvSpPr>
            <p:cNvPr id="43" name="Oval 42"/>
            <p:cNvSpPr/>
            <p:nvPr/>
          </p:nvSpPr>
          <p:spPr bwMode="auto">
            <a:xfrm>
              <a:off x="1898146" y="2223408"/>
              <a:ext cx="362309" cy="275303"/>
            </a:xfrm>
            <a:prstGeom prst="ellipse">
              <a:avLst/>
            </a:prstGeom>
            <a:solidFill>
              <a:srgbClr val="FF552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Tx/>
                <a:buChar char="•"/>
                <a:tabLst/>
              </a:pPr>
              <a:endParaRPr kumimoji="0" lang="en-US" sz="600" b="0" i="0" u="none" strike="noStrike" cap="none" normalizeH="0" baseline="0" dirty="0">
                <a:ln>
                  <a:noFill/>
                </a:ln>
                <a:solidFill>
                  <a:schemeClr val="tx1"/>
                </a:solidFill>
                <a:effectLst/>
                <a:latin typeface="Times New Roman" charset="0"/>
              </a:endParaRPr>
            </a:p>
          </p:txBody>
        </p:sp>
        <p:sp>
          <p:nvSpPr>
            <p:cNvPr id="44" name="Oval 43"/>
            <p:cNvSpPr/>
            <p:nvPr/>
          </p:nvSpPr>
          <p:spPr bwMode="auto">
            <a:xfrm>
              <a:off x="1898146" y="2792368"/>
              <a:ext cx="362309" cy="275303"/>
            </a:xfrm>
            <a:prstGeom prst="ellipse">
              <a:avLst/>
            </a:prstGeom>
            <a:solidFill>
              <a:srgbClr val="FF552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tabLst/>
              </a:pPr>
              <a:endParaRPr kumimoji="0" lang="en-US" sz="600" b="0" i="0" u="none" strike="noStrike" cap="none" normalizeH="0" baseline="0" dirty="0">
                <a:ln>
                  <a:noFill/>
                </a:ln>
                <a:solidFill>
                  <a:schemeClr val="tx1"/>
                </a:solidFill>
                <a:effectLst/>
                <a:latin typeface="Times New Roman" charset="0"/>
              </a:endParaRPr>
            </a:p>
          </p:txBody>
        </p:sp>
        <p:sp>
          <p:nvSpPr>
            <p:cNvPr id="45" name="Oval 44"/>
            <p:cNvSpPr/>
            <p:nvPr/>
          </p:nvSpPr>
          <p:spPr bwMode="auto">
            <a:xfrm>
              <a:off x="1012501" y="2526242"/>
              <a:ext cx="362309" cy="275303"/>
            </a:xfrm>
            <a:prstGeom prst="ellipse">
              <a:avLst/>
            </a:prstGeom>
            <a:solidFill>
              <a:srgbClr val="FF552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Tx/>
                <a:buChar char="•"/>
                <a:tabLst/>
              </a:pPr>
              <a:endParaRPr kumimoji="0" lang="en-US" sz="600" b="0" i="0" u="none" strike="noStrike" cap="none" normalizeH="0" baseline="0" dirty="0">
                <a:ln>
                  <a:noFill/>
                </a:ln>
                <a:solidFill>
                  <a:schemeClr val="tx1"/>
                </a:solidFill>
                <a:effectLst/>
                <a:latin typeface="Times New Roman" charset="0"/>
              </a:endParaRPr>
            </a:p>
          </p:txBody>
        </p:sp>
        <p:sp>
          <p:nvSpPr>
            <p:cNvPr id="46" name="Oval 45"/>
            <p:cNvSpPr/>
            <p:nvPr/>
          </p:nvSpPr>
          <p:spPr bwMode="auto">
            <a:xfrm>
              <a:off x="2425508" y="2801545"/>
              <a:ext cx="362309" cy="275303"/>
            </a:xfrm>
            <a:prstGeom prst="ellipse">
              <a:avLst/>
            </a:prstGeom>
            <a:solidFill>
              <a:srgbClr val="FF552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Tx/>
                <a:buChar char="•"/>
                <a:tabLst/>
              </a:pPr>
              <a:endParaRPr kumimoji="0" lang="en-US" sz="600" b="0" i="0" u="none" strike="noStrike" cap="none" normalizeH="0" baseline="0" dirty="0">
                <a:ln>
                  <a:noFill/>
                </a:ln>
                <a:solidFill>
                  <a:schemeClr val="tx1"/>
                </a:solidFill>
                <a:effectLst/>
                <a:latin typeface="Times New Roman" charset="0"/>
              </a:endParaRPr>
            </a:p>
          </p:txBody>
        </p:sp>
        <p:sp>
          <p:nvSpPr>
            <p:cNvPr id="47" name="Oval 46"/>
            <p:cNvSpPr/>
            <p:nvPr/>
          </p:nvSpPr>
          <p:spPr bwMode="auto">
            <a:xfrm>
              <a:off x="2783792" y="2526242"/>
              <a:ext cx="362309" cy="275303"/>
            </a:xfrm>
            <a:prstGeom prst="ellipse">
              <a:avLst/>
            </a:prstGeom>
            <a:solidFill>
              <a:srgbClr val="FF552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Tx/>
                <a:buChar char="•"/>
                <a:tabLst/>
              </a:pPr>
              <a:endParaRPr kumimoji="0" lang="en-US" sz="600" b="0" i="0" u="none" strike="noStrike" cap="none" normalizeH="0" baseline="0" dirty="0">
                <a:ln>
                  <a:noFill/>
                </a:ln>
                <a:solidFill>
                  <a:schemeClr val="tx1"/>
                </a:solidFill>
                <a:effectLst/>
                <a:latin typeface="Times New Roman" charset="0"/>
              </a:endParaRPr>
            </a:p>
          </p:txBody>
        </p:sp>
        <p:cxnSp>
          <p:nvCxnSpPr>
            <p:cNvPr id="48" name="Straight Connector 47"/>
            <p:cNvCxnSpPr>
              <a:endCxn id="30" idx="2"/>
            </p:cNvCxnSpPr>
            <p:nvPr/>
          </p:nvCxnSpPr>
          <p:spPr bwMode="auto">
            <a:xfrm flipV="1">
              <a:off x="1254041" y="2370236"/>
              <a:ext cx="161026" cy="156006"/>
            </a:xfrm>
            <a:prstGeom prst="line">
              <a:avLst/>
            </a:prstGeom>
            <a:noFill/>
            <a:ln w="9525" cap="flat" cmpd="sng" algn="ctr">
              <a:solidFill>
                <a:schemeClr val="tx1"/>
              </a:solidFill>
              <a:prstDash val="solid"/>
              <a:round/>
              <a:headEnd type="none" w="med" len="med"/>
              <a:tailEnd type="none" w="med" len="med"/>
            </a:ln>
            <a:effectLst/>
          </p:spPr>
        </p:cxnSp>
        <p:cxnSp>
          <p:nvCxnSpPr>
            <p:cNvPr id="49" name="Straight Connector 48"/>
            <p:cNvCxnSpPr>
              <a:stCxn id="45" idx="4"/>
              <a:endCxn id="42" idx="2"/>
            </p:cNvCxnSpPr>
            <p:nvPr/>
          </p:nvCxnSpPr>
          <p:spPr bwMode="auto">
            <a:xfrm>
              <a:off x="1193656" y="2801545"/>
              <a:ext cx="221411" cy="128475"/>
            </a:xfrm>
            <a:prstGeom prst="line">
              <a:avLst/>
            </a:prstGeom>
            <a:noFill/>
            <a:ln w="9525" cap="flat" cmpd="sng" algn="ctr">
              <a:solidFill>
                <a:schemeClr val="tx1"/>
              </a:solidFill>
              <a:prstDash val="solid"/>
              <a:round/>
              <a:headEnd type="none" w="med" len="med"/>
              <a:tailEnd type="none" w="med" len="med"/>
            </a:ln>
            <a:effectLst/>
          </p:spPr>
        </p:cxnSp>
        <p:cxnSp>
          <p:nvCxnSpPr>
            <p:cNvPr id="50" name="Straight Connector 49"/>
            <p:cNvCxnSpPr>
              <a:stCxn id="30" idx="6"/>
              <a:endCxn id="43" idx="2"/>
            </p:cNvCxnSpPr>
            <p:nvPr/>
          </p:nvCxnSpPr>
          <p:spPr bwMode="auto">
            <a:xfrm flipV="1">
              <a:off x="1777376" y="2361060"/>
              <a:ext cx="120770" cy="9177"/>
            </a:xfrm>
            <a:prstGeom prst="line">
              <a:avLst/>
            </a:prstGeom>
            <a:noFill/>
            <a:ln w="9525" cap="flat" cmpd="sng" algn="ctr">
              <a:solidFill>
                <a:schemeClr val="tx1"/>
              </a:solidFill>
              <a:prstDash val="solid"/>
              <a:round/>
              <a:headEnd type="none" w="med" len="med"/>
              <a:tailEnd type="none" w="med" len="med"/>
            </a:ln>
            <a:effectLst/>
          </p:spPr>
        </p:cxnSp>
        <p:cxnSp>
          <p:nvCxnSpPr>
            <p:cNvPr id="51" name="Straight Connector 50"/>
            <p:cNvCxnSpPr>
              <a:stCxn id="43" idx="6"/>
              <a:endCxn id="29" idx="2"/>
            </p:cNvCxnSpPr>
            <p:nvPr/>
          </p:nvCxnSpPr>
          <p:spPr bwMode="auto">
            <a:xfrm>
              <a:off x="2260456" y="2361060"/>
              <a:ext cx="161026" cy="0"/>
            </a:xfrm>
            <a:prstGeom prst="line">
              <a:avLst/>
            </a:prstGeom>
            <a:noFill/>
            <a:ln w="9525" cap="flat" cmpd="sng" algn="ctr">
              <a:solidFill>
                <a:schemeClr val="tx1"/>
              </a:solidFill>
              <a:prstDash val="solid"/>
              <a:round/>
              <a:headEnd type="none" w="med" len="med"/>
              <a:tailEnd type="none" w="med" len="med"/>
            </a:ln>
            <a:effectLst/>
          </p:spPr>
        </p:cxnSp>
        <p:cxnSp>
          <p:nvCxnSpPr>
            <p:cNvPr id="52" name="Straight Connector 51"/>
            <p:cNvCxnSpPr>
              <a:stCxn id="29" idx="6"/>
              <a:endCxn id="47" idx="0"/>
            </p:cNvCxnSpPr>
            <p:nvPr/>
          </p:nvCxnSpPr>
          <p:spPr bwMode="auto">
            <a:xfrm>
              <a:off x="2783792" y="2361060"/>
              <a:ext cx="181155" cy="165182"/>
            </a:xfrm>
            <a:prstGeom prst="line">
              <a:avLst/>
            </a:prstGeom>
            <a:noFill/>
            <a:ln w="9525" cap="flat" cmpd="sng" algn="ctr">
              <a:solidFill>
                <a:schemeClr val="tx1"/>
              </a:solidFill>
              <a:prstDash val="solid"/>
              <a:round/>
              <a:headEnd type="none" w="med" len="med"/>
              <a:tailEnd type="none" w="med" len="med"/>
            </a:ln>
            <a:effectLst/>
          </p:spPr>
        </p:cxnSp>
        <p:cxnSp>
          <p:nvCxnSpPr>
            <p:cNvPr id="53" name="Straight Connector 52"/>
            <p:cNvCxnSpPr>
              <a:stCxn id="42" idx="6"/>
              <a:endCxn id="44" idx="2"/>
            </p:cNvCxnSpPr>
            <p:nvPr/>
          </p:nvCxnSpPr>
          <p:spPr bwMode="auto">
            <a:xfrm>
              <a:off x="1777376" y="2930020"/>
              <a:ext cx="120770" cy="0"/>
            </a:xfrm>
            <a:prstGeom prst="line">
              <a:avLst/>
            </a:prstGeom>
            <a:noFill/>
            <a:ln w="9525" cap="flat" cmpd="sng" algn="ctr">
              <a:solidFill>
                <a:schemeClr val="tx1"/>
              </a:solidFill>
              <a:prstDash val="solid"/>
              <a:round/>
              <a:headEnd type="none" w="med" len="med"/>
              <a:tailEnd type="none" w="med" len="med"/>
            </a:ln>
            <a:effectLst/>
          </p:spPr>
        </p:cxnSp>
        <p:cxnSp>
          <p:nvCxnSpPr>
            <p:cNvPr id="54" name="Straight Connector 53"/>
            <p:cNvCxnSpPr>
              <a:stCxn id="44" idx="6"/>
              <a:endCxn id="46" idx="2"/>
            </p:cNvCxnSpPr>
            <p:nvPr/>
          </p:nvCxnSpPr>
          <p:spPr bwMode="auto">
            <a:xfrm>
              <a:off x="2260456" y="2930020"/>
              <a:ext cx="165052" cy="9177"/>
            </a:xfrm>
            <a:prstGeom prst="line">
              <a:avLst/>
            </a:prstGeom>
            <a:noFill/>
            <a:ln w="9525" cap="flat" cmpd="sng" algn="ctr">
              <a:solidFill>
                <a:schemeClr val="tx1"/>
              </a:solidFill>
              <a:prstDash val="solid"/>
              <a:round/>
              <a:headEnd type="none" w="med" len="med"/>
              <a:tailEnd type="none" w="med" len="med"/>
            </a:ln>
            <a:effectLst/>
          </p:spPr>
        </p:cxnSp>
        <p:cxnSp>
          <p:nvCxnSpPr>
            <p:cNvPr id="55" name="Straight Connector 54"/>
            <p:cNvCxnSpPr>
              <a:stCxn id="46" idx="6"/>
              <a:endCxn id="47" idx="4"/>
            </p:cNvCxnSpPr>
            <p:nvPr/>
          </p:nvCxnSpPr>
          <p:spPr bwMode="auto">
            <a:xfrm flipV="1">
              <a:off x="2787817" y="2801545"/>
              <a:ext cx="177129" cy="137652"/>
            </a:xfrm>
            <a:prstGeom prst="line">
              <a:avLst/>
            </a:prstGeom>
            <a:noFill/>
            <a:ln w="9525" cap="flat" cmpd="sng" algn="ctr">
              <a:solidFill>
                <a:schemeClr val="tx1"/>
              </a:solidFill>
              <a:prstDash val="solid"/>
              <a:round/>
              <a:headEnd type="none" w="med" len="med"/>
              <a:tailEnd type="none" w="med" len="med"/>
            </a:ln>
            <a:effectLst/>
          </p:spPr>
        </p:cxnSp>
        <p:sp>
          <p:nvSpPr>
            <p:cNvPr id="12" name="TextBox 11"/>
            <p:cNvSpPr txBox="1"/>
            <p:nvPr/>
          </p:nvSpPr>
          <p:spPr>
            <a:xfrm>
              <a:off x="1397144" y="2232585"/>
              <a:ext cx="380232" cy="210580"/>
            </a:xfrm>
            <a:prstGeom prst="rect">
              <a:avLst/>
            </a:prstGeom>
            <a:noFill/>
          </p:spPr>
          <p:txBody>
            <a:bodyPr wrap="square" rtlCol="0">
              <a:spAutoFit/>
            </a:bodyPr>
            <a:lstStyle/>
            <a:p>
              <a:r>
                <a:rPr lang="en-US" sz="1200" dirty="0"/>
                <a:t>C1</a:t>
              </a:r>
            </a:p>
          </p:txBody>
        </p:sp>
        <p:sp>
          <p:nvSpPr>
            <p:cNvPr id="56" name="TextBox 55"/>
            <p:cNvSpPr txBox="1"/>
            <p:nvPr/>
          </p:nvSpPr>
          <p:spPr>
            <a:xfrm>
              <a:off x="1397144" y="2804993"/>
              <a:ext cx="380232" cy="210580"/>
            </a:xfrm>
            <a:prstGeom prst="rect">
              <a:avLst/>
            </a:prstGeom>
            <a:noFill/>
          </p:spPr>
          <p:txBody>
            <a:bodyPr wrap="square" rtlCol="0">
              <a:spAutoFit/>
            </a:bodyPr>
            <a:lstStyle/>
            <a:p>
              <a:r>
                <a:rPr lang="en-US" sz="1200" dirty="0"/>
                <a:t>C4</a:t>
              </a:r>
            </a:p>
          </p:txBody>
        </p:sp>
        <p:sp>
          <p:nvSpPr>
            <p:cNvPr id="57" name="TextBox 56"/>
            <p:cNvSpPr txBox="1"/>
            <p:nvPr/>
          </p:nvSpPr>
          <p:spPr>
            <a:xfrm>
              <a:off x="1889184" y="2227148"/>
              <a:ext cx="380232" cy="210580"/>
            </a:xfrm>
            <a:prstGeom prst="rect">
              <a:avLst/>
            </a:prstGeom>
            <a:noFill/>
          </p:spPr>
          <p:txBody>
            <a:bodyPr wrap="square" rtlCol="0">
              <a:spAutoFit/>
            </a:bodyPr>
            <a:lstStyle/>
            <a:p>
              <a:r>
                <a:rPr lang="en-US" sz="1200" dirty="0"/>
                <a:t>C2</a:t>
              </a:r>
            </a:p>
          </p:txBody>
        </p:sp>
        <p:sp>
          <p:nvSpPr>
            <p:cNvPr id="58" name="TextBox 57"/>
            <p:cNvSpPr txBox="1"/>
            <p:nvPr/>
          </p:nvSpPr>
          <p:spPr>
            <a:xfrm>
              <a:off x="1905768" y="2804991"/>
              <a:ext cx="380232" cy="210580"/>
            </a:xfrm>
            <a:prstGeom prst="rect">
              <a:avLst/>
            </a:prstGeom>
            <a:noFill/>
          </p:spPr>
          <p:txBody>
            <a:bodyPr wrap="square" rtlCol="0">
              <a:spAutoFit/>
            </a:bodyPr>
            <a:lstStyle/>
            <a:p>
              <a:r>
                <a:rPr lang="en-US" sz="1200" dirty="0"/>
                <a:t>C5</a:t>
              </a:r>
            </a:p>
          </p:txBody>
        </p:sp>
        <p:sp>
          <p:nvSpPr>
            <p:cNvPr id="59" name="TextBox 58"/>
            <p:cNvSpPr txBox="1"/>
            <p:nvPr/>
          </p:nvSpPr>
          <p:spPr>
            <a:xfrm>
              <a:off x="2425508" y="2227147"/>
              <a:ext cx="380232" cy="210579"/>
            </a:xfrm>
            <a:prstGeom prst="rect">
              <a:avLst/>
            </a:prstGeom>
            <a:noFill/>
          </p:spPr>
          <p:txBody>
            <a:bodyPr wrap="square" rtlCol="0">
              <a:spAutoFit/>
            </a:bodyPr>
            <a:lstStyle/>
            <a:p>
              <a:r>
                <a:rPr lang="en-US" sz="1200" dirty="0"/>
                <a:t>C3</a:t>
              </a:r>
            </a:p>
          </p:txBody>
        </p:sp>
        <p:sp>
          <p:nvSpPr>
            <p:cNvPr id="60" name="TextBox 59"/>
            <p:cNvSpPr txBox="1"/>
            <p:nvPr/>
          </p:nvSpPr>
          <p:spPr>
            <a:xfrm>
              <a:off x="2439168" y="2804989"/>
              <a:ext cx="380232" cy="210579"/>
            </a:xfrm>
            <a:prstGeom prst="rect">
              <a:avLst/>
            </a:prstGeom>
            <a:noFill/>
          </p:spPr>
          <p:txBody>
            <a:bodyPr wrap="square" rtlCol="0">
              <a:spAutoFit/>
            </a:bodyPr>
            <a:lstStyle/>
            <a:p>
              <a:r>
                <a:rPr lang="en-US" sz="1200" dirty="0"/>
                <a:t>C6</a:t>
              </a:r>
            </a:p>
          </p:txBody>
        </p:sp>
        <p:sp>
          <p:nvSpPr>
            <p:cNvPr id="61" name="TextBox 60"/>
            <p:cNvSpPr txBox="1"/>
            <p:nvPr/>
          </p:nvSpPr>
          <p:spPr>
            <a:xfrm>
              <a:off x="2783791" y="2527303"/>
              <a:ext cx="380232" cy="210580"/>
            </a:xfrm>
            <a:prstGeom prst="rect">
              <a:avLst/>
            </a:prstGeom>
            <a:noFill/>
          </p:spPr>
          <p:txBody>
            <a:bodyPr wrap="square" rtlCol="0">
              <a:spAutoFit/>
            </a:bodyPr>
            <a:lstStyle/>
            <a:p>
              <a:r>
                <a:rPr lang="en-US" sz="1200" dirty="0"/>
                <a:t>C7</a:t>
              </a:r>
            </a:p>
          </p:txBody>
        </p:sp>
        <p:sp>
          <p:nvSpPr>
            <p:cNvPr id="62" name="TextBox 61"/>
            <p:cNvSpPr txBox="1"/>
            <p:nvPr/>
          </p:nvSpPr>
          <p:spPr>
            <a:xfrm>
              <a:off x="994578" y="2528743"/>
              <a:ext cx="380232" cy="210580"/>
            </a:xfrm>
            <a:prstGeom prst="rect">
              <a:avLst/>
            </a:prstGeom>
            <a:noFill/>
          </p:spPr>
          <p:txBody>
            <a:bodyPr wrap="square" rtlCol="0">
              <a:spAutoFit/>
            </a:bodyPr>
            <a:lstStyle/>
            <a:p>
              <a:r>
                <a:rPr lang="en-US" sz="1200" dirty="0"/>
                <a:t>C0</a:t>
              </a:r>
            </a:p>
          </p:txBody>
        </p:sp>
      </p:grpSp>
      <p:grpSp>
        <p:nvGrpSpPr>
          <p:cNvPr id="5" name="Group 16"/>
          <p:cNvGrpSpPr/>
          <p:nvPr/>
        </p:nvGrpSpPr>
        <p:grpSpPr>
          <a:xfrm>
            <a:off x="4800600" y="3657600"/>
            <a:ext cx="2600529" cy="1074779"/>
            <a:chOff x="5666873" y="3802361"/>
            <a:chExt cx="2181726" cy="853440"/>
          </a:xfrm>
        </p:grpSpPr>
        <p:grpSp>
          <p:nvGrpSpPr>
            <p:cNvPr id="6" name="Group 14"/>
            <p:cNvGrpSpPr/>
            <p:nvPr/>
          </p:nvGrpSpPr>
          <p:grpSpPr>
            <a:xfrm>
              <a:off x="5666873" y="3802361"/>
              <a:ext cx="2181726" cy="853440"/>
              <a:chOff x="5638800" y="1779469"/>
              <a:chExt cx="2181726" cy="853440"/>
            </a:xfrm>
          </p:grpSpPr>
          <p:grpSp>
            <p:nvGrpSpPr>
              <p:cNvPr id="7" name="Group 62"/>
              <p:cNvGrpSpPr/>
              <p:nvPr/>
            </p:nvGrpSpPr>
            <p:grpSpPr>
              <a:xfrm>
                <a:off x="5669004" y="1779469"/>
                <a:ext cx="2133600" cy="853440"/>
                <a:chOff x="457200" y="1686560"/>
                <a:chExt cx="4038600" cy="1417320"/>
              </a:xfrm>
            </p:grpSpPr>
            <p:sp>
              <p:nvSpPr>
                <p:cNvPr id="64" name="Oval 63"/>
                <p:cNvSpPr/>
                <p:nvPr/>
              </p:nvSpPr>
              <p:spPr bwMode="auto">
                <a:xfrm>
                  <a:off x="3124200" y="1686560"/>
                  <a:ext cx="6858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Tx/>
                    <a:buChar char="•"/>
                    <a:tabLst/>
                  </a:pPr>
                  <a:endParaRPr kumimoji="0" lang="en-US" sz="600" b="0" i="0" u="none" strike="noStrike" cap="none" normalizeH="0" baseline="0" dirty="0">
                    <a:ln>
                      <a:noFill/>
                    </a:ln>
                    <a:solidFill>
                      <a:schemeClr val="tx1"/>
                    </a:solidFill>
                    <a:effectLst/>
                    <a:latin typeface="Times New Roman" charset="0"/>
                  </a:endParaRPr>
                </a:p>
              </p:txBody>
            </p:sp>
            <p:sp>
              <p:nvSpPr>
                <p:cNvPr id="65" name="Oval 64"/>
                <p:cNvSpPr/>
                <p:nvPr/>
              </p:nvSpPr>
              <p:spPr bwMode="auto">
                <a:xfrm>
                  <a:off x="1219200" y="1701800"/>
                  <a:ext cx="6858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Tx/>
                    <a:buChar char="•"/>
                    <a:tabLst/>
                  </a:pPr>
                  <a:endParaRPr kumimoji="0" lang="en-US" sz="600" b="0" i="0" u="none" strike="noStrike" cap="none" normalizeH="0" baseline="0" dirty="0">
                    <a:ln>
                      <a:noFill/>
                    </a:ln>
                    <a:solidFill>
                      <a:schemeClr val="tx1"/>
                    </a:solidFill>
                    <a:effectLst/>
                    <a:latin typeface="Times New Roman" charset="0"/>
                  </a:endParaRPr>
                </a:p>
              </p:txBody>
            </p:sp>
            <p:sp>
              <p:nvSpPr>
                <p:cNvPr id="66" name="Oval 65"/>
                <p:cNvSpPr/>
                <p:nvPr/>
              </p:nvSpPr>
              <p:spPr bwMode="auto">
                <a:xfrm>
                  <a:off x="1219200" y="2631440"/>
                  <a:ext cx="6858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Tx/>
                    <a:buChar char="•"/>
                    <a:tabLst/>
                  </a:pPr>
                  <a:endParaRPr kumimoji="0" lang="en-US" sz="600" b="0" i="0" u="none" strike="noStrike" cap="none" normalizeH="0" baseline="0" dirty="0">
                    <a:ln>
                      <a:noFill/>
                    </a:ln>
                    <a:solidFill>
                      <a:schemeClr val="tx1"/>
                    </a:solidFill>
                    <a:effectLst/>
                    <a:latin typeface="Times New Roman" charset="0"/>
                  </a:endParaRPr>
                </a:p>
              </p:txBody>
            </p:sp>
            <p:sp>
              <p:nvSpPr>
                <p:cNvPr id="67" name="Oval 66"/>
                <p:cNvSpPr/>
                <p:nvPr/>
              </p:nvSpPr>
              <p:spPr bwMode="auto">
                <a:xfrm>
                  <a:off x="2133600" y="1686560"/>
                  <a:ext cx="6858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Tx/>
                    <a:buChar char="•"/>
                    <a:tabLst/>
                  </a:pPr>
                  <a:endParaRPr kumimoji="0" lang="en-US" sz="600" b="0" i="0" u="none" strike="noStrike" cap="none" normalizeH="0" baseline="0" dirty="0">
                    <a:ln>
                      <a:noFill/>
                    </a:ln>
                    <a:solidFill>
                      <a:schemeClr val="tx1"/>
                    </a:solidFill>
                    <a:effectLst/>
                    <a:latin typeface="Times New Roman" charset="0"/>
                  </a:endParaRPr>
                </a:p>
              </p:txBody>
            </p:sp>
            <p:sp>
              <p:nvSpPr>
                <p:cNvPr id="68" name="Oval 67"/>
                <p:cNvSpPr/>
                <p:nvPr/>
              </p:nvSpPr>
              <p:spPr bwMode="auto">
                <a:xfrm>
                  <a:off x="2133600" y="2631440"/>
                  <a:ext cx="685800" cy="457200"/>
                </a:xfrm>
                <a:prstGeom prst="ellipse">
                  <a:avLst/>
                </a:prstGeom>
                <a:solidFill>
                  <a:srgbClr val="FF552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tabLst/>
                  </a:pPr>
                  <a:endParaRPr kumimoji="0" lang="en-US" sz="600" b="0" i="0" u="none" strike="noStrike" cap="none" normalizeH="0" baseline="0" dirty="0">
                    <a:ln>
                      <a:noFill/>
                    </a:ln>
                    <a:solidFill>
                      <a:schemeClr val="tx1"/>
                    </a:solidFill>
                    <a:effectLst/>
                    <a:latin typeface="Times New Roman" charset="0"/>
                  </a:endParaRPr>
                </a:p>
              </p:txBody>
            </p:sp>
            <p:sp>
              <p:nvSpPr>
                <p:cNvPr id="69" name="Oval 68"/>
                <p:cNvSpPr/>
                <p:nvPr/>
              </p:nvSpPr>
              <p:spPr bwMode="auto">
                <a:xfrm>
                  <a:off x="457200" y="2189480"/>
                  <a:ext cx="6858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Tx/>
                    <a:buChar char="•"/>
                    <a:tabLst/>
                  </a:pPr>
                  <a:endParaRPr kumimoji="0" lang="en-US" sz="600" b="0" i="0" u="none" strike="noStrike" cap="none" normalizeH="0" baseline="0" dirty="0">
                    <a:ln>
                      <a:noFill/>
                    </a:ln>
                    <a:solidFill>
                      <a:schemeClr val="tx1"/>
                    </a:solidFill>
                    <a:effectLst/>
                    <a:latin typeface="Times New Roman" charset="0"/>
                  </a:endParaRPr>
                </a:p>
              </p:txBody>
            </p:sp>
            <p:sp>
              <p:nvSpPr>
                <p:cNvPr id="70" name="Oval 69"/>
                <p:cNvSpPr/>
                <p:nvPr/>
              </p:nvSpPr>
              <p:spPr bwMode="auto">
                <a:xfrm>
                  <a:off x="3131820" y="2646680"/>
                  <a:ext cx="685800" cy="457200"/>
                </a:xfrm>
                <a:prstGeom prst="ellipse">
                  <a:avLst/>
                </a:prstGeom>
                <a:solidFill>
                  <a:srgbClr val="FF552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Tx/>
                    <a:buChar char="•"/>
                    <a:tabLst/>
                  </a:pPr>
                  <a:endParaRPr kumimoji="0" lang="en-US" sz="600" b="0" i="0" u="none" strike="noStrike" cap="none" normalizeH="0" baseline="0" dirty="0">
                    <a:ln>
                      <a:noFill/>
                    </a:ln>
                    <a:solidFill>
                      <a:schemeClr val="tx1"/>
                    </a:solidFill>
                    <a:effectLst/>
                    <a:latin typeface="Times New Roman" charset="0"/>
                  </a:endParaRPr>
                </a:p>
              </p:txBody>
            </p:sp>
            <p:sp>
              <p:nvSpPr>
                <p:cNvPr id="71" name="Oval 70"/>
                <p:cNvSpPr/>
                <p:nvPr/>
              </p:nvSpPr>
              <p:spPr bwMode="auto">
                <a:xfrm>
                  <a:off x="3810000" y="2189480"/>
                  <a:ext cx="685800" cy="457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Tx/>
                    <a:buChar char="•"/>
                    <a:tabLst/>
                  </a:pPr>
                  <a:endParaRPr kumimoji="0" lang="en-US" sz="600" b="0" i="0" u="none" strike="noStrike" cap="none" normalizeH="0" baseline="0" dirty="0">
                    <a:ln>
                      <a:noFill/>
                    </a:ln>
                    <a:solidFill>
                      <a:schemeClr val="tx1"/>
                    </a:solidFill>
                    <a:effectLst/>
                    <a:latin typeface="Times New Roman" charset="0"/>
                  </a:endParaRPr>
                </a:p>
              </p:txBody>
            </p:sp>
            <p:cxnSp>
              <p:nvCxnSpPr>
                <p:cNvPr id="72" name="Straight Connector 71"/>
                <p:cNvCxnSpPr>
                  <a:endCxn id="65" idx="2"/>
                </p:cNvCxnSpPr>
                <p:nvPr/>
              </p:nvCxnSpPr>
              <p:spPr bwMode="auto">
                <a:xfrm flipV="1">
                  <a:off x="914400" y="1930400"/>
                  <a:ext cx="304800" cy="259081"/>
                </a:xfrm>
                <a:prstGeom prst="line">
                  <a:avLst/>
                </a:prstGeom>
                <a:noFill/>
                <a:ln w="9525" cap="flat" cmpd="sng" algn="ctr">
                  <a:solidFill>
                    <a:schemeClr val="tx1"/>
                  </a:solidFill>
                  <a:prstDash val="solid"/>
                  <a:round/>
                  <a:headEnd type="none" w="med" len="med"/>
                  <a:tailEnd type="none" w="med" len="med"/>
                </a:ln>
                <a:effectLst/>
              </p:spPr>
            </p:cxnSp>
            <p:cxnSp>
              <p:nvCxnSpPr>
                <p:cNvPr id="73" name="Straight Connector 72"/>
                <p:cNvCxnSpPr>
                  <a:stCxn id="69" idx="4"/>
                  <a:endCxn id="66" idx="2"/>
                </p:cNvCxnSpPr>
                <p:nvPr/>
              </p:nvCxnSpPr>
              <p:spPr bwMode="auto">
                <a:xfrm>
                  <a:off x="800100" y="2646680"/>
                  <a:ext cx="419100" cy="213360"/>
                </a:xfrm>
                <a:prstGeom prst="line">
                  <a:avLst/>
                </a:prstGeom>
                <a:noFill/>
                <a:ln w="9525" cap="flat" cmpd="sng" algn="ctr">
                  <a:solidFill>
                    <a:schemeClr val="tx1"/>
                  </a:solidFill>
                  <a:prstDash val="solid"/>
                  <a:round/>
                  <a:headEnd type="none" w="med" len="med"/>
                  <a:tailEnd type="none" w="med" len="med"/>
                </a:ln>
                <a:effectLst/>
              </p:spPr>
            </p:cxnSp>
            <p:cxnSp>
              <p:nvCxnSpPr>
                <p:cNvPr id="74" name="Straight Connector 73"/>
                <p:cNvCxnSpPr>
                  <a:stCxn id="65" idx="6"/>
                  <a:endCxn id="67" idx="2"/>
                </p:cNvCxnSpPr>
                <p:nvPr/>
              </p:nvCxnSpPr>
              <p:spPr bwMode="auto">
                <a:xfrm flipV="1">
                  <a:off x="1905000" y="1915160"/>
                  <a:ext cx="228600" cy="15240"/>
                </a:xfrm>
                <a:prstGeom prst="line">
                  <a:avLst/>
                </a:prstGeom>
                <a:noFill/>
                <a:ln w="9525" cap="flat" cmpd="sng" algn="ctr">
                  <a:solidFill>
                    <a:schemeClr val="tx1"/>
                  </a:solidFill>
                  <a:prstDash val="solid"/>
                  <a:round/>
                  <a:headEnd type="none" w="med" len="med"/>
                  <a:tailEnd type="none" w="med" len="med"/>
                </a:ln>
                <a:effectLst/>
              </p:spPr>
            </p:cxnSp>
            <p:cxnSp>
              <p:nvCxnSpPr>
                <p:cNvPr id="75" name="Straight Connector 74"/>
                <p:cNvCxnSpPr>
                  <a:stCxn id="67" idx="6"/>
                  <a:endCxn id="64" idx="2"/>
                </p:cNvCxnSpPr>
                <p:nvPr/>
              </p:nvCxnSpPr>
              <p:spPr bwMode="auto">
                <a:xfrm>
                  <a:off x="2819400" y="1915160"/>
                  <a:ext cx="304800" cy="0"/>
                </a:xfrm>
                <a:prstGeom prst="line">
                  <a:avLst/>
                </a:prstGeom>
                <a:noFill/>
                <a:ln w="9525" cap="flat" cmpd="sng" algn="ctr">
                  <a:solidFill>
                    <a:schemeClr val="tx1"/>
                  </a:solidFill>
                  <a:prstDash val="solid"/>
                  <a:round/>
                  <a:headEnd type="none" w="med" len="med"/>
                  <a:tailEnd type="none" w="med" len="med"/>
                </a:ln>
                <a:effectLst/>
              </p:spPr>
            </p:cxnSp>
            <p:cxnSp>
              <p:nvCxnSpPr>
                <p:cNvPr id="76" name="Straight Connector 75"/>
                <p:cNvCxnSpPr>
                  <a:stCxn id="64" idx="6"/>
                  <a:endCxn id="71" idx="0"/>
                </p:cNvCxnSpPr>
                <p:nvPr/>
              </p:nvCxnSpPr>
              <p:spPr bwMode="auto">
                <a:xfrm>
                  <a:off x="3810000" y="1915160"/>
                  <a:ext cx="342900" cy="274320"/>
                </a:xfrm>
                <a:prstGeom prst="line">
                  <a:avLst/>
                </a:prstGeom>
                <a:noFill/>
                <a:ln w="9525" cap="flat" cmpd="sng" algn="ctr">
                  <a:solidFill>
                    <a:schemeClr val="tx1"/>
                  </a:solidFill>
                  <a:prstDash val="solid"/>
                  <a:round/>
                  <a:headEnd type="none" w="med" len="med"/>
                  <a:tailEnd type="none" w="med" len="med"/>
                </a:ln>
                <a:effectLst/>
              </p:spPr>
            </p:cxnSp>
            <p:cxnSp>
              <p:nvCxnSpPr>
                <p:cNvPr id="77" name="Straight Connector 76"/>
                <p:cNvCxnSpPr>
                  <a:stCxn id="66" idx="6"/>
                  <a:endCxn id="68" idx="2"/>
                </p:cNvCxnSpPr>
                <p:nvPr/>
              </p:nvCxnSpPr>
              <p:spPr bwMode="auto">
                <a:xfrm>
                  <a:off x="1905000" y="2860040"/>
                  <a:ext cx="228600" cy="0"/>
                </a:xfrm>
                <a:prstGeom prst="line">
                  <a:avLst/>
                </a:prstGeom>
                <a:noFill/>
                <a:ln w="9525" cap="flat" cmpd="sng" algn="ctr">
                  <a:solidFill>
                    <a:schemeClr val="tx1"/>
                  </a:solidFill>
                  <a:prstDash val="solid"/>
                  <a:round/>
                  <a:headEnd type="none" w="med" len="med"/>
                  <a:tailEnd type="none" w="med" len="med"/>
                </a:ln>
                <a:effectLst/>
              </p:spPr>
            </p:cxnSp>
            <p:cxnSp>
              <p:nvCxnSpPr>
                <p:cNvPr id="78" name="Straight Connector 77"/>
                <p:cNvCxnSpPr>
                  <a:stCxn id="68" idx="6"/>
                  <a:endCxn id="70" idx="2"/>
                </p:cNvCxnSpPr>
                <p:nvPr/>
              </p:nvCxnSpPr>
              <p:spPr bwMode="auto">
                <a:xfrm>
                  <a:off x="2819400" y="2860040"/>
                  <a:ext cx="312420" cy="15240"/>
                </a:xfrm>
                <a:prstGeom prst="line">
                  <a:avLst/>
                </a:prstGeom>
                <a:noFill/>
                <a:ln w="9525" cap="flat" cmpd="sng" algn="ctr">
                  <a:solidFill>
                    <a:schemeClr val="tx1"/>
                  </a:solidFill>
                  <a:prstDash val="solid"/>
                  <a:round/>
                  <a:headEnd type="none" w="med" len="med"/>
                  <a:tailEnd type="none" w="med" len="med"/>
                </a:ln>
                <a:effectLst/>
              </p:spPr>
            </p:cxnSp>
            <p:cxnSp>
              <p:nvCxnSpPr>
                <p:cNvPr id="79" name="Straight Connector 78"/>
                <p:cNvCxnSpPr>
                  <a:stCxn id="70" idx="6"/>
                  <a:endCxn id="71" idx="4"/>
                </p:cNvCxnSpPr>
                <p:nvPr/>
              </p:nvCxnSpPr>
              <p:spPr bwMode="auto">
                <a:xfrm flipV="1">
                  <a:off x="3817620" y="2646680"/>
                  <a:ext cx="335280" cy="228600"/>
                </a:xfrm>
                <a:prstGeom prst="line">
                  <a:avLst/>
                </a:prstGeom>
                <a:noFill/>
                <a:ln w="9525" cap="flat" cmpd="sng" algn="ctr">
                  <a:solidFill>
                    <a:schemeClr val="tx1"/>
                  </a:solidFill>
                  <a:prstDash val="solid"/>
                  <a:round/>
                  <a:headEnd type="none" w="med" len="med"/>
                  <a:tailEnd type="none" w="med" len="med"/>
                </a:ln>
                <a:effectLst/>
              </p:spPr>
            </p:cxnSp>
          </p:grpSp>
          <p:sp>
            <p:nvSpPr>
              <p:cNvPr id="80" name="TextBox 79"/>
              <p:cNvSpPr txBox="1"/>
              <p:nvPr/>
            </p:nvSpPr>
            <p:spPr>
              <a:xfrm>
                <a:off x="6071570" y="1788646"/>
                <a:ext cx="380232" cy="219954"/>
              </a:xfrm>
              <a:prstGeom prst="rect">
                <a:avLst/>
              </a:prstGeom>
              <a:noFill/>
            </p:spPr>
            <p:txBody>
              <a:bodyPr wrap="square" rtlCol="0">
                <a:spAutoFit/>
              </a:bodyPr>
              <a:lstStyle/>
              <a:p>
                <a:r>
                  <a:rPr lang="en-US" sz="1200" dirty="0"/>
                  <a:t>C1</a:t>
                </a:r>
              </a:p>
            </p:txBody>
          </p:sp>
          <p:sp>
            <p:nvSpPr>
              <p:cNvPr id="83" name="TextBox 82"/>
              <p:cNvSpPr txBox="1"/>
              <p:nvPr/>
            </p:nvSpPr>
            <p:spPr>
              <a:xfrm>
                <a:off x="6062608" y="2348429"/>
                <a:ext cx="380232" cy="219954"/>
              </a:xfrm>
              <a:prstGeom prst="rect">
                <a:avLst/>
              </a:prstGeom>
              <a:noFill/>
            </p:spPr>
            <p:txBody>
              <a:bodyPr wrap="square" rtlCol="0">
                <a:spAutoFit/>
              </a:bodyPr>
              <a:lstStyle/>
              <a:p>
                <a:r>
                  <a:rPr lang="en-US" sz="1200" dirty="0"/>
                  <a:t>C4</a:t>
                </a:r>
              </a:p>
            </p:txBody>
          </p:sp>
          <p:sp>
            <p:nvSpPr>
              <p:cNvPr id="84" name="TextBox 83"/>
              <p:cNvSpPr txBox="1"/>
              <p:nvPr/>
            </p:nvSpPr>
            <p:spPr>
              <a:xfrm>
                <a:off x="6545687" y="2346733"/>
                <a:ext cx="380232" cy="219954"/>
              </a:xfrm>
              <a:prstGeom prst="rect">
                <a:avLst/>
              </a:prstGeom>
              <a:noFill/>
            </p:spPr>
            <p:txBody>
              <a:bodyPr wrap="square" rtlCol="0">
                <a:spAutoFit/>
              </a:bodyPr>
              <a:lstStyle/>
              <a:p>
                <a:r>
                  <a:rPr lang="en-US" sz="1200" dirty="0"/>
                  <a:t>C5</a:t>
                </a:r>
              </a:p>
            </p:txBody>
          </p:sp>
          <p:sp>
            <p:nvSpPr>
              <p:cNvPr id="85" name="TextBox 84"/>
              <p:cNvSpPr txBox="1"/>
              <p:nvPr/>
            </p:nvSpPr>
            <p:spPr>
              <a:xfrm>
                <a:off x="7060063" y="2361518"/>
                <a:ext cx="380232" cy="219954"/>
              </a:xfrm>
              <a:prstGeom prst="rect">
                <a:avLst/>
              </a:prstGeom>
              <a:noFill/>
            </p:spPr>
            <p:txBody>
              <a:bodyPr wrap="square" rtlCol="0">
                <a:spAutoFit/>
              </a:bodyPr>
              <a:lstStyle/>
              <a:p>
                <a:r>
                  <a:rPr lang="en-US" sz="1200" dirty="0"/>
                  <a:t>C6</a:t>
                </a:r>
              </a:p>
            </p:txBody>
          </p:sp>
          <p:sp>
            <p:nvSpPr>
              <p:cNvPr id="86" name="TextBox 85"/>
              <p:cNvSpPr txBox="1"/>
              <p:nvPr/>
            </p:nvSpPr>
            <p:spPr>
              <a:xfrm>
                <a:off x="7440294" y="2085921"/>
                <a:ext cx="380232" cy="219954"/>
              </a:xfrm>
              <a:prstGeom prst="rect">
                <a:avLst/>
              </a:prstGeom>
              <a:noFill/>
            </p:spPr>
            <p:txBody>
              <a:bodyPr wrap="square" rtlCol="0">
                <a:spAutoFit/>
              </a:bodyPr>
              <a:lstStyle/>
              <a:p>
                <a:r>
                  <a:rPr lang="en-US" sz="1200" dirty="0"/>
                  <a:t>C7</a:t>
                </a:r>
              </a:p>
            </p:txBody>
          </p:sp>
          <p:sp>
            <p:nvSpPr>
              <p:cNvPr id="88" name="TextBox 87"/>
              <p:cNvSpPr txBox="1"/>
              <p:nvPr/>
            </p:nvSpPr>
            <p:spPr>
              <a:xfrm>
                <a:off x="5638800" y="2085254"/>
                <a:ext cx="380232" cy="219954"/>
              </a:xfrm>
              <a:prstGeom prst="rect">
                <a:avLst/>
              </a:prstGeom>
              <a:noFill/>
            </p:spPr>
            <p:txBody>
              <a:bodyPr wrap="square" rtlCol="0">
                <a:spAutoFit/>
              </a:bodyPr>
              <a:lstStyle/>
              <a:p>
                <a:r>
                  <a:rPr lang="en-US" sz="1200" dirty="0"/>
                  <a:t>C0</a:t>
                </a:r>
              </a:p>
            </p:txBody>
          </p:sp>
        </p:grpSp>
        <p:sp>
          <p:nvSpPr>
            <p:cNvPr id="115" name="TextBox 114"/>
            <p:cNvSpPr txBox="1"/>
            <p:nvPr/>
          </p:nvSpPr>
          <p:spPr>
            <a:xfrm>
              <a:off x="6553200" y="3803498"/>
              <a:ext cx="380232" cy="219954"/>
            </a:xfrm>
            <a:prstGeom prst="rect">
              <a:avLst/>
            </a:prstGeom>
            <a:noFill/>
          </p:spPr>
          <p:txBody>
            <a:bodyPr wrap="square" rtlCol="0">
              <a:spAutoFit/>
            </a:bodyPr>
            <a:lstStyle/>
            <a:p>
              <a:r>
                <a:rPr lang="en-US" sz="1200" dirty="0"/>
                <a:t>C2</a:t>
              </a:r>
            </a:p>
          </p:txBody>
        </p:sp>
        <p:sp>
          <p:nvSpPr>
            <p:cNvPr id="116" name="TextBox 115"/>
            <p:cNvSpPr txBox="1"/>
            <p:nvPr/>
          </p:nvSpPr>
          <p:spPr>
            <a:xfrm>
              <a:off x="7097096" y="3813959"/>
              <a:ext cx="380232" cy="219954"/>
            </a:xfrm>
            <a:prstGeom prst="rect">
              <a:avLst/>
            </a:prstGeom>
            <a:noFill/>
          </p:spPr>
          <p:txBody>
            <a:bodyPr wrap="square" rtlCol="0">
              <a:spAutoFit/>
            </a:bodyPr>
            <a:lstStyle/>
            <a:p>
              <a:r>
                <a:rPr lang="en-US" sz="1200" dirty="0"/>
                <a:t>C3</a:t>
              </a:r>
            </a:p>
          </p:txBody>
        </p:sp>
      </p:grpSp>
      <p:sp>
        <p:nvSpPr>
          <p:cNvPr id="18" name="TextBox 17"/>
          <p:cNvSpPr txBox="1"/>
          <p:nvPr/>
        </p:nvSpPr>
        <p:spPr>
          <a:xfrm>
            <a:off x="762000" y="1752600"/>
            <a:ext cx="7848600" cy="1323439"/>
          </a:xfrm>
          <a:prstGeom prst="rect">
            <a:avLst/>
          </a:prstGeom>
          <a:noFill/>
        </p:spPr>
        <p:txBody>
          <a:bodyPr wrap="square" rtlCol="0">
            <a:spAutoFit/>
          </a:bodyPr>
          <a:lstStyle/>
          <a:p>
            <a:pPr algn="l">
              <a:buFont typeface="Wingdings" charset="2"/>
              <a:buChar char="§"/>
            </a:pPr>
            <a:r>
              <a:rPr lang="en-US" sz="2800" dirty="0">
                <a:latin typeface="Times New Roman" pitchFamily="18" charset="0"/>
                <a:cs typeface="Times New Roman" pitchFamily="18" charset="0"/>
              </a:rPr>
              <a:t> </a:t>
            </a:r>
            <a:r>
              <a:rPr lang="en-US" sz="2800" dirty="0">
                <a:solidFill>
                  <a:srgbClr val="000090"/>
                </a:solidFill>
                <a:latin typeface="Times New Roman" pitchFamily="18" charset="0"/>
                <a:cs typeface="Times New Roman" pitchFamily="18" charset="0"/>
              </a:rPr>
              <a:t>Workload change</a:t>
            </a:r>
          </a:p>
          <a:p>
            <a:pPr lvl="1" algn="l">
              <a:buFont typeface="Lucida Grande"/>
              <a:buChar char="-"/>
            </a:pPr>
            <a:r>
              <a:rPr lang="en-US" sz="2800" dirty="0">
                <a:latin typeface="Times New Roman" pitchFamily="18" charset="0"/>
                <a:cs typeface="Times New Roman" pitchFamily="18" charset="0"/>
              </a:rPr>
              <a:t> </a:t>
            </a:r>
            <a:r>
              <a:rPr lang="en-US" sz="2400" dirty="0">
                <a:latin typeface="Times New Roman" pitchFamily="18" charset="0"/>
                <a:cs typeface="Times New Roman" pitchFamily="18" charset="0"/>
              </a:rPr>
              <a:t>Full coverage</a:t>
            </a:r>
          </a:p>
          <a:p>
            <a:pPr lvl="1" algn="l">
              <a:buFont typeface="Lucida Grande"/>
              <a:buChar char="-"/>
            </a:pPr>
            <a:r>
              <a:rPr lang="en-US" sz="2400" dirty="0">
                <a:latin typeface="Times New Roman" pitchFamily="18" charset="0"/>
                <a:cs typeface="Times New Roman" pitchFamily="18" charset="0"/>
              </a:rPr>
              <a:t> Change points have the same upward trend</a:t>
            </a:r>
          </a:p>
        </p:txBody>
      </p:sp>
      <p:sp>
        <p:nvSpPr>
          <p:cNvPr id="63" name="Slide Number Placeholder 45"/>
          <p:cNvSpPr txBox="1">
            <a:spLocks/>
          </p:cNvSpPr>
          <p:nvPr/>
        </p:nvSpPr>
        <p:spPr>
          <a:xfrm>
            <a:off x="7010400" y="6248400"/>
            <a:ext cx="1905000" cy="457200"/>
          </a:xfrm>
          <a:prstGeom prst="rect">
            <a:avLst/>
          </a:prstGeo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E60306E-77B4-EA44-96D4-0F13576896B4}" type="slidenum">
              <a:rPr kumimoji="0" lang="en-US" sz="1800" b="0" i="0" u="none" strike="noStrike" kern="1200" cap="none" spc="0" normalizeH="0" baseline="0" noProof="0" smtClean="0">
                <a:ln>
                  <a:noFill/>
                </a:ln>
                <a:solidFill>
                  <a:schemeClr val="tx1"/>
                </a:solidFill>
                <a:effectLst/>
                <a:uLnTx/>
                <a:uFillTx/>
                <a:latin typeface="Times New Roman"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28</a:t>
            </a:fld>
            <a:endParaRPr kumimoji="0" lang="en-US" sz="1800" b="0" i="0" u="none" strike="noStrike" kern="1200" cap="none" spc="0" normalizeH="0" baseline="0" noProof="0" dirty="0">
              <a:ln>
                <a:noFill/>
              </a:ln>
              <a:solidFill>
                <a:schemeClr val="tx1"/>
              </a:solidFill>
              <a:effectLst/>
              <a:uLnTx/>
              <a:uFillTx/>
              <a:latin typeface="Times New Roman" charset="0"/>
              <a:ea typeface="+mn-ea"/>
              <a:cs typeface="+mn-cs"/>
            </a:endParaRPr>
          </a:p>
        </p:txBody>
      </p:sp>
    </p:spTree>
    <p:extLst>
      <p:ext uri="{BB962C8B-B14F-4D97-AF65-F5344CB8AC3E}">
        <p14:creationId xmlns:p14="http://schemas.microsoft.com/office/powerpoint/2010/main" val="1419753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1143000"/>
          </a:xfrm>
        </p:spPr>
        <p:txBody>
          <a:bodyPr/>
          <a:lstStyle/>
          <a:p>
            <a:r>
              <a:rPr lang="en-US" b="0" dirty="0"/>
              <a:t>Faulty Component Pinpointing Results</a:t>
            </a:r>
          </a:p>
        </p:txBody>
      </p:sp>
      <p:sp>
        <p:nvSpPr>
          <p:cNvPr id="4" name="Slide Number Placeholder 3"/>
          <p:cNvSpPr>
            <a:spLocks noGrp="1"/>
          </p:cNvSpPr>
          <p:nvPr>
            <p:ph type="sldNum" sz="quarter" idx="4294967295"/>
          </p:nvPr>
        </p:nvSpPr>
        <p:spPr>
          <a:xfrm>
            <a:off x="6646863" y="6400800"/>
            <a:ext cx="1905000" cy="304800"/>
          </a:xfrm>
          <a:prstGeom prst="rect">
            <a:avLst/>
          </a:prstGeom>
        </p:spPr>
        <p:txBody>
          <a:bodyPr/>
          <a:lstStyle/>
          <a:p>
            <a:pPr>
              <a:defRPr/>
            </a:pPr>
            <a:fld id="{46AC1988-CA49-4852-A6F6-88C80B5CC139}" type="slidenum">
              <a:rPr lang="zh-CN" altLang="en-US" smtClean="0"/>
              <a:pPr>
                <a:defRPr/>
              </a:pPr>
              <a:t>29</a:t>
            </a:fld>
            <a:endParaRPr lang="en-US" altLang="zh-CN"/>
          </a:p>
        </p:txBody>
      </p:sp>
      <p:pic>
        <p:nvPicPr>
          <p:cNvPr id="1026" name="Picture 2" descr="I:\Dropbox\slides\rubis_single_new.e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7772400" cy="46720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457200" y="152400"/>
            <a:ext cx="7848600" cy="685800"/>
          </a:xfrm>
        </p:spPr>
        <p:txBody>
          <a:bodyPr/>
          <a:lstStyle/>
          <a:p>
            <a:pPr eaLnBrk="1" hangingPunct="1"/>
            <a:r>
              <a:rPr lang="en-US" b="0" dirty="0"/>
              <a:t>Major Research Projects</a:t>
            </a:r>
          </a:p>
        </p:txBody>
      </p:sp>
      <p:sp>
        <p:nvSpPr>
          <p:cNvPr id="32772" name="Rectangle 3"/>
          <p:cNvSpPr>
            <a:spLocks noGrp="1" noChangeArrowheads="1"/>
          </p:cNvSpPr>
          <p:nvPr>
            <p:ph type="body" idx="1"/>
          </p:nvPr>
        </p:nvSpPr>
        <p:spPr>
          <a:xfrm>
            <a:off x="762000" y="533400"/>
            <a:ext cx="8077200" cy="5867400"/>
          </a:xfrm>
          <a:noFill/>
        </p:spPr>
        <p:txBody>
          <a:bodyPr/>
          <a:lstStyle/>
          <a:p>
            <a:pPr eaLnBrk="1" hangingPunct="1">
              <a:buNone/>
            </a:pPr>
            <a:endParaRPr lang="en-US" dirty="0"/>
          </a:p>
          <a:p>
            <a:pPr eaLnBrk="1" hangingPunct="1"/>
            <a:r>
              <a:rPr lang="en-US" sz="2400" b="0" dirty="0">
                <a:solidFill>
                  <a:srgbClr val="0000FF"/>
                </a:solidFill>
              </a:rPr>
              <a:t>Online system anomaly management</a:t>
            </a:r>
          </a:p>
          <a:p>
            <a:pPr lvl="1" eaLnBrk="1" hangingPunct="1"/>
            <a:r>
              <a:rPr lang="en-US" sz="1800" dirty="0"/>
              <a:t>[SRDS’16, TPDS’15, ICAC’15, IC2E’15, SOCC’14, HotCloud’14, USENIX ATC’14, ICDCS’13, </a:t>
            </a:r>
            <a:r>
              <a:rPr lang="en-US" sz="1800" dirty="0">
                <a:solidFill>
                  <a:srgbClr val="000000"/>
                </a:solidFill>
              </a:rPr>
              <a:t>ICDCS’12 </a:t>
            </a:r>
            <a:r>
              <a:rPr lang="en-US" sz="1800" dirty="0"/>
              <a:t>(</a:t>
            </a:r>
            <a:r>
              <a:rPr lang="en-US" sz="1800" i="1" dirty="0">
                <a:solidFill>
                  <a:srgbClr val="800000"/>
                </a:solidFill>
              </a:rPr>
              <a:t>best paper award</a:t>
            </a:r>
            <a:r>
              <a:rPr lang="en-US" sz="1800" dirty="0">
                <a:solidFill>
                  <a:srgbClr val="000000"/>
                </a:solidFill>
              </a:rPr>
              <a:t>), ICAC’12, TPDS’12, SLAML’11, SRDS’11, </a:t>
            </a:r>
            <a:r>
              <a:rPr lang="en-US" sz="1800" dirty="0"/>
              <a:t>PODC’10</a:t>
            </a:r>
            <a:r>
              <a:rPr lang="en-US" sz="1800" dirty="0">
                <a:solidFill>
                  <a:srgbClr val="000000"/>
                </a:solidFill>
              </a:rPr>
              <a:t>, MACOTS’10, ICAC’09, ICDE’09]</a:t>
            </a:r>
          </a:p>
          <a:p>
            <a:pPr lvl="1" eaLnBrk="1" hangingPunct="1"/>
            <a:r>
              <a:rPr lang="en-US" sz="1800" dirty="0">
                <a:solidFill>
                  <a:srgbClr val="000000"/>
                </a:solidFill>
              </a:rPr>
              <a:t>Sponsored by NSF, ARO, IBM, Google </a:t>
            </a:r>
          </a:p>
          <a:p>
            <a:pPr eaLnBrk="1" hangingPunct="1"/>
            <a:r>
              <a:rPr lang="en-US" sz="2400" b="0" dirty="0">
                <a:solidFill>
                  <a:srgbClr val="0000FF"/>
                </a:solidFill>
              </a:rPr>
              <a:t>Resource and energy efficient cloud computing</a:t>
            </a:r>
          </a:p>
          <a:p>
            <a:pPr lvl="1" eaLnBrk="1" hangingPunct="1"/>
            <a:r>
              <a:rPr lang="en-US" sz="1800" dirty="0">
                <a:solidFill>
                  <a:srgbClr val="000000"/>
                </a:solidFill>
              </a:rPr>
              <a:t>[ICAC’13, SOCC’11, SOSP’11 (poster), CNSM’10 (</a:t>
            </a:r>
            <a:r>
              <a:rPr lang="en-US" sz="1800" i="1" dirty="0">
                <a:solidFill>
                  <a:srgbClr val="800000"/>
                </a:solidFill>
              </a:rPr>
              <a:t>best paper award</a:t>
            </a:r>
            <a:r>
              <a:rPr lang="en-US" sz="1800" dirty="0">
                <a:solidFill>
                  <a:srgbClr val="000000"/>
                </a:solidFill>
              </a:rPr>
              <a:t>), MASCOTS’10 (</a:t>
            </a:r>
            <a:r>
              <a:rPr lang="en-US" sz="1800" i="1" dirty="0">
                <a:solidFill>
                  <a:srgbClr val="800000"/>
                </a:solidFill>
              </a:rPr>
              <a:t>best paper nominee</a:t>
            </a:r>
            <a:r>
              <a:rPr lang="en-US" sz="1800" dirty="0">
                <a:solidFill>
                  <a:srgbClr val="000000"/>
                </a:solidFill>
              </a:rPr>
              <a:t>), HPDC’10, SOSP’09 (poster), IWQoS’09]</a:t>
            </a:r>
          </a:p>
          <a:p>
            <a:pPr lvl="1" eaLnBrk="1" hangingPunct="1"/>
            <a:r>
              <a:rPr lang="en-US" sz="1800" dirty="0">
                <a:solidFill>
                  <a:srgbClr val="000000"/>
                </a:solidFill>
              </a:rPr>
              <a:t>Sponsored by NSF CSR, two Google research awards, two IBM faculty awards</a:t>
            </a:r>
          </a:p>
          <a:p>
            <a:pPr eaLnBrk="1" hangingPunct="1"/>
            <a:r>
              <a:rPr lang="en-US" sz="2400" b="0" dirty="0">
                <a:solidFill>
                  <a:srgbClr val="0000FF"/>
                </a:solidFill>
              </a:rPr>
              <a:t>Security monitoring for cloud and mobile devices</a:t>
            </a:r>
          </a:p>
          <a:p>
            <a:pPr lvl="1" eaLnBrk="1" hangingPunct="1"/>
            <a:r>
              <a:rPr lang="en-US" sz="1800" dirty="0">
                <a:solidFill>
                  <a:srgbClr val="000000"/>
                </a:solidFill>
              </a:rPr>
              <a:t>[ACM CSUR’16, CODESPY’14, TPDS’13, IWQoS’11, ASIACCS’10, CCS’10 (poster), ACSAC’09, STC’09]</a:t>
            </a:r>
          </a:p>
          <a:p>
            <a:pPr lvl="1" eaLnBrk="1" hangingPunct="1"/>
            <a:r>
              <a:rPr lang="en-US" sz="1800" dirty="0">
                <a:solidFill>
                  <a:srgbClr val="000000"/>
                </a:solidFill>
              </a:rPr>
              <a:t>Sponsored by NSA and ARO</a:t>
            </a:r>
          </a:p>
          <a:p>
            <a:pPr lvl="1" eaLnBrk="1" hangingPunct="1"/>
            <a:endParaRPr lang="en-US" dirty="0">
              <a:solidFill>
                <a:srgbClr val="000000"/>
              </a:solidFill>
            </a:endParaRPr>
          </a:p>
          <a:p>
            <a:pPr eaLnBrk="1" hangingPunct="1"/>
            <a:endParaRPr lang="en-US" dirty="0">
              <a:solidFill>
                <a:srgbClr val="000000"/>
              </a:solidFill>
            </a:endParaRPr>
          </a:p>
          <a:p>
            <a:pPr lvl="1" eaLnBrk="1" hangingPunct="1">
              <a:buNone/>
            </a:pPr>
            <a:endParaRPr lang="en-GB" sz="2800" dirty="0"/>
          </a:p>
          <a:p>
            <a:pPr lvl="1" eaLnBrk="1" hangingPunct="1"/>
            <a:endParaRPr lang="en-GB" sz="2800" dirty="0"/>
          </a:p>
          <a:p>
            <a:pPr lvl="1" eaLnBrk="1" hangingPunct="1">
              <a:buFontTx/>
              <a:buNone/>
            </a:pPr>
            <a:endParaRPr lang="en-GB" sz="3600" dirty="0"/>
          </a:p>
        </p:txBody>
      </p:sp>
      <p:sp>
        <p:nvSpPr>
          <p:cNvPr id="5" name="Slide Number Placeholder 4"/>
          <p:cNvSpPr>
            <a:spLocks noGrp="1"/>
          </p:cNvSpPr>
          <p:nvPr>
            <p:ph type="sldNum" sz="quarter" idx="12"/>
          </p:nvPr>
        </p:nvSpPr>
        <p:spPr/>
        <p:txBody>
          <a:bodyPr/>
          <a:lstStyle/>
          <a:p>
            <a:pPr>
              <a:defRPr/>
            </a:pPr>
            <a:fld id="{402F3414-9B4A-B645-9361-972D5196380C}"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077200" cy="1143000"/>
          </a:xfrm>
        </p:spPr>
        <p:txBody>
          <a:bodyPr/>
          <a:lstStyle/>
          <a:p>
            <a:r>
              <a:rPr lang="en-US" b="0" dirty="0" err="1"/>
              <a:t>RUBiS</a:t>
            </a:r>
            <a:r>
              <a:rPr lang="en-US" b="0" dirty="0"/>
              <a:t> Pinpointing Results</a:t>
            </a:r>
          </a:p>
        </p:txBody>
      </p:sp>
      <p:sp>
        <p:nvSpPr>
          <p:cNvPr id="4" name="Slide Number Placeholder 45"/>
          <p:cNvSpPr txBox="1">
            <a:spLocks/>
          </p:cNvSpPr>
          <p:nvPr/>
        </p:nvSpPr>
        <p:spPr>
          <a:xfrm>
            <a:off x="7010400" y="6248400"/>
            <a:ext cx="1905000" cy="457200"/>
          </a:xfrm>
          <a:prstGeom prst="rect">
            <a:avLst/>
          </a:prstGeo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E60306E-77B4-EA44-96D4-0F13576896B4}" type="slidenum">
              <a:rPr kumimoji="0" lang="en-US" sz="1800" b="0" i="0" u="none" strike="noStrike" kern="1200" cap="none" spc="0" normalizeH="0" baseline="0" noProof="0" smtClean="0">
                <a:ln>
                  <a:noFill/>
                </a:ln>
                <a:solidFill>
                  <a:schemeClr val="tx1"/>
                </a:solidFill>
                <a:effectLst/>
                <a:uLnTx/>
                <a:uFillTx/>
                <a:latin typeface="Times New Roman"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30</a:t>
            </a:fld>
            <a:endParaRPr kumimoji="0" lang="en-US" sz="1800" b="0" i="0" u="none" strike="noStrike" kern="1200" cap="none" spc="0" normalizeH="0" baseline="0" noProof="0" dirty="0">
              <a:ln>
                <a:noFill/>
              </a:ln>
              <a:solidFill>
                <a:schemeClr val="tx1"/>
              </a:solidFill>
              <a:effectLst/>
              <a:uLnTx/>
              <a:uFillTx/>
              <a:latin typeface="Times New Roman" charset="0"/>
              <a:ea typeface="+mn-ea"/>
              <a:cs typeface="+mn-cs"/>
            </a:endParaRPr>
          </a:p>
        </p:txBody>
      </p:sp>
      <p:pic>
        <p:nvPicPr>
          <p:cNvPr id="5" name="Picture 4" descr="Screen Shot 2013-07-01 at 6.39.04 PM.png"/>
          <p:cNvPicPr>
            <a:picLocks noChangeAspect="1"/>
          </p:cNvPicPr>
          <p:nvPr/>
        </p:nvPicPr>
        <p:blipFill>
          <a:blip r:embed="rId2"/>
          <a:stretch>
            <a:fillRect/>
          </a:stretch>
        </p:blipFill>
        <p:spPr>
          <a:xfrm>
            <a:off x="304800" y="2057400"/>
            <a:ext cx="8458200" cy="33528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153400" cy="1143000"/>
          </a:xfrm>
        </p:spPr>
        <p:txBody>
          <a:bodyPr/>
          <a:lstStyle/>
          <a:p>
            <a:r>
              <a:rPr lang="en-US" b="0" dirty="0"/>
              <a:t>System S Pinpointing Results</a:t>
            </a:r>
          </a:p>
        </p:txBody>
      </p:sp>
      <p:sp>
        <p:nvSpPr>
          <p:cNvPr id="4" name="Slide Number Placeholder 45"/>
          <p:cNvSpPr txBox="1">
            <a:spLocks/>
          </p:cNvSpPr>
          <p:nvPr/>
        </p:nvSpPr>
        <p:spPr>
          <a:xfrm>
            <a:off x="7010400" y="6248400"/>
            <a:ext cx="1905000" cy="457200"/>
          </a:xfrm>
          <a:prstGeom prst="rect">
            <a:avLst/>
          </a:prstGeo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E60306E-77B4-EA44-96D4-0F13576896B4}" type="slidenum">
              <a:rPr kumimoji="0" lang="en-US" sz="1800" b="0" i="0" u="none" strike="noStrike" kern="1200" cap="none" spc="0" normalizeH="0" baseline="0" noProof="0" smtClean="0">
                <a:ln>
                  <a:noFill/>
                </a:ln>
                <a:solidFill>
                  <a:schemeClr val="tx1"/>
                </a:solidFill>
                <a:effectLst/>
                <a:uLnTx/>
                <a:uFillTx/>
                <a:latin typeface="Times New Roman"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31</a:t>
            </a:fld>
            <a:endParaRPr kumimoji="0" lang="en-US" sz="1800" b="0" i="0" u="none" strike="noStrike" kern="1200" cap="none" spc="0" normalizeH="0" baseline="0" noProof="0" dirty="0">
              <a:ln>
                <a:noFill/>
              </a:ln>
              <a:solidFill>
                <a:schemeClr val="tx1"/>
              </a:solidFill>
              <a:effectLst/>
              <a:uLnTx/>
              <a:uFillTx/>
              <a:latin typeface="Times New Roman" charset="0"/>
              <a:ea typeface="+mn-ea"/>
              <a:cs typeface="+mn-cs"/>
            </a:endParaRPr>
          </a:p>
        </p:txBody>
      </p:sp>
      <p:pic>
        <p:nvPicPr>
          <p:cNvPr id="5" name="Picture 4" descr="Screen Shot 2013-07-01 at 6.40.52 PM.png"/>
          <p:cNvPicPr>
            <a:picLocks noChangeAspect="1"/>
          </p:cNvPicPr>
          <p:nvPr/>
        </p:nvPicPr>
        <p:blipFill>
          <a:blip r:embed="rId2"/>
          <a:stretch>
            <a:fillRect/>
          </a:stretch>
        </p:blipFill>
        <p:spPr>
          <a:xfrm>
            <a:off x="381000" y="1828800"/>
            <a:ext cx="8458200" cy="3429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152400"/>
            <a:ext cx="8242300" cy="914400"/>
          </a:xfrm>
        </p:spPr>
        <p:txBody>
          <a:bodyPr/>
          <a:lstStyle/>
          <a:p>
            <a:pPr>
              <a:spcBef>
                <a:spcPct val="20000"/>
              </a:spcBef>
            </a:pPr>
            <a:r>
              <a:rPr lang="en-US" b="0" dirty="0">
                <a:solidFill>
                  <a:srgbClr val="0033CC"/>
                </a:solidFill>
                <a:latin typeface="Arial" pitchFamily="-1" charset="0"/>
                <a:ea typeface="Arial" pitchFamily="-1" charset="0"/>
                <a:cs typeface="Arial" pitchFamily="-1" charset="0"/>
              </a:rPr>
              <a:t>Predictive Anomaly Prevention</a:t>
            </a:r>
          </a:p>
        </p:txBody>
      </p:sp>
      <p:sp>
        <p:nvSpPr>
          <p:cNvPr id="12" name="Text Placeholder 3"/>
          <p:cNvSpPr txBox="1">
            <a:spLocks/>
          </p:cNvSpPr>
          <p:nvPr/>
        </p:nvSpPr>
        <p:spPr bwMode="auto">
          <a:xfrm>
            <a:off x="457200" y="1295400"/>
            <a:ext cx="83820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indent="-285750" algn="l" eaLnBrk="0" hangingPunct="0">
              <a:spcBef>
                <a:spcPct val="20000"/>
              </a:spcBef>
              <a:buFont typeface="Wingdings" charset="2"/>
              <a:buChar char="§"/>
            </a:pPr>
            <a:r>
              <a:rPr lang="en-US" altLang="zh-CN" sz="2400" kern="0" dirty="0">
                <a:solidFill>
                  <a:srgbClr val="0000FF"/>
                </a:solidFill>
                <a:latin typeface="+mn-lt"/>
                <a:ea typeface="ＭＳ Ｐゴシック" charset="-128"/>
                <a:cs typeface="Arial" pitchFamily="34" charset="0"/>
              </a:rPr>
              <a:t>Pinpoint faulty componen</a:t>
            </a:r>
            <a:r>
              <a:rPr lang="en-US" altLang="zh-CN" sz="2200" kern="0" dirty="0">
                <a:solidFill>
                  <a:srgbClr val="0000FF"/>
                </a:solidFill>
                <a:latin typeface="+mn-lt"/>
                <a:ea typeface="ＭＳ Ｐゴシック" charset="-128"/>
                <a:cs typeface="Arial" pitchFamily="34" charset="0"/>
              </a:rPr>
              <a:t>ts</a:t>
            </a:r>
          </a:p>
          <a:p>
            <a:pPr marL="742950" lvl="1" indent="-285750" algn="l" eaLnBrk="0" hangingPunct="0">
              <a:spcBef>
                <a:spcPct val="20000"/>
              </a:spcBef>
              <a:buFontTx/>
              <a:buChar char="–"/>
            </a:pPr>
            <a:r>
              <a:rPr lang="en-US" altLang="zh-CN" sz="2200" kern="0" dirty="0">
                <a:latin typeface="+mn-lt"/>
                <a:ea typeface="ＭＳ Ｐゴシック" charset="-128"/>
                <a:cs typeface="Arial" pitchFamily="34" charset="0"/>
              </a:rPr>
              <a:t>Anomaly propagation based pinpointing </a:t>
            </a:r>
            <a:endParaRPr kumimoji="0" lang="en-US" altLang="zh-CN" sz="1600" b="0" i="0" u="none" strike="noStrike" kern="0" cap="none" spc="0" normalizeH="0" baseline="0" noProof="0" dirty="0">
              <a:ln>
                <a:noFill/>
              </a:ln>
              <a:solidFill>
                <a:srgbClr val="660066"/>
              </a:solidFill>
              <a:effectLst/>
              <a:uLnTx/>
              <a:uFillTx/>
              <a:latin typeface="+mn-lt"/>
              <a:ea typeface="ＭＳ Ｐゴシック" charset="-128"/>
              <a:cs typeface="Arial" pitchFamily="34" charset="0"/>
            </a:endParaRPr>
          </a:p>
          <a:p>
            <a:pPr marL="285750" indent="-285750" algn="l" eaLnBrk="0" hangingPunct="0">
              <a:spcBef>
                <a:spcPct val="20000"/>
              </a:spcBef>
              <a:buFont typeface="Wingdings" charset="2"/>
              <a:buChar char="§"/>
            </a:pPr>
            <a:r>
              <a:rPr kumimoji="0" lang="en-US" altLang="zh-CN" sz="2400" b="0" i="0" u="none" strike="noStrike" kern="0" cap="none" spc="0" normalizeH="0" baseline="0" noProof="0" dirty="0">
                <a:ln>
                  <a:noFill/>
                </a:ln>
                <a:solidFill>
                  <a:srgbClr val="0000FF"/>
                </a:solidFill>
                <a:effectLst/>
                <a:uLnTx/>
                <a:uFillTx/>
                <a:latin typeface="+mn-lt"/>
                <a:ea typeface="ＭＳ Ｐゴシック" charset="-128"/>
                <a:cs typeface="Arial" pitchFamily="34" charset="0"/>
              </a:rPr>
              <a:t>Coarse-grained</a:t>
            </a:r>
            <a:r>
              <a:rPr kumimoji="0" lang="en-US" altLang="zh-CN" sz="2400" b="0" i="0" u="none" strike="noStrike" kern="0" cap="none" spc="0" normalizeH="0" noProof="0" dirty="0">
                <a:ln>
                  <a:noFill/>
                </a:ln>
                <a:solidFill>
                  <a:srgbClr val="0000FF"/>
                </a:solidFill>
                <a:effectLst/>
                <a:uLnTx/>
                <a:uFillTx/>
                <a:latin typeface="+mn-lt"/>
                <a:ea typeface="ＭＳ Ｐゴシック" charset="-128"/>
                <a:cs typeface="Arial" pitchFamily="34" charset="0"/>
              </a:rPr>
              <a:t> anomaly cause inference</a:t>
            </a:r>
          </a:p>
          <a:p>
            <a:pPr marL="742950" lvl="1" indent="-285750" algn="l" eaLnBrk="0" hangingPunct="0">
              <a:spcBef>
                <a:spcPct val="20000"/>
              </a:spcBef>
              <a:buFontTx/>
              <a:buChar char="–"/>
            </a:pPr>
            <a:r>
              <a:rPr lang="en-US" altLang="zh-CN" sz="2200" kern="0" dirty="0">
                <a:latin typeface="+mn-lt"/>
                <a:ea typeface="ＭＳ Ｐゴシック" charset="-128"/>
                <a:cs typeface="Arial" pitchFamily="34" charset="0"/>
              </a:rPr>
              <a:t>Metric attribution</a:t>
            </a:r>
            <a:endParaRPr kumimoji="0" lang="en-US" altLang="zh-CN" sz="2200" b="0" i="0" u="none" strike="noStrike" kern="0" cap="none" spc="0" normalizeH="0" noProof="0" dirty="0">
              <a:ln>
                <a:noFill/>
              </a:ln>
              <a:effectLst/>
              <a:uLnTx/>
              <a:uFillTx/>
              <a:latin typeface="+mn-lt"/>
              <a:ea typeface="ＭＳ Ｐゴシック" charset="-128"/>
              <a:cs typeface="Arial" pitchFamily="34" charset="0"/>
            </a:endParaRPr>
          </a:p>
          <a:p>
            <a:pPr marL="285750" indent="-285750" algn="l" eaLnBrk="0" hangingPunct="0">
              <a:spcBef>
                <a:spcPct val="20000"/>
              </a:spcBef>
              <a:buFont typeface="Wingdings" charset="2"/>
              <a:buChar char="§"/>
            </a:pPr>
            <a:r>
              <a:rPr lang="en-US" altLang="zh-CN" sz="2400" kern="0" dirty="0">
                <a:solidFill>
                  <a:srgbClr val="0000FF"/>
                </a:solidFill>
                <a:latin typeface="+mn-lt"/>
                <a:ea typeface="ＭＳ Ｐゴシック" charset="-128"/>
                <a:cs typeface="Arial" pitchFamily="34" charset="0"/>
              </a:rPr>
              <a:t>Safe, reversible intervention</a:t>
            </a:r>
          </a:p>
          <a:p>
            <a:pPr marL="742950" lvl="1" indent="-285750" algn="l" eaLnBrk="0" hangingPunct="0">
              <a:spcBef>
                <a:spcPct val="20000"/>
              </a:spcBef>
              <a:buFontTx/>
              <a:buChar char="–"/>
            </a:pPr>
            <a:r>
              <a:rPr kumimoji="0" lang="en-US" altLang="zh-CN" sz="2200" b="0" i="0" u="none" strike="noStrike" kern="0" cap="none" spc="0" normalizeH="0" baseline="0" noProof="0" dirty="0">
                <a:ln>
                  <a:noFill/>
                </a:ln>
                <a:solidFill>
                  <a:schemeClr val="tx1"/>
                </a:solidFill>
                <a:effectLst/>
                <a:uLnTx/>
                <a:uFillTx/>
                <a:latin typeface="+mn-lt"/>
                <a:ea typeface="ＭＳ Ｐゴシック" charset="-128"/>
                <a:cs typeface="Arial" pitchFamily="34" charset="0"/>
              </a:rPr>
              <a:t>Dynamic</a:t>
            </a:r>
            <a:r>
              <a:rPr kumimoji="0" lang="en-US" altLang="zh-CN" sz="2200" b="0" i="0" u="none" strike="noStrike" kern="0" cap="none" spc="0" normalizeH="0" noProof="0" dirty="0">
                <a:ln>
                  <a:noFill/>
                </a:ln>
                <a:solidFill>
                  <a:schemeClr val="tx1"/>
                </a:solidFill>
                <a:effectLst/>
                <a:uLnTx/>
                <a:uFillTx/>
                <a:latin typeface="+mn-lt"/>
                <a:ea typeface="ＭＳ Ｐゴシック" charset="-128"/>
                <a:cs typeface="Arial" pitchFamily="34" charset="0"/>
              </a:rPr>
              <a:t> resource scaling</a:t>
            </a:r>
          </a:p>
          <a:p>
            <a:pPr marL="742950" lvl="1" indent="-285750" algn="l" eaLnBrk="0" hangingPunct="0">
              <a:spcBef>
                <a:spcPct val="20000"/>
              </a:spcBef>
              <a:buFontTx/>
              <a:buChar char="–"/>
            </a:pPr>
            <a:r>
              <a:rPr lang="en-US" altLang="zh-CN" sz="2200" kern="0" baseline="0" dirty="0">
                <a:latin typeface="+mn-lt"/>
                <a:ea typeface="ＭＳ Ｐゴシック" charset="-128"/>
                <a:cs typeface="Arial" pitchFamily="34" charset="0"/>
              </a:rPr>
              <a:t>Live VM migration</a:t>
            </a:r>
          </a:p>
          <a:p>
            <a:pPr marL="285750" indent="-285750" algn="l" eaLnBrk="0" hangingPunct="0">
              <a:spcBef>
                <a:spcPct val="20000"/>
              </a:spcBef>
              <a:buFont typeface="Wingdings" charset="2"/>
              <a:buChar char="§"/>
            </a:pPr>
            <a:r>
              <a:rPr lang="en-US" altLang="zh-CN" sz="2400" kern="0" dirty="0">
                <a:solidFill>
                  <a:srgbClr val="0000FF"/>
                </a:solidFill>
                <a:latin typeface="+mn-lt"/>
                <a:ea typeface="ＭＳ Ｐゴシック" charset="-128"/>
                <a:cs typeface="Arial" pitchFamily="34" charset="0"/>
              </a:rPr>
              <a:t>Online validation</a:t>
            </a:r>
          </a:p>
          <a:p>
            <a:pPr marL="742950" lvl="1" indent="-285750" algn="l" eaLnBrk="0" hangingPunct="0">
              <a:spcBef>
                <a:spcPct val="20000"/>
              </a:spcBef>
              <a:buFontTx/>
              <a:buChar char="–"/>
            </a:pPr>
            <a:r>
              <a:rPr lang="en-US" altLang="zh-CN" sz="2200" kern="0" dirty="0">
                <a:latin typeface="+mn-lt"/>
                <a:ea typeface="ＭＳ Ｐゴシック" charset="-128"/>
                <a:cs typeface="Arial" pitchFamily="34" charset="0"/>
              </a:rPr>
              <a:t>Check whether anomaly alerts are gone</a:t>
            </a:r>
          </a:p>
          <a:p>
            <a:pPr marL="742950" lvl="1" indent="-285750" algn="l" eaLnBrk="0" hangingPunct="0">
              <a:spcBef>
                <a:spcPct val="20000"/>
              </a:spcBef>
              <a:buFontTx/>
              <a:buChar char="–"/>
            </a:pPr>
            <a:r>
              <a:rPr lang="en-US" altLang="zh-CN" sz="2200" kern="0" dirty="0">
                <a:latin typeface="+mn-lt"/>
                <a:ea typeface="ＭＳ Ｐゴシック" charset="-128"/>
                <a:cs typeface="Arial" pitchFamily="34" charset="0"/>
              </a:rPr>
              <a:t>Compare resource usage before and after prevention</a:t>
            </a:r>
          </a:p>
          <a:p>
            <a:pPr marL="742950" lvl="1" indent="-285750" algn="l" eaLnBrk="0" hangingPunct="0">
              <a:spcBef>
                <a:spcPct val="20000"/>
              </a:spcBef>
              <a:buFontTx/>
              <a:buChar char="–"/>
            </a:pPr>
            <a:endParaRPr lang="en-US" altLang="zh-CN" sz="2200" kern="0" baseline="0" dirty="0">
              <a:latin typeface="+mn-lt"/>
              <a:ea typeface="ＭＳ Ｐゴシック" charset="-128"/>
              <a:cs typeface="Arial" pitchFamily="34" charset="0"/>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altLang="zh-CN" sz="2400" b="0" i="0" u="none" strike="noStrike" kern="0" cap="none" spc="0" normalizeH="0" baseline="0" noProof="0" dirty="0">
              <a:ln>
                <a:noFill/>
              </a:ln>
              <a:solidFill>
                <a:schemeClr val="tx1"/>
              </a:solidFill>
              <a:effectLst/>
              <a:uLnTx/>
              <a:uFillTx/>
              <a:latin typeface="+mn-lt"/>
              <a:ea typeface="ＭＳ Ｐゴシック" charset="-128"/>
              <a:cs typeface="Arial" pitchFamily="34" charset="0"/>
            </a:endParaRPr>
          </a:p>
        </p:txBody>
      </p:sp>
      <p:sp>
        <p:nvSpPr>
          <p:cNvPr id="5" name="Slide Number Placeholder 45"/>
          <p:cNvSpPr txBox="1">
            <a:spLocks/>
          </p:cNvSpPr>
          <p:nvPr/>
        </p:nvSpPr>
        <p:spPr>
          <a:xfrm>
            <a:off x="7010400" y="6248400"/>
            <a:ext cx="1905000" cy="457200"/>
          </a:xfrm>
          <a:prstGeom prst="rect">
            <a:avLst/>
          </a:prstGeo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E60306E-77B4-EA44-96D4-0F13576896B4}" type="slidenum">
              <a:rPr kumimoji="0" lang="en-US" sz="1800" b="0" i="0" u="none" strike="noStrike" kern="1200" cap="none" spc="0" normalizeH="0" baseline="0" noProof="0" smtClean="0">
                <a:ln>
                  <a:noFill/>
                </a:ln>
                <a:solidFill>
                  <a:schemeClr val="tx1"/>
                </a:solidFill>
                <a:effectLst/>
                <a:uLnTx/>
                <a:uFillTx/>
                <a:latin typeface="Times New Roman"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32</a:t>
            </a:fld>
            <a:endParaRPr kumimoji="0" lang="en-US" sz="1800" b="0" i="0" u="none" strike="noStrike" kern="1200" cap="none" spc="0" normalizeH="0" baseline="0" noProof="0" dirty="0">
              <a:ln>
                <a:noFill/>
              </a:ln>
              <a:solidFill>
                <a:schemeClr val="tx1"/>
              </a:solidFill>
              <a:effectLst/>
              <a:uLnTx/>
              <a:uFillTx/>
              <a:latin typeface="Times New Roman" charset="0"/>
              <a:ea typeface="+mn-ea"/>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39700" y="152400"/>
            <a:ext cx="9004300" cy="914400"/>
          </a:xfrm>
        </p:spPr>
        <p:txBody>
          <a:bodyPr/>
          <a:lstStyle/>
          <a:p>
            <a:r>
              <a:rPr lang="en-US" sz="3600" b="0" dirty="0">
                <a:solidFill>
                  <a:srgbClr val="0033CC"/>
                </a:solidFill>
                <a:latin typeface="Arial" pitchFamily="-1" charset="0"/>
              </a:rPr>
              <a:t>Predictive Performance Anomaly Prevention</a:t>
            </a:r>
          </a:p>
        </p:txBody>
      </p:sp>
      <p:pic>
        <p:nvPicPr>
          <p:cNvPr id="37892" name="Picture 11"/>
          <p:cNvPicPr>
            <a:picLocks noChangeAspect="1" noChangeArrowheads="1"/>
          </p:cNvPicPr>
          <p:nvPr/>
        </p:nvPicPr>
        <p:blipFill>
          <a:blip r:embed="rId3"/>
          <a:srcRect/>
          <a:stretch>
            <a:fillRect/>
          </a:stretch>
        </p:blipFill>
        <p:spPr bwMode="auto">
          <a:xfrm>
            <a:off x="441325" y="1824038"/>
            <a:ext cx="3749675" cy="3890962"/>
          </a:xfrm>
          <a:prstGeom prst="rect">
            <a:avLst/>
          </a:prstGeom>
          <a:noFill/>
          <a:ln w="9525">
            <a:noFill/>
            <a:miter lim="800000"/>
            <a:headEnd/>
            <a:tailEnd/>
          </a:ln>
        </p:spPr>
      </p:pic>
      <p:pic>
        <p:nvPicPr>
          <p:cNvPr id="37893" name="Picture 12"/>
          <p:cNvPicPr>
            <a:picLocks noChangeAspect="1" noChangeArrowheads="1"/>
          </p:cNvPicPr>
          <p:nvPr/>
        </p:nvPicPr>
        <p:blipFill>
          <a:blip r:embed="rId4"/>
          <a:srcRect/>
          <a:stretch>
            <a:fillRect/>
          </a:stretch>
        </p:blipFill>
        <p:spPr bwMode="auto">
          <a:xfrm>
            <a:off x="4724400" y="1828800"/>
            <a:ext cx="3552825" cy="3962400"/>
          </a:xfrm>
          <a:prstGeom prst="rect">
            <a:avLst/>
          </a:prstGeom>
          <a:noFill/>
          <a:ln w="9525">
            <a:noFill/>
            <a:miter lim="800000"/>
            <a:headEnd/>
            <a:tailEnd/>
          </a:ln>
        </p:spPr>
      </p:pic>
      <p:pic>
        <p:nvPicPr>
          <p:cNvPr id="37894" name="Picture 13"/>
          <p:cNvPicPr>
            <a:picLocks noChangeAspect="1" noChangeArrowheads="1"/>
          </p:cNvPicPr>
          <p:nvPr/>
        </p:nvPicPr>
        <p:blipFill>
          <a:blip r:embed="rId5"/>
          <a:srcRect/>
          <a:stretch>
            <a:fillRect/>
          </a:stretch>
        </p:blipFill>
        <p:spPr bwMode="auto">
          <a:xfrm>
            <a:off x="914400" y="1371600"/>
            <a:ext cx="7162800" cy="381000"/>
          </a:xfrm>
          <a:prstGeom prst="rect">
            <a:avLst/>
          </a:prstGeom>
          <a:noFill/>
          <a:ln w="9525">
            <a:noFill/>
            <a:miter lim="800000"/>
            <a:headEnd/>
            <a:tailEnd/>
          </a:ln>
        </p:spPr>
      </p:pic>
      <p:sp>
        <p:nvSpPr>
          <p:cNvPr id="6" name="TextBox 5"/>
          <p:cNvSpPr txBox="1"/>
          <p:nvPr/>
        </p:nvSpPr>
        <p:spPr>
          <a:xfrm>
            <a:off x="1867131" y="5791200"/>
            <a:ext cx="5445271" cy="707886"/>
          </a:xfrm>
          <a:prstGeom prst="rect">
            <a:avLst/>
          </a:prstGeom>
          <a:noFill/>
        </p:spPr>
        <p:txBody>
          <a:bodyPr wrap="none" rtlCol="0">
            <a:spAutoFit/>
          </a:bodyPr>
          <a:lstStyle/>
          <a:p>
            <a:r>
              <a:rPr lang="en-US" sz="2000" dirty="0">
                <a:latin typeface="Arial"/>
                <a:cs typeface="Arial"/>
              </a:rPr>
              <a:t>SLO violation time comparison using </a:t>
            </a:r>
          </a:p>
          <a:p>
            <a:r>
              <a:rPr lang="en-US" sz="2000" dirty="0">
                <a:latin typeface="Arial"/>
                <a:cs typeface="Arial"/>
              </a:rPr>
              <a:t>the live VM migration as the prevention action.</a:t>
            </a:r>
          </a:p>
        </p:txBody>
      </p:sp>
      <p:sp>
        <p:nvSpPr>
          <p:cNvPr id="7" name="Slide Number Placeholder 45"/>
          <p:cNvSpPr txBox="1">
            <a:spLocks/>
          </p:cNvSpPr>
          <p:nvPr/>
        </p:nvSpPr>
        <p:spPr>
          <a:xfrm>
            <a:off x="7010400" y="6248400"/>
            <a:ext cx="1905000" cy="457200"/>
          </a:xfrm>
          <a:prstGeom prst="rect">
            <a:avLst/>
          </a:prstGeo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E60306E-77B4-EA44-96D4-0F13576896B4}" type="slidenum">
              <a:rPr kumimoji="0" lang="en-US" sz="1800" b="0" i="0" u="none" strike="noStrike" kern="1200" cap="none" spc="0" normalizeH="0" baseline="0" noProof="0" smtClean="0">
                <a:ln>
                  <a:noFill/>
                </a:ln>
                <a:solidFill>
                  <a:schemeClr val="tx1"/>
                </a:solidFill>
                <a:effectLst/>
                <a:uLnTx/>
                <a:uFillTx/>
                <a:latin typeface="Times New Roman"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33</a:t>
            </a:fld>
            <a:endParaRPr kumimoji="0" lang="en-US" sz="1800" b="0" i="0" u="none" strike="noStrike" kern="1200" cap="none" spc="0" normalizeH="0" baseline="0" noProof="0" dirty="0">
              <a:ln>
                <a:noFill/>
              </a:ln>
              <a:solidFill>
                <a:schemeClr val="tx1"/>
              </a:solidFill>
              <a:effectLst/>
              <a:uLnTx/>
              <a:uFillTx/>
              <a:latin typeface="Times New Roman" charset="0"/>
              <a:ea typeface="+mn-ea"/>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srcRect/>
          <a:stretch>
            <a:fillRect/>
          </a:stretch>
        </p:blipFill>
        <p:spPr bwMode="auto">
          <a:xfrm>
            <a:off x="4114800" y="2193925"/>
            <a:ext cx="571500" cy="571500"/>
          </a:xfrm>
          <a:prstGeom prst="rect">
            <a:avLst/>
          </a:prstGeom>
          <a:noFill/>
          <a:ln w="9525">
            <a:noFill/>
            <a:miter lim="800000"/>
            <a:headEnd/>
            <a:tailEnd/>
          </a:ln>
        </p:spPr>
      </p:pic>
      <p:pic>
        <p:nvPicPr>
          <p:cNvPr id="102" name="Picture 101"/>
          <p:cNvPicPr>
            <a:picLocks noChangeAspect="1"/>
          </p:cNvPicPr>
          <p:nvPr/>
        </p:nvPicPr>
        <p:blipFill>
          <a:blip r:embed="rId4"/>
          <a:srcRect/>
          <a:stretch>
            <a:fillRect/>
          </a:stretch>
        </p:blipFill>
        <p:spPr bwMode="auto">
          <a:xfrm>
            <a:off x="7505700" y="4724400"/>
            <a:ext cx="1562100" cy="1409700"/>
          </a:xfrm>
          <a:prstGeom prst="rect">
            <a:avLst/>
          </a:prstGeom>
          <a:noFill/>
          <a:ln w="9525">
            <a:noFill/>
            <a:miter lim="800000"/>
            <a:headEnd/>
            <a:tailEnd/>
          </a:ln>
        </p:spPr>
      </p:pic>
      <p:sp>
        <p:nvSpPr>
          <p:cNvPr id="90" name="Cloud 89"/>
          <p:cNvSpPr/>
          <p:nvPr/>
        </p:nvSpPr>
        <p:spPr bwMode="auto">
          <a:xfrm>
            <a:off x="134938" y="1600200"/>
            <a:ext cx="5503862" cy="4724400"/>
          </a:xfrm>
          <a:prstGeom prst="cloud">
            <a:avLst/>
          </a:prstGeom>
          <a:noFill/>
          <a:ln w="9525" cap="flat" cmpd="sng" algn="ctr">
            <a:solidFill>
              <a:schemeClr val="tx1"/>
            </a:solidFill>
            <a:prstDash val="solid"/>
            <a:round/>
            <a:headEnd type="none" w="med" len="med"/>
            <a:tailEnd type="none" w="med" len="med"/>
          </a:ln>
          <a:effectLst/>
        </p:spPr>
        <p:txBody>
          <a:bodyPr/>
          <a:lstStyle/>
          <a:p>
            <a:pPr defTabSz="914400">
              <a:spcBef>
                <a:spcPct val="20000"/>
              </a:spcBef>
              <a:buClr>
                <a:schemeClr val="bg1"/>
              </a:buClr>
              <a:buFontTx/>
              <a:buChar char="•"/>
              <a:defRPr/>
            </a:pPr>
            <a:endParaRPr lang="en-US">
              <a:solidFill>
                <a:schemeClr val="tx1"/>
              </a:solidFill>
              <a:latin typeface="+mj-lt"/>
              <a:ea typeface="ＭＳ Ｐゴシック" pitchFamily="32" charset="-128"/>
              <a:cs typeface="+mn-cs"/>
            </a:endParaRPr>
          </a:p>
        </p:txBody>
      </p:sp>
      <p:pic>
        <p:nvPicPr>
          <p:cNvPr id="47109" name="Picture 6"/>
          <p:cNvPicPr>
            <a:picLocks noChangeAspect="1" noChangeArrowheads="1"/>
          </p:cNvPicPr>
          <p:nvPr/>
        </p:nvPicPr>
        <p:blipFill>
          <a:blip r:embed="rId5"/>
          <a:srcRect/>
          <a:stretch>
            <a:fillRect/>
          </a:stretch>
        </p:blipFill>
        <p:spPr bwMode="auto">
          <a:xfrm>
            <a:off x="2514600" y="2198688"/>
            <a:ext cx="1039813" cy="696912"/>
          </a:xfrm>
          <a:prstGeom prst="rect">
            <a:avLst/>
          </a:prstGeom>
          <a:noFill/>
          <a:ln w="9525">
            <a:noFill/>
            <a:round/>
            <a:headEnd/>
            <a:tailEnd/>
          </a:ln>
        </p:spPr>
      </p:pic>
      <p:sp>
        <p:nvSpPr>
          <p:cNvPr id="92" name="Rectangle 17"/>
          <p:cNvSpPr>
            <a:spLocks noChangeArrowheads="1"/>
          </p:cNvSpPr>
          <p:nvPr/>
        </p:nvSpPr>
        <p:spPr bwMode="auto">
          <a:xfrm>
            <a:off x="3810000" y="3505200"/>
            <a:ext cx="1147763" cy="1263650"/>
          </a:xfrm>
          <a:prstGeom prst="rect">
            <a:avLst/>
          </a:prstGeom>
          <a:solidFill>
            <a:schemeClr val="bg1"/>
          </a:solidFill>
          <a:ln>
            <a:noFill/>
          </a:ln>
        </p:spPr>
        <p:txBody>
          <a:bodyPr/>
          <a:lstStyle/>
          <a:p>
            <a:pPr defTabSz="914400">
              <a:spcBef>
                <a:spcPct val="20000"/>
              </a:spcBef>
              <a:buClr>
                <a:schemeClr val="bg1"/>
              </a:buClr>
              <a:buFontTx/>
              <a:buChar char="•"/>
              <a:defRPr/>
            </a:pPr>
            <a:endParaRPr lang="en-US">
              <a:solidFill>
                <a:schemeClr val="tx1"/>
              </a:solidFill>
              <a:latin typeface="+mj-lt"/>
              <a:ea typeface="ＭＳ Ｐゴシック" pitchFamily="32" charset="-128"/>
              <a:cs typeface="+mn-cs"/>
            </a:endParaRPr>
          </a:p>
        </p:txBody>
      </p:sp>
      <p:sp>
        <p:nvSpPr>
          <p:cNvPr id="47111" name="Text Box 1"/>
          <p:cNvSpPr txBox="1">
            <a:spLocks noChangeArrowheads="1"/>
          </p:cNvSpPr>
          <p:nvPr/>
        </p:nvSpPr>
        <p:spPr bwMode="auto">
          <a:xfrm>
            <a:off x="609600" y="304800"/>
            <a:ext cx="8242300" cy="914400"/>
          </a:xfrm>
          <a:prstGeom prst="rect">
            <a:avLst/>
          </a:prstGeom>
          <a:noFill/>
          <a:ln w="9525">
            <a:noFill/>
            <a:round/>
            <a:headEnd/>
            <a:tailEnd/>
          </a:ln>
        </p:spPr>
        <p:txBody>
          <a:bodyPr lIns="92160" tIns="46080" rIns="92160" bIns="46080" anchor="ctr">
            <a:prstTxWarp prst="textNoShape">
              <a:avLst/>
            </a:prstTxWarp>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err="1">
                <a:solidFill>
                  <a:srgbClr val="7030A0"/>
                </a:solidFill>
                <a:latin typeface="Arial" pitchFamily="-109" charset="0"/>
                <a:ea typeface="Times New Roman" pitchFamily="-109" charset="0"/>
                <a:cs typeface="Times New Roman" pitchFamily="-109" charset="0"/>
              </a:rPr>
              <a:t>PerfCompass</a:t>
            </a:r>
            <a:r>
              <a:rPr lang="en-US" sz="3200" dirty="0">
                <a:solidFill>
                  <a:srgbClr val="7030A0"/>
                </a:solidFill>
                <a:latin typeface="Arial" pitchFamily="-109" charset="0"/>
                <a:ea typeface="Times New Roman" pitchFamily="-109" charset="0"/>
                <a:cs typeface="Times New Roman" pitchFamily="-109" charset="0"/>
              </a:rPr>
              <a:t>: Runtime Performance Anomaly Fault Localization</a:t>
            </a:r>
            <a:endParaRPr lang="en-US" sz="3200" dirty="0">
              <a:solidFill>
                <a:srgbClr val="000000"/>
              </a:solidFill>
              <a:latin typeface="Arial" pitchFamily="-109" charset="0"/>
            </a:endParaRPr>
          </a:p>
        </p:txBody>
      </p:sp>
      <p:sp>
        <p:nvSpPr>
          <p:cNvPr id="47112" name="Text Box 3"/>
          <p:cNvSpPr txBox="1">
            <a:spLocks noChangeArrowheads="1"/>
          </p:cNvSpPr>
          <p:nvPr/>
        </p:nvSpPr>
        <p:spPr bwMode="auto">
          <a:xfrm>
            <a:off x="6646863" y="6400800"/>
            <a:ext cx="1905000" cy="304800"/>
          </a:xfrm>
          <a:prstGeom prst="rect">
            <a:avLst/>
          </a:prstGeom>
          <a:noFill/>
          <a:ln w="9525">
            <a:noFill/>
            <a:round/>
            <a:headEnd/>
            <a:tailEnd/>
          </a:ln>
        </p:spPr>
        <p:txBody>
          <a:bodyPr lIns="92160" tIns="46080" rIns="92160" bIns="46080" anchor="ctr">
            <a:prstTxWarp prst="textNoShape">
              <a:avLst/>
            </a:prstTxWarp>
          </a:bodyP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A658BEC-8BB3-8C44-90F2-E95888BC5290}" type="slidenum">
              <a:rPr lang="en-US" sz="1400">
                <a:solidFill>
                  <a:srgbClr val="777777"/>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34</a:t>
            </a:fld>
            <a:endParaRPr lang="en-US" sz="1400">
              <a:solidFill>
                <a:srgbClr val="777777"/>
              </a:solidFill>
            </a:endParaRPr>
          </a:p>
        </p:txBody>
      </p:sp>
      <p:pic>
        <p:nvPicPr>
          <p:cNvPr id="47113" name="Picture 21"/>
          <p:cNvPicPr>
            <a:picLocks noChangeAspect="1" noChangeArrowheads="1"/>
          </p:cNvPicPr>
          <p:nvPr/>
        </p:nvPicPr>
        <p:blipFill>
          <a:blip r:embed="rId6"/>
          <a:srcRect/>
          <a:stretch>
            <a:fillRect/>
          </a:stretch>
        </p:blipFill>
        <p:spPr bwMode="auto">
          <a:xfrm>
            <a:off x="1371600" y="3238500"/>
            <a:ext cx="1200150" cy="800100"/>
          </a:xfrm>
          <a:prstGeom prst="rect">
            <a:avLst/>
          </a:prstGeom>
          <a:solidFill>
            <a:srgbClr val="FF9900"/>
          </a:solidFill>
          <a:ln w="9525">
            <a:noFill/>
            <a:miter lim="800000"/>
            <a:headEnd/>
            <a:tailEnd/>
          </a:ln>
        </p:spPr>
      </p:pic>
      <p:sp>
        <p:nvSpPr>
          <p:cNvPr id="6152" name="Rectangle 25"/>
          <p:cNvSpPr>
            <a:spLocks noChangeArrowheads="1"/>
          </p:cNvSpPr>
          <p:nvPr/>
        </p:nvSpPr>
        <p:spPr bwMode="auto">
          <a:xfrm>
            <a:off x="2038350" y="2857500"/>
            <a:ext cx="381000" cy="315913"/>
          </a:xfrm>
          <a:prstGeom prst="rect">
            <a:avLst/>
          </a:prstGeom>
          <a:noFill/>
          <a:ln w="9525">
            <a:solidFill>
              <a:schemeClr val="tx1"/>
            </a:solidFill>
            <a:miter lim="800000"/>
            <a:headEnd/>
            <a:tailEnd/>
          </a:ln>
        </p:spPr>
        <p:txBody>
          <a:bodyPr wrap="none" anchor="ctr"/>
          <a:lstStyle/>
          <a:p>
            <a:pPr algn="ctr">
              <a:buFont typeface="Times New Roman" pitchFamily="16" charset="0"/>
              <a:buNone/>
              <a:defRPr/>
            </a:pPr>
            <a:r>
              <a:rPr lang="en-US" altLang="zh-CN" sz="1600" dirty="0">
                <a:solidFill>
                  <a:schemeClr val="tx1"/>
                </a:solidFill>
                <a:latin typeface="+mj-lt"/>
                <a:ea typeface="ＭＳ Ｐゴシック" pitchFamily="32" charset="-128"/>
                <a:cs typeface="+mn-cs"/>
              </a:rPr>
              <a:t>VM</a:t>
            </a:r>
          </a:p>
        </p:txBody>
      </p:sp>
      <p:sp>
        <p:nvSpPr>
          <p:cNvPr id="51" name="Rectangle 25"/>
          <p:cNvSpPr>
            <a:spLocks noChangeArrowheads="1"/>
          </p:cNvSpPr>
          <p:nvPr/>
        </p:nvSpPr>
        <p:spPr bwMode="auto">
          <a:xfrm>
            <a:off x="1581150" y="2857500"/>
            <a:ext cx="381000" cy="315913"/>
          </a:xfrm>
          <a:prstGeom prst="rect">
            <a:avLst/>
          </a:prstGeom>
          <a:noFill/>
          <a:ln w="9525">
            <a:solidFill>
              <a:schemeClr val="tx1"/>
            </a:solidFill>
            <a:miter lim="800000"/>
            <a:headEnd/>
            <a:tailEnd/>
          </a:ln>
        </p:spPr>
        <p:txBody>
          <a:bodyPr wrap="none" anchor="ctr"/>
          <a:lstStyle/>
          <a:p>
            <a:pPr algn="ctr">
              <a:buFont typeface="Times New Roman" pitchFamily="16" charset="0"/>
              <a:buNone/>
              <a:defRPr/>
            </a:pPr>
            <a:r>
              <a:rPr lang="en-US" altLang="zh-CN" sz="1600" dirty="0">
                <a:solidFill>
                  <a:schemeClr val="tx1"/>
                </a:solidFill>
                <a:latin typeface="+mj-lt"/>
                <a:ea typeface="ＭＳ Ｐゴシック" pitchFamily="32" charset="-128"/>
                <a:cs typeface="+mn-cs"/>
              </a:rPr>
              <a:t>VM</a:t>
            </a:r>
          </a:p>
        </p:txBody>
      </p:sp>
      <p:cxnSp>
        <p:nvCxnSpPr>
          <p:cNvPr id="5" name="Straight Arrow Connector 4"/>
          <p:cNvCxnSpPr>
            <a:cxnSpLocks noChangeShapeType="1"/>
            <a:endCxn id="10" idx="1"/>
          </p:cNvCxnSpPr>
          <p:nvPr/>
        </p:nvCxnSpPr>
        <p:spPr bwMode="auto">
          <a:xfrm>
            <a:off x="4114800" y="3638550"/>
            <a:ext cx="1828800" cy="0"/>
          </a:xfrm>
          <a:prstGeom prst="straightConnector1">
            <a:avLst/>
          </a:prstGeom>
          <a:noFill/>
          <a:ln w="38100">
            <a:solidFill>
              <a:schemeClr val="tx1"/>
            </a:solidFill>
            <a:round/>
            <a:headEnd/>
            <a:tailEnd type="arrow" w="med" len="med"/>
          </a:ln>
        </p:spPr>
      </p:cxnSp>
      <p:sp>
        <p:nvSpPr>
          <p:cNvPr id="9" name="TextBox 8"/>
          <p:cNvSpPr txBox="1"/>
          <p:nvPr/>
        </p:nvSpPr>
        <p:spPr>
          <a:xfrm>
            <a:off x="3886200" y="2949575"/>
            <a:ext cx="1828800" cy="708025"/>
          </a:xfrm>
          <a:prstGeom prst="rect">
            <a:avLst/>
          </a:prstGeom>
          <a:noFill/>
        </p:spPr>
        <p:txBody>
          <a:bodyPr>
            <a:spAutoFit/>
          </a:bodyPr>
          <a:lstStyle/>
          <a:p>
            <a:pPr algn="ctr">
              <a:buFont typeface="Times New Roman" pitchFamily="16" charset="0"/>
              <a:buNone/>
              <a:defRPr/>
            </a:pPr>
            <a:r>
              <a:rPr lang="en-US" sz="2000" dirty="0">
                <a:solidFill>
                  <a:schemeClr val="tx1"/>
                </a:solidFill>
                <a:latin typeface="+mn-lt"/>
                <a:ea typeface="ＭＳ Ｐゴシック" pitchFamily="32" charset="-128"/>
                <a:cs typeface="+mn-cs"/>
              </a:rPr>
              <a:t>System Call Trace</a:t>
            </a:r>
          </a:p>
        </p:txBody>
      </p:sp>
      <p:sp>
        <p:nvSpPr>
          <p:cNvPr id="10" name="Rectangle 9"/>
          <p:cNvSpPr>
            <a:spLocks noChangeArrowheads="1"/>
          </p:cNvSpPr>
          <p:nvPr/>
        </p:nvSpPr>
        <p:spPr bwMode="auto">
          <a:xfrm>
            <a:off x="5943600" y="3048000"/>
            <a:ext cx="1828800" cy="1181100"/>
          </a:xfrm>
          <a:prstGeom prst="rect">
            <a:avLst/>
          </a:prstGeom>
          <a:solidFill>
            <a:srgbClr val="0070C0"/>
          </a:solidFill>
          <a:ln w="38100">
            <a:solidFill>
              <a:schemeClr val="tx1"/>
            </a:solidFill>
            <a:round/>
            <a:headEnd/>
            <a:tailEnd/>
          </a:ln>
        </p:spPr>
        <p:txBody>
          <a:bodyPr anchor="ctr">
            <a:prstTxWarp prst="textNoShape">
              <a:avLst/>
            </a:prstTxWarp>
          </a:bodyPr>
          <a:lstStyle/>
          <a:p>
            <a:pPr algn="ctr"/>
            <a:r>
              <a:rPr lang="en-US"/>
              <a:t>PerfCompass</a:t>
            </a:r>
          </a:p>
        </p:txBody>
      </p:sp>
      <p:pic>
        <p:nvPicPr>
          <p:cNvPr id="47119" name="Picture 5"/>
          <p:cNvPicPr>
            <a:picLocks noChangeAspect="1" noChangeArrowheads="1"/>
          </p:cNvPicPr>
          <p:nvPr/>
        </p:nvPicPr>
        <p:blipFill>
          <a:blip r:embed="rId7"/>
          <a:srcRect/>
          <a:stretch>
            <a:fillRect/>
          </a:stretch>
        </p:blipFill>
        <p:spPr bwMode="auto">
          <a:xfrm>
            <a:off x="3536950" y="2133600"/>
            <a:ext cx="692150" cy="690563"/>
          </a:xfrm>
          <a:prstGeom prst="rect">
            <a:avLst/>
          </a:prstGeom>
          <a:noFill/>
          <a:ln w="9525">
            <a:noFill/>
            <a:round/>
            <a:headEnd/>
            <a:tailEnd/>
          </a:ln>
        </p:spPr>
      </p:pic>
      <p:pic>
        <p:nvPicPr>
          <p:cNvPr id="47120" name="Picture 21"/>
          <p:cNvPicPr>
            <a:picLocks noChangeAspect="1" noChangeArrowheads="1"/>
          </p:cNvPicPr>
          <p:nvPr/>
        </p:nvPicPr>
        <p:blipFill>
          <a:blip r:embed="rId6"/>
          <a:srcRect/>
          <a:stretch>
            <a:fillRect/>
          </a:stretch>
        </p:blipFill>
        <p:spPr bwMode="auto">
          <a:xfrm>
            <a:off x="1447800" y="4610100"/>
            <a:ext cx="1200150" cy="800100"/>
          </a:xfrm>
          <a:prstGeom prst="rect">
            <a:avLst/>
          </a:prstGeom>
          <a:solidFill>
            <a:srgbClr val="FF9900"/>
          </a:solidFill>
          <a:ln w="9525">
            <a:noFill/>
            <a:miter lim="800000"/>
            <a:headEnd/>
            <a:tailEnd/>
          </a:ln>
        </p:spPr>
      </p:pic>
      <p:sp>
        <p:nvSpPr>
          <p:cNvPr id="65" name="Rectangle 25"/>
          <p:cNvSpPr>
            <a:spLocks noChangeArrowheads="1"/>
          </p:cNvSpPr>
          <p:nvPr/>
        </p:nvSpPr>
        <p:spPr bwMode="auto">
          <a:xfrm>
            <a:off x="2114550" y="4229100"/>
            <a:ext cx="381000" cy="315913"/>
          </a:xfrm>
          <a:prstGeom prst="rect">
            <a:avLst/>
          </a:prstGeom>
          <a:noFill/>
          <a:ln w="9525">
            <a:solidFill>
              <a:schemeClr val="tx1"/>
            </a:solidFill>
            <a:miter lim="800000"/>
            <a:headEnd/>
            <a:tailEnd/>
          </a:ln>
        </p:spPr>
        <p:txBody>
          <a:bodyPr wrap="none" anchor="ctr"/>
          <a:lstStyle/>
          <a:p>
            <a:pPr algn="ctr">
              <a:buFont typeface="Times New Roman" pitchFamily="16" charset="0"/>
              <a:buNone/>
              <a:defRPr/>
            </a:pPr>
            <a:r>
              <a:rPr lang="en-US" altLang="zh-CN" sz="1600" dirty="0">
                <a:solidFill>
                  <a:schemeClr val="tx1"/>
                </a:solidFill>
                <a:latin typeface="+mj-lt"/>
                <a:ea typeface="ＭＳ Ｐゴシック" pitchFamily="32" charset="-128"/>
                <a:cs typeface="+mn-cs"/>
              </a:rPr>
              <a:t>VM</a:t>
            </a:r>
          </a:p>
        </p:txBody>
      </p:sp>
      <p:sp>
        <p:nvSpPr>
          <p:cNvPr id="66" name="Rectangle 25"/>
          <p:cNvSpPr>
            <a:spLocks noChangeArrowheads="1"/>
          </p:cNvSpPr>
          <p:nvPr/>
        </p:nvSpPr>
        <p:spPr bwMode="auto">
          <a:xfrm>
            <a:off x="1600200" y="4229100"/>
            <a:ext cx="381000" cy="315913"/>
          </a:xfrm>
          <a:prstGeom prst="rect">
            <a:avLst/>
          </a:prstGeom>
          <a:noFill/>
          <a:ln w="9525">
            <a:solidFill>
              <a:schemeClr val="tx1"/>
            </a:solidFill>
            <a:miter lim="800000"/>
            <a:headEnd/>
            <a:tailEnd/>
          </a:ln>
        </p:spPr>
        <p:txBody>
          <a:bodyPr wrap="none" anchor="ctr"/>
          <a:lstStyle/>
          <a:p>
            <a:pPr algn="ctr">
              <a:buFont typeface="Times New Roman" pitchFamily="16" charset="0"/>
              <a:buNone/>
              <a:defRPr/>
            </a:pPr>
            <a:r>
              <a:rPr lang="en-US" altLang="zh-CN" sz="1600" dirty="0">
                <a:solidFill>
                  <a:schemeClr val="tx1"/>
                </a:solidFill>
                <a:latin typeface="+mj-lt"/>
                <a:ea typeface="ＭＳ Ｐゴシック" pitchFamily="32" charset="-128"/>
                <a:cs typeface="+mn-cs"/>
              </a:rPr>
              <a:t>VM</a:t>
            </a:r>
          </a:p>
        </p:txBody>
      </p:sp>
      <p:pic>
        <p:nvPicPr>
          <p:cNvPr id="47123" name="Picture 21"/>
          <p:cNvPicPr>
            <a:picLocks noChangeAspect="1" noChangeArrowheads="1"/>
          </p:cNvPicPr>
          <p:nvPr/>
        </p:nvPicPr>
        <p:blipFill>
          <a:blip r:embed="rId6"/>
          <a:srcRect/>
          <a:stretch>
            <a:fillRect/>
          </a:stretch>
        </p:blipFill>
        <p:spPr bwMode="auto">
          <a:xfrm>
            <a:off x="2914650" y="4610100"/>
            <a:ext cx="1200150" cy="800100"/>
          </a:xfrm>
          <a:prstGeom prst="rect">
            <a:avLst/>
          </a:prstGeom>
          <a:solidFill>
            <a:srgbClr val="FF9900"/>
          </a:solidFill>
          <a:ln w="9525">
            <a:noFill/>
            <a:miter lim="800000"/>
            <a:headEnd/>
            <a:tailEnd/>
          </a:ln>
        </p:spPr>
      </p:pic>
      <p:sp>
        <p:nvSpPr>
          <p:cNvPr id="72" name="Rectangle 25"/>
          <p:cNvSpPr>
            <a:spLocks noChangeArrowheads="1"/>
          </p:cNvSpPr>
          <p:nvPr/>
        </p:nvSpPr>
        <p:spPr bwMode="auto">
          <a:xfrm>
            <a:off x="3657600" y="4229100"/>
            <a:ext cx="381000" cy="315913"/>
          </a:xfrm>
          <a:prstGeom prst="rect">
            <a:avLst/>
          </a:prstGeom>
          <a:solidFill>
            <a:srgbClr val="00B050"/>
          </a:solidFill>
          <a:ln w="9525">
            <a:solidFill>
              <a:schemeClr val="tx1"/>
            </a:solidFill>
            <a:miter lim="800000"/>
            <a:headEnd/>
            <a:tailEnd/>
          </a:ln>
        </p:spPr>
        <p:txBody>
          <a:bodyPr wrap="none" anchor="ctr"/>
          <a:lstStyle/>
          <a:p>
            <a:pPr algn="ctr">
              <a:buFont typeface="Times New Roman" pitchFamily="16" charset="0"/>
              <a:buNone/>
              <a:defRPr/>
            </a:pPr>
            <a:r>
              <a:rPr lang="en-US" altLang="zh-CN" sz="1600" dirty="0">
                <a:solidFill>
                  <a:schemeClr val="tx1"/>
                </a:solidFill>
                <a:latin typeface="+mj-lt"/>
                <a:ea typeface="ＭＳ Ｐゴシック" pitchFamily="32" charset="-128"/>
                <a:cs typeface="+mn-cs"/>
              </a:rPr>
              <a:t>VM</a:t>
            </a:r>
          </a:p>
        </p:txBody>
      </p:sp>
      <p:sp>
        <p:nvSpPr>
          <p:cNvPr id="78" name="Rectangle 25"/>
          <p:cNvSpPr>
            <a:spLocks noChangeArrowheads="1"/>
          </p:cNvSpPr>
          <p:nvPr/>
        </p:nvSpPr>
        <p:spPr bwMode="auto">
          <a:xfrm>
            <a:off x="3124200" y="4229100"/>
            <a:ext cx="381000" cy="315913"/>
          </a:xfrm>
          <a:prstGeom prst="rect">
            <a:avLst/>
          </a:prstGeom>
          <a:noFill/>
          <a:ln w="9525">
            <a:solidFill>
              <a:schemeClr val="tx1"/>
            </a:solidFill>
            <a:miter lim="800000"/>
            <a:headEnd/>
            <a:tailEnd/>
          </a:ln>
        </p:spPr>
        <p:txBody>
          <a:bodyPr wrap="none" anchor="ctr"/>
          <a:lstStyle/>
          <a:p>
            <a:pPr algn="ctr">
              <a:buFont typeface="Times New Roman" pitchFamily="16" charset="0"/>
              <a:buNone/>
              <a:defRPr/>
            </a:pPr>
            <a:r>
              <a:rPr lang="en-US" altLang="zh-CN" sz="1600" dirty="0">
                <a:solidFill>
                  <a:schemeClr val="tx1"/>
                </a:solidFill>
                <a:latin typeface="+mj-lt"/>
                <a:ea typeface="ＭＳ Ｐゴシック" pitchFamily="32" charset="-128"/>
                <a:cs typeface="+mn-cs"/>
              </a:rPr>
              <a:t>VM</a:t>
            </a:r>
          </a:p>
        </p:txBody>
      </p:sp>
      <p:pic>
        <p:nvPicPr>
          <p:cNvPr id="47126" name="Picture 21"/>
          <p:cNvPicPr>
            <a:picLocks noChangeAspect="1" noChangeArrowheads="1"/>
          </p:cNvPicPr>
          <p:nvPr/>
        </p:nvPicPr>
        <p:blipFill>
          <a:blip r:embed="rId6"/>
          <a:srcRect/>
          <a:stretch>
            <a:fillRect/>
          </a:stretch>
        </p:blipFill>
        <p:spPr bwMode="auto">
          <a:xfrm>
            <a:off x="2914650" y="3238500"/>
            <a:ext cx="1200150" cy="800100"/>
          </a:xfrm>
          <a:prstGeom prst="rect">
            <a:avLst/>
          </a:prstGeom>
          <a:solidFill>
            <a:srgbClr val="FF9900"/>
          </a:solidFill>
          <a:ln w="9525">
            <a:noFill/>
            <a:miter lim="800000"/>
            <a:headEnd/>
            <a:tailEnd/>
          </a:ln>
        </p:spPr>
      </p:pic>
      <p:sp>
        <p:nvSpPr>
          <p:cNvPr id="81" name="Rectangle 25"/>
          <p:cNvSpPr>
            <a:spLocks noChangeArrowheads="1"/>
          </p:cNvSpPr>
          <p:nvPr/>
        </p:nvSpPr>
        <p:spPr bwMode="auto">
          <a:xfrm>
            <a:off x="3581400" y="2857500"/>
            <a:ext cx="381000" cy="315913"/>
          </a:xfrm>
          <a:prstGeom prst="rect">
            <a:avLst/>
          </a:prstGeom>
          <a:solidFill>
            <a:srgbClr val="00B050"/>
          </a:solidFill>
          <a:ln w="9525">
            <a:solidFill>
              <a:schemeClr val="tx1"/>
            </a:solidFill>
            <a:miter lim="800000"/>
            <a:headEnd/>
            <a:tailEnd/>
          </a:ln>
        </p:spPr>
        <p:txBody>
          <a:bodyPr wrap="none" anchor="ctr"/>
          <a:lstStyle/>
          <a:p>
            <a:pPr algn="ctr">
              <a:buFont typeface="Times New Roman" pitchFamily="16" charset="0"/>
              <a:buNone/>
              <a:defRPr/>
            </a:pPr>
            <a:r>
              <a:rPr lang="en-US" altLang="zh-CN" sz="1600" dirty="0">
                <a:solidFill>
                  <a:schemeClr val="tx1"/>
                </a:solidFill>
                <a:latin typeface="+mj-lt"/>
                <a:ea typeface="ＭＳ Ｐゴシック" pitchFamily="32" charset="-128"/>
                <a:cs typeface="+mn-cs"/>
              </a:rPr>
              <a:t>VM</a:t>
            </a:r>
          </a:p>
        </p:txBody>
      </p:sp>
      <p:sp>
        <p:nvSpPr>
          <p:cNvPr id="82" name="Rectangle 25"/>
          <p:cNvSpPr>
            <a:spLocks noChangeArrowheads="1"/>
          </p:cNvSpPr>
          <p:nvPr/>
        </p:nvSpPr>
        <p:spPr bwMode="auto">
          <a:xfrm>
            <a:off x="3124200" y="2857500"/>
            <a:ext cx="381000" cy="315913"/>
          </a:xfrm>
          <a:prstGeom prst="rect">
            <a:avLst/>
          </a:prstGeom>
          <a:solidFill>
            <a:srgbClr val="00B050"/>
          </a:solidFill>
          <a:ln w="9525">
            <a:solidFill>
              <a:schemeClr val="tx1"/>
            </a:solidFill>
            <a:miter lim="800000"/>
            <a:headEnd/>
            <a:tailEnd/>
          </a:ln>
        </p:spPr>
        <p:txBody>
          <a:bodyPr wrap="none" anchor="ctr"/>
          <a:lstStyle/>
          <a:p>
            <a:pPr algn="ctr">
              <a:buFont typeface="Times New Roman" pitchFamily="16" charset="0"/>
              <a:buNone/>
              <a:defRPr/>
            </a:pPr>
            <a:r>
              <a:rPr lang="en-US" altLang="zh-CN" sz="1600" dirty="0">
                <a:solidFill>
                  <a:schemeClr val="tx1"/>
                </a:solidFill>
                <a:latin typeface="+mj-lt"/>
                <a:ea typeface="ＭＳ Ｐゴシック" pitchFamily="32" charset="-128"/>
                <a:cs typeface="+mn-cs"/>
              </a:rPr>
              <a:t>VM</a:t>
            </a:r>
          </a:p>
        </p:txBody>
      </p:sp>
      <p:cxnSp>
        <p:nvCxnSpPr>
          <p:cNvPr id="47129" name="Straight Connector 20"/>
          <p:cNvCxnSpPr>
            <a:cxnSpLocks noChangeShapeType="1"/>
          </p:cNvCxnSpPr>
          <p:nvPr/>
        </p:nvCxnSpPr>
        <p:spPr bwMode="auto">
          <a:xfrm>
            <a:off x="2057400" y="4038600"/>
            <a:ext cx="0" cy="571500"/>
          </a:xfrm>
          <a:prstGeom prst="line">
            <a:avLst/>
          </a:prstGeom>
          <a:noFill/>
          <a:ln w="38100">
            <a:solidFill>
              <a:schemeClr val="tx1"/>
            </a:solidFill>
            <a:round/>
            <a:headEnd/>
            <a:tailEnd/>
          </a:ln>
        </p:spPr>
      </p:cxnSp>
      <p:cxnSp>
        <p:nvCxnSpPr>
          <p:cNvPr id="47130" name="Straight Connector 85"/>
          <p:cNvCxnSpPr>
            <a:cxnSpLocks noChangeShapeType="1"/>
          </p:cNvCxnSpPr>
          <p:nvPr/>
        </p:nvCxnSpPr>
        <p:spPr bwMode="auto">
          <a:xfrm>
            <a:off x="3581400" y="4038600"/>
            <a:ext cx="0" cy="571500"/>
          </a:xfrm>
          <a:prstGeom prst="line">
            <a:avLst/>
          </a:prstGeom>
          <a:noFill/>
          <a:ln w="38100">
            <a:solidFill>
              <a:schemeClr val="tx1"/>
            </a:solidFill>
            <a:round/>
            <a:headEnd/>
            <a:tailEnd/>
          </a:ln>
        </p:spPr>
      </p:cxnSp>
      <p:cxnSp>
        <p:nvCxnSpPr>
          <p:cNvPr id="47131" name="Straight Connector 86"/>
          <p:cNvCxnSpPr>
            <a:cxnSpLocks noChangeShapeType="1"/>
          </p:cNvCxnSpPr>
          <p:nvPr/>
        </p:nvCxnSpPr>
        <p:spPr bwMode="auto">
          <a:xfrm>
            <a:off x="2647950" y="5010150"/>
            <a:ext cx="266700" cy="0"/>
          </a:xfrm>
          <a:prstGeom prst="line">
            <a:avLst/>
          </a:prstGeom>
          <a:noFill/>
          <a:ln w="38100">
            <a:solidFill>
              <a:schemeClr val="tx1"/>
            </a:solidFill>
            <a:round/>
            <a:headEnd/>
            <a:tailEnd/>
          </a:ln>
        </p:spPr>
      </p:cxnSp>
      <p:cxnSp>
        <p:nvCxnSpPr>
          <p:cNvPr id="47132" name="Straight Connector 87"/>
          <p:cNvCxnSpPr>
            <a:cxnSpLocks noChangeShapeType="1"/>
          </p:cNvCxnSpPr>
          <p:nvPr/>
        </p:nvCxnSpPr>
        <p:spPr bwMode="auto">
          <a:xfrm>
            <a:off x="2571750" y="3638550"/>
            <a:ext cx="342900" cy="0"/>
          </a:xfrm>
          <a:prstGeom prst="line">
            <a:avLst/>
          </a:prstGeom>
          <a:noFill/>
          <a:ln w="38100">
            <a:solidFill>
              <a:schemeClr val="tx1"/>
            </a:solidFill>
            <a:round/>
            <a:headEnd/>
            <a:tailEnd/>
          </a:ln>
        </p:spPr>
      </p:cxnSp>
      <p:sp>
        <p:nvSpPr>
          <p:cNvPr id="93" name="TextBox 92"/>
          <p:cNvSpPr txBox="1"/>
          <p:nvPr/>
        </p:nvSpPr>
        <p:spPr>
          <a:xfrm>
            <a:off x="5867400" y="2362200"/>
            <a:ext cx="1828800" cy="708025"/>
          </a:xfrm>
          <a:prstGeom prst="rect">
            <a:avLst/>
          </a:prstGeom>
          <a:noFill/>
        </p:spPr>
        <p:txBody>
          <a:bodyPr>
            <a:spAutoFit/>
          </a:bodyPr>
          <a:lstStyle/>
          <a:p>
            <a:pPr algn="ctr">
              <a:buFont typeface="Times New Roman" pitchFamily="16" charset="0"/>
              <a:buNone/>
              <a:defRPr/>
            </a:pPr>
            <a:r>
              <a:rPr lang="en-US" sz="2000" dirty="0">
                <a:solidFill>
                  <a:schemeClr val="tx1"/>
                </a:solidFill>
                <a:latin typeface="+mn-lt"/>
                <a:ea typeface="ＭＳ Ｐゴシック" pitchFamily="32" charset="-128"/>
                <a:cs typeface="+mn-cs"/>
              </a:rPr>
              <a:t>Fault Feature Extraction</a:t>
            </a:r>
          </a:p>
        </p:txBody>
      </p:sp>
      <p:cxnSp>
        <p:nvCxnSpPr>
          <p:cNvPr id="94" name="Straight Arrow Connector 93"/>
          <p:cNvCxnSpPr>
            <a:cxnSpLocks noChangeShapeType="1"/>
          </p:cNvCxnSpPr>
          <p:nvPr/>
        </p:nvCxnSpPr>
        <p:spPr bwMode="auto">
          <a:xfrm>
            <a:off x="6781800" y="4324350"/>
            <a:ext cx="0" cy="552450"/>
          </a:xfrm>
          <a:prstGeom prst="straightConnector1">
            <a:avLst/>
          </a:prstGeom>
          <a:noFill/>
          <a:ln w="38100">
            <a:solidFill>
              <a:schemeClr val="tx1"/>
            </a:solidFill>
            <a:round/>
            <a:headEnd/>
            <a:tailEnd type="arrow" w="med" len="med"/>
          </a:ln>
        </p:spPr>
      </p:cxnSp>
      <p:sp>
        <p:nvSpPr>
          <p:cNvPr id="96" name="TextBox 95"/>
          <p:cNvSpPr txBox="1"/>
          <p:nvPr/>
        </p:nvSpPr>
        <p:spPr>
          <a:xfrm>
            <a:off x="5867400" y="4876800"/>
            <a:ext cx="1828800" cy="708025"/>
          </a:xfrm>
          <a:prstGeom prst="rect">
            <a:avLst/>
          </a:prstGeom>
          <a:noFill/>
        </p:spPr>
        <p:txBody>
          <a:bodyPr>
            <a:spAutoFit/>
          </a:bodyPr>
          <a:lstStyle/>
          <a:p>
            <a:pPr algn="ctr">
              <a:buFont typeface="Times New Roman" pitchFamily="16" charset="0"/>
              <a:buNone/>
              <a:defRPr/>
            </a:pPr>
            <a:r>
              <a:rPr lang="en-US" sz="2000" dirty="0">
                <a:solidFill>
                  <a:schemeClr val="tx1"/>
                </a:solidFill>
                <a:latin typeface="+mn-lt"/>
                <a:ea typeface="ＭＳ Ｐゴシック" pitchFamily="32" charset="-128"/>
                <a:cs typeface="+mn-cs"/>
              </a:rPr>
              <a:t>Internal or External?</a:t>
            </a:r>
          </a:p>
        </p:txBody>
      </p:sp>
      <p:pic>
        <p:nvPicPr>
          <p:cNvPr id="47136" name="Picture 4"/>
          <p:cNvPicPr>
            <a:picLocks noChangeAspect="1" noChangeArrowheads="1"/>
          </p:cNvPicPr>
          <p:nvPr/>
        </p:nvPicPr>
        <p:blipFill>
          <a:blip r:embed="rId8"/>
          <a:srcRect/>
          <a:stretch>
            <a:fillRect/>
          </a:stretch>
        </p:blipFill>
        <p:spPr bwMode="auto">
          <a:xfrm>
            <a:off x="4038600" y="4002088"/>
            <a:ext cx="922338" cy="874712"/>
          </a:xfrm>
          <a:prstGeom prst="rect">
            <a:avLst/>
          </a:prstGeom>
          <a:noFill/>
          <a:ln w="9525">
            <a:noFill/>
            <a:round/>
            <a:headEnd/>
            <a:tailEnd/>
          </a:ln>
        </p:spPr>
      </p:pic>
      <p:sp>
        <p:nvSpPr>
          <p:cNvPr id="45" name="Oval 44"/>
          <p:cNvSpPr>
            <a:spLocks noChangeArrowheads="1"/>
          </p:cNvSpPr>
          <p:nvPr/>
        </p:nvSpPr>
        <p:spPr bwMode="auto">
          <a:xfrm>
            <a:off x="4114800" y="2133600"/>
            <a:ext cx="647700" cy="631825"/>
          </a:xfrm>
          <a:prstGeom prst="ellipse">
            <a:avLst/>
          </a:prstGeom>
          <a:noFill/>
          <a:ln w="38100">
            <a:solidFill>
              <a:srgbClr val="00B050"/>
            </a:solidFill>
            <a:round/>
            <a:headEnd/>
            <a:tailEnd/>
          </a:ln>
        </p:spPr>
        <p:txBody>
          <a:bodyPr>
            <a:prstTxWarp prst="textNoShape">
              <a:avLst/>
            </a:prstTxWarp>
          </a:bodyPr>
          <a:lstStyle/>
          <a:p>
            <a:endParaRPr lang="en-US"/>
          </a:p>
        </p:txBody>
      </p:sp>
      <p:sp>
        <p:nvSpPr>
          <p:cNvPr id="46" name="TextBox 45"/>
          <p:cNvSpPr txBox="1"/>
          <p:nvPr/>
        </p:nvSpPr>
        <p:spPr>
          <a:xfrm>
            <a:off x="6172200" y="4876800"/>
            <a:ext cx="1333500" cy="708025"/>
          </a:xfrm>
          <a:prstGeom prst="rect">
            <a:avLst/>
          </a:prstGeom>
          <a:noFill/>
        </p:spPr>
        <p:txBody>
          <a:bodyPr>
            <a:spAutoFit/>
          </a:bodyPr>
          <a:lstStyle/>
          <a:p>
            <a:pPr algn="ctr">
              <a:buFont typeface="Times New Roman" pitchFamily="16" charset="0"/>
              <a:buNone/>
              <a:defRPr/>
            </a:pPr>
            <a:r>
              <a:rPr lang="en-US" sz="2000" dirty="0">
                <a:solidFill>
                  <a:schemeClr val="tx1"/>
                </a:solidFill>
                <a:latin typeface="+mn-lt"/>
                <a:ea typeface="ＭＳ Ｐゴシック" pitchFamily="32" charset="-128"/>
                <a:cs typeface="Times New Roman" pitchFamily="18" charset="0"/>
              </a:rPr>
              <a:t>Internal fault!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par>
                          <p:cTn id="7" fill="hold" nodeType="afterGroup">
                            <p:stCondLst>
                              <p:cond delay="0"/>
                            </p:stCondLst>
                            <p:childTnLst>
                              <p:par>
                                <p:cTn id="8" presetID="1" presetClass="emph" presetSubtype="2" fill="hold" nodeType="afterEffect">
                                  <p:stCondLst>
                                    <p:cond delay="0"/>
                                  </p:stCondLst>
                                  <p:childTnLst>
                                    <p:animClr clrSpc="rgb" dir="cw">
                                      <p:cBhvr>
                                        <p:cTn id="9" dur="500" fill="hold"/>
                                        <p:tgtEl>
                                          <p:spTgt spid="81"/>
                                        </p:tgtEl>
                                        <p:attrNameLst>
                                          <p:attrName>fillcolor</p:attrName>
                                        </p:attrNameLst>
                                      </p:cBhvr>
                                      <p:to>
                                        <a:srgbClr val="C00000"/>
                                      </p:to>
                                    </p:animClr>
                                    <p:set>
                                      <p:cBhvr>
                                        <p:cTn id="10" dur="500" fill="hold"/>
                                        <p:tgtEl>
                                          <p:spTgt spid="81"/>
                                        </p:tgtEl>
                                        <p:attrNameLst>
                                          <p:attrName>fill.type</p:attrName>
                                        </p:attrNameLst>
                                      </p:cBhvr>
                                      <p:to>
                                        <p:strVal val="solid"/>
                                      </p:to>
                                    </p:set>
                                    <p:set>
                                      <p:cBhvr>
                                        <p:cTn id="11" dur="500" fill="hold"/>
                                        <p:tgtEl>
                                          <p:spTgt spid="81"/>
                                        </p:tgtEl>
                                        <p:attrNameLst>
                                          <p:attrName>fill.on</p:attrName>
                                        </p:attrNameLst>
                                      </p:cBhvr>
                                      <p:to>
                                        <p:strVal val="tru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02"/>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3"/>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94"/>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96"/>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93" grpId="0"/>
      <p:bldP spid="96" grpId="0"/>
      <p:bldP spid="96" grpId="1"/>
      <p:bldP spid="45" grpId="0" animBg="1"/>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609600" y="152400"/>
            <a:ext cx="8242300" cy="914400"/>
          </a:xfrm>
          <a:prstGeom prst="rect">
            <a:avLst/>
          </a:prstGeom>
          <a:noFill/>
          <a:ln>
            <a:noFill/>
          </a:ln>
          <a:effectLst/>
        </p:spPr>
        <p:txBody>
          <a:bodyPr lIns="92160" tIns="46080" rIns="92160" bIns="4608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ＭＳ Ｐゴシック" pitchFamily="32"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ＭＳ Ｐゴシック" pitchFamily="32"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ＭＳ Ｐゴシック" pitchFamily="32"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ＭＳ Ｐゴシック" pitchFamily="32"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ＭＳ Ｐゴシック" pitchFamily="32" charset="-128"/>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ＭＳ Ｐゴシック" pitchFamily="32" charset="-128"/>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ＭＳ Ｐゴシック" pitchFamily="32" charset="-128"/>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ＭＳ Ｐゴシック" pitchFamily="32" charset="-128"/>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itchFamily="16" charset="0"/>
                <a:ea typeface="ＭＳ Ｐゴシック" pitchFamily="32" charset="-128"/>
              </a:defRPr>
            </a:lvl9pPr>
          </a:lstStyle>
          <a:p>
            <a:pPr eaLnBrk="1" hangingPunct="1">
              <a:buClrTx/>
              <a:buFontTx/>
              <a:buNone/>
              <a:defRPr/>
            </a:pPr>
            <a:r>
              <a:rPr lang="en-US" sz="3200" dirty="0">
                <a:solidFill>
                  <a:srgbClr val="000000"/>
                </a:solidFill>
                <a:latin typeface="+mj-lt"/>
                <a:cs typeface="+mn-cs"/>
              </a:rPr>
              <a:t>System Architecture</a:t>
            </a:r>
          </a:p>
        </p:txBody>
      </p:sp>
      <p:sp>
        <p:nvSpPr>
          <p:cNvPr id="49155" name="Text Box 2"/>
          <p:cNvSpPr txBox="1">
            <a:spLocks noChangeArrowheads="1"/>
          </p:cNvSpPr>
          <p:nvPr/>
        </p:nvSpPr>
        <p:spPr bwMode="auto">
          <a:xfrm>
            <a:off x="6646863" y="6400800"/>
            <a:ext cx="1905000" cy="304800"/>
          </a:xfrm>
          <a:prstGeom prst="rect">
            <a:avLst/>
          </a:prstGeom>
          <a:noFill/>
          <a:ln w="9525">
            <a:noFill/>
            <a:miter lim="800000"/>
            <a:headEnd/>
            <a:tailEnd/>
          </a:ln>
        </p:spPr>
        <p:txBody>
          <a:bodyPr lIns="92160" tIns="46080" rIns="92160" bIns="46080" anchor="ctr">
            <a:prstTxWarp prst="textNoShape">
              <a:avLst/>
            </a:prstTxWarp>
          </a:bodyP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551231B-162F-1C48-A19D-27C1F6CA7D5E}" type="slidenum">
              <a:rPr lang="en-US" sz="1400">
                <a:solidFill>
                  <a:srgbClr val="777777"/>
                </a:solidFill>
                <a:latin typeface="Arial" pitchFamily="-109"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35</a:t>
            </a:fld>
            <a:endParaRPr lang="en-US" sz="1400">
              <a:solidFill>
                <a:srgbClr val="777777"/>
              </a:solidFill>
              <a:latin typeface="Arial" pitchFamily="-109" charset="0"/>
            </a:endParaRPr>
          </a:p>
        </p:txBody>
      </p:sp>
      <p:sp>
        <p:nvSpPr>
          <p:cNvPr id="9220" name="Rectangle 2"/>
          <p:cNvSpPr>
            <a:spLocks noChangeArrowheads="1"/>
          </p:cNvSpPr>
          <p:nvPr/>
        </p:nvSpPr>
        <p:spPr bwMode="auto">
          <a:xfrm>
            <a:off x="838200" y="1676400"/>
            <a:ext cx="3892550" cy="4191000"/>
          </a:xfrm>
          <a:prstGeom prst="rect">
            <a:avLst/>
          </a:prstGeom>
          <a:noFill/>
          <a:ln w="9525" algn="ctr">
            <a:solidFill>
              <a:schemeClr val="tx1"/>
            </a:solidFill>
            <a:round/>
            <a:headEnd/>
            <a:tailEnd/>
          </a:ln>
        </p:spPr>
        <p:txBody>
          <a:bodyPr/>
          <a:lstStyle/>
          <a:p>
            <a:pPr>
              <a:buFont typeface="Times New Roman" pitchFamily="16" charset="0"/>
              <a:buNone/>
              <a:defRPr/>
            </a:pPr>
            <a:endParaRPr lang="en-US">
              <a:latin typeface="+mj-lt"/>
              <a:ea typeface="ＭＳ Ｐゴシック" pitchFamily="32" charset="-128"/>
              <a:cs typeface="+mn-cs"/>
            </a:endParaRPr>
          </a:p>
        </p:txBody>
      </p:sp>
      <p:sp>
        <p:nvSpPr>
          <p:cNvPr id="9221" name="TextBox 3"/>
          <p:cNvSpPr txBox="1">
            <a:spLocks noChangeArrowheads="1"/>
          </p:cNvSpPr>
          <p:nvPr/>
        </p:nvSpPr>
        <p:spPr bwMode="auto">
          <a:xfrm>
            <a:off x="1066800" y="1676400"/>
            <a:ext cx="2133600" cy="461963"/>
          </a:xfrm>
          <a:prstGeom prst="rect">
            <a:avLst/>
          </a:prstGeom>
          <a:noFill/>
          <a:ln>
            <a:noFill/>
          </a:ln>
        </p:spPr>
        <p:txBody>
          <a:bodyPr>
            <a:spAutoFit/>
          </a:bodyPr>
          <a:lstStyle/>
          <a:p>
            <a:pPr>
              <a:buFont typeface="Times New Roman" pitchFamily="16" charset="0"/>
              <a:buNone/>
              <a:defRPr/>
            </a:pPr>
            <a:r>
              <a:rPr lang="en-US">
                <a:solidFill>
                  <a:schemeClr val="tx1"/>
                </a:solidFill>
                <a:latin typeface="+mj-lt"/>
                <a:ea typeface="ＭＳ Ｐゴシック" pitchFamily="32" charset="-128"/>
                <a:cs typeface="+mn-cs"/>
              </a:rPr>
              <a:t>Physical host</a:t>
            </a:r>
          </a:p>
        </p:txBody>
      </p:sp>
      <p:sp>
        <p:nvSpPr>
          <p:cNvPr id="9222" name="Rectangle 4"/>
          <p:cNvSpPr>
            <a:spLocks noChangeArrowheads="1"/>
          </p:cNvSpPr>
          <p:nvPr/>
        </p:nvSpPr>
        <p:spPr bwMode="auto">
          <a:xfrm>
            <a:off x="1295400" y="2362200"/>
            <a:ext cx="2895600" cy="1371600"/>
          </a:xfrm>
          <a:prstGeom prst="rect">
            <a:avLst/>
          </a:prstGeom>
          <a:noFill/>
          <a:ln w="9525" algn="ctr">
            <a:solidFill>
              <a:schemeClr val="tx1"/>
            </a:solidFill>
            <a:round/>
            <a:headEnd/>
            <a:tailEnd/>
          </a:ln>
        </p:spPr>
        <p:txBody>
          <a:bodyPr/>
          <a:lstStyle/>
          <a:p>
            <a:pPr>
              <a:buFont typeface="Times New Roman" pitchFamily="16" charset="0"/>
              <a:buNone/>
              <a:defRPr/>
            </a:pPr>
            <a:endParaRPr lang="en-US">
              <a:latin typeface="+mj-lt"/>
              <a:ea typeface="ＭＳ Ｐゴシック" pitchFamily="32" charset="-128"/>
              <a:cs typeface="+mn-cs"/>
            </a:endParaRPr>
          </a:p>
        </p:txBody>
      </p:sp>
      <p:sp>
        <p:nvSpPr>
          <p:cNvPr id="9223" name="TextBox 5"/>
          <p:cNvSpPr txBox="1">
            <a:spLocks noChangeArrowheads="1"/>
          </p:cNvSpPr>
          <p:nvPr/>
        </p:nvSpPr>
        <p:spPr bwMode="auto">
          <a:xfrm>
            <a:off x="1524000" y="2362200"/>
            <a:ext cx="2514600" cy="461963"/>
          </a:xfrm>
          <a:prstGeom prst="rect">
            <a:avLst/>
          </a:prstGeom>
          <a:noFill/>
          <a:ln>
            <a:noFill/>
          </a:ln>
        </p:spPr>
        <p:txBody>
          <a:bodyPr>
            <a:spAutoFit/>
          </a:bodyPr>
          <a:lstStyle/>
          <a:p>
            <a:pPr>
              <a:buFont typeface="Times New Roman" pitchFamily="16" charset="0"/>
              <a:buNone/>
              <a:defRPr/>
            </a:pPr>
            <a:r>
              <a:rPr lang="en-US">
                <a:solidFill>
                  <a:schemeClr val="tx1"/>
                </a:solidFill>
                <a:latin typeface="+mj-lt"/>
                <a:ea typeface="ＭＳ Ｐゴシック" pitchFamily="32" charset="-128"/>
                <a:cs typeface="+mn-cs"/>
              </a:rPr>
              <a:t>Application &amp; VM</a:t>
            </a:r>
          </a:p>
        </p:txBody>
      </p:sp>
      <p:sp>
        <p:nvSpPr>
          <p:cNvPr id="9224" name="Rectangle 6"/>
          <p:cNvSpPr>
            <a:spLocks noChangeArrowheads="1"/>
          </p:cNvSpPr>
          <p:nvPr/>
        </p:nvSpPr>
        <p:spPr bwMode="auto">
          <a:xfrm>
            <a:off x="1447800" y="2798763"/>
            <a:ext cx="2514600" cy="858837"/>
          </a:xfrm>
          <a:prstGeom prst="rect">
            <a:avLst/>
          </a:prstGeom>
          <a:noFill/>
          <a:ln w="9525" algn="ctr">
            <a:solidFill>
              <a:schemeClr val="tx1"/>
            </a:solidFill>
            <a:round/>
            <a:headEnd/>
            <a:tailEnd/>
          </a:ln>
        </p:spPr>
        <p:txBody>
          <a:bodyPr/>
          <a:lstStyle/>
          <a:p>
            <a:pPr algn="ctr">
              <a:buFont typeface="Times New Roman" pitchFamily="16" charset="0"/>
              <a:buNone/>
              <a:defRPr/>
            </a:pPr>
            <a:r>
              <a:rPr lang="en-US" dirty="0">
                <a:solidFill>
                  <a:schemeClr val="tx1"/>
                </a:solidFill>
                <a:latin typeface="+mj-lt"/>
                <a:ea typeface="ＭＳ Ｐゴシック" pitchFamily="32" charset="-128"/>
                <a:cs typeface="+mn-cs"/>
              </a:rPr>
              <a:t>Linux kernel tracing module</a:t>
            </a:r>
          </a:p>
        </p:txBody>
      </p:sp>
      <p:sp>
        <p:nvSpPr>
          <p:cNvPr id="9225" name="Rectangle 9"/>
          <p:cNvSpPr>
            <a:spLocks noChangeArrowheads="1"/>
          </p:cNvSpPr>
          <p:nvPr/>
        </p:nvSpPr>
        <p:spPr bwMode="auto">
          <a:xfrm>
            <a:off x="1447800" y="4462463"/>
            <a:ext cx="2514600" cy="490537"/>
          </a:xfrm>
          <a:prstGeom prst="rect">
            <a:avLst/>
          </a:prstGeom>
          <a:noFill/>
          <a:ln w="9525" algn="ctr">
            <a:solidFill>
              <a:schemeClr val="tx1"/>
            </a:solidFill>
            <a:round/>
            <a:headEnd/>
            <a:tailEnd/>
          </a:ln>
        </p:spPr>
        <p:txBody>
          <a:bodyPr/>
          <a:lstStyle/>
          <a:p>
            <a:pPr algn="ctr">
              <a:buFont typeface="Times New Roman" pitchFamily="16" charset="0"/>
              <a:buNone/>
              <a:defRPr/>
            </a:pPr>
            <a:r>
              <a:rPr lang="en-US">
                <a:solidFill>
                  <a:schemeClr val="tx1"/>
                </a:solidFill>
                <a:latin typeface="+mj-lt"/>
                <a:ea typeface="ＭＳ Ｐゴシック" pitchFamily="32" charset="-128"/>
                <a:cs typeface="+mn-cs"/>
              </a:rPr>
              <a:t>PerfCompass</a:t>
            </a:r>
          </a:p>
        </p:txBody>
      </p:sp>
      <p:sp>
        <p:nvSpPr>
          <p:cNvPr id="9226" name="Rectangle 10"/>
          <p:cNvSpPr>
            <a:spLocks noChangeArrowheads="1"/>
          </p:cNvSpPr>
          <p:nvPr/>
        </p:nvSpPr>
        <p:spPr bwMode="auto">
          <a:xfrm>
            <a:off x="1066800" y="5181600"/>
            <a:ext cx="3429000" cy="490538"/>
          </a:xfrm>
          <a:prstGeom prst="rect">
            <a:avLst/>
          </a:prstGeom>
          <a:noFill/>
          <a:ln w="9525" algn="ctr">
            <a:solidFill>
              <a:schemeClr val="tx1"/>
            </a:solidFill>
            <a:round/>
            <a:headEnd/>
            <a:tailEnd/>
          </a:ln>
        </p:spPr>
        <p:txBody>
          <a:bodyPr/>
          <a:lstStyle/>
          <a:p>
            <a:pPr algn="ctr">
              <a:buFont typeface="Times New Roman" pitchFamily="16" charset="0"/>
              <a:buNone/>
              <a:defRPr/>
            </a:pPr>
            <a:r>
              <a:rPr lang="en-US">
                <a:solidFill>
                  <a:schemeClr val="tx1"/>
                </a:solidFill>
                <a:latin typeface="+mj-lt"/>
                <a:ea typeface="ＭＳ Ｐゴシック" pitchFamily="32" charset="-128"/>
                <a:cs typeface="+mn-cs"/>
              </a:rPr>
              <a:t>Xen/KVM hypervisor</a:t>
            </a:r>
          </a:p>
        </p:txBody>
      </p:sp>
      <p:cxnSp>
        <p:nvCxnSpPr>
          <p:cNvPr id="49163" name="Straight Arrow Connector 8"/>
          <p:cNvCxnSpPr>
            <a:cxnSpLocks noChangeShapeType="1"/>
          </p:cNvCxnSpPr>
          <p:nvPr/>
        </p:nvCxnSpPr>
        <p:spPr bwMode="auto">
          <a:xfrm>
            <a:off x="609600" y="4706938"/>
            <a:ext cx="838200" cy="0"/>
          </a:xfrm>
          <a:prstGeom prst="straightConnector1">
            <a:avLst/>
          </a:prstGeom>
          <a:noFill/>
          <a:ln w="38100">
            <a:solidFill>
              <a:srgbClr val="C00000"/>
            </a:solidFill>
            <a:round/>
            <a:headEnd/>
            <a:tailEnd type="arrow" w="med" len="med"/>
          </a:ln>
        </p:spPr>
      </p:cxnSp>
      <p:cxnSp>
        <p:nvCxnSpPr>
          <p:cNvPr id="49164" name="Straight Arrow Connector 13"/>
          <p:cNvCxnSpPr>
            <a:cxnSpLocks noChangeShapeType="1"/>
            <a:stCxn id="9224" idx="2"/>
            <a:endCxn id="9225" idx="0"/>
          </p:cNvCxnSpPr>
          <p:nvPr/>
        </p:nvCxnSpPr>
        <p:spPr bwMode="auto">
          <a:xfrm>
            <a:off x="2705100" y="3657600"/>
            <a:ext cx="0" cy="804863"/>
          </a:xfrm>
          <a:prstGeom prst="straightConnector1">
            <a:avLst/>
          </a:prstGeom>
          <a:noFill/>
          <a:ln w="38100">
            <a:solidFill>
              <a:schemeClr val="accent2"/>
            </a:solidFill>
            <a:round/>
            <a:headEnd/>
            <a:tailEnd type="arrow" w="med" len="med"/>
          </a:ln>
        </p:spPr>
      </p:cxnSp>
      <p:sp>
        <p:nvSpPr>
          <p:cNvPr id="16" name="TextBox 15"/>
          <p:cNvSpPr txBox="1">
            <a:spLocks noChangeArrowheads="1"/>
          </p:cNvSpPr>
          <p:nvPr/>
        </p:nvSpPr>
        <p:spPr bwMode="auto">
          <a:xfrm>
            <a:off x="7315200" y="1303338"/>
            <a:ext cx="1524000" cy="830262"/>
          </a:xfrm>
          <a:prstGeom prst="rect">
            <a:avLst/>
          </a:prstGeom>
          <a:noFill/>
          <a:ln>
            <a:noFill/>
          </a:ln>
        </p:spPr>
        <p:txBody>
          <a:bodyPr>
            <a:spAutoFit/>
          </a:bodyPr>
          <a:lstStyle/>
          <a:p>
            <a:pPr>
              <a:buFont typeface="Times New Roman" pitchFamily="16" charset="0"/>
              <a:buNone/>
              <a:defRPr/>
            </a:pPr>
            <a:r>
              <a:rPr lang="en-US">
                <a:solidFill>
                  <a:schemeClr val="accent2"/>
                </a:solidFill>
                <a:latin typeface="+mj-lt"/>
                <a:ea typeface="ＭＳ Ｐゴシック" pitchFamily="32" charset="-128"/>
                <a:cs typeface="+mn-cs"/>
              </a:rPr>
              <a:t>System call trace</a:t>
            </a:r>
          </a:p>
        </p:txBody>
      </p:sp>
      <p:cxnSp>
        <p:nvCxnSpPr>
          <p:cNvPr id="20" name="Straight Connector 19"/>
          <p:cNvCxnSpPr>
            <a:cxnSpLocks noChangeShapeType="1"/>
          </p:cNvCxnSpPr>
          <p:nvPr/>
        </p:nvCxnSpPr>
        <p:spPr bwMode="auto">
          <a:xfrm flipV="1">
            <a:off x="3962400" y="1752600"/>
            <a:ext cx="1371600" cy="2709863"/>
          </a:xfrm>
          <a:prstGeom prst="line">
            <a:avLst/>
          </a:prstGeom>
          <a:noFill/>
          <a:ln w="22225">
            <a:solidFill>
              <a:schemeClr val="tx1"/>
            </a:solidFill>
            <a:prstDash val="dash"/>
            <a:round/>
            <a:headEnd/>
            <a:tailEnd/>
          </a:ln>
        </p:spPr>
      </p:cxnSp>
      <p:cxnSp>
        <p:nvCxnSpPr>
          <p:cNvPr id="25" name="Straight Connector 24"/>
          <p:cNvCxnSpPr>
            <a:cxnSpLocks noChangeShapeType="1"/>
          </p:cNvCxnSpPr>
          <p:nvPr/>
        </p:nvCxnSpPr>
        <p:spPr bwMode="auto">
          <a:xfrm>
            <a:off x="3962400" y="4953000"/>
            <a:ext cx="1371600" cy="719138"/>
          </a:xfrm>
          <a:prstGeom prst="line">
            <a:avLst/>
          </a:prstGeom>
          <a:noFill/>
          <a:ln w="22225">
            <a:solidFill>
              <a:schemeClr val="tx1"/>
            </a:solidFill>
            <a:prstDash val="dash"/>
            <a:round/>
            <a:headEnd/>
            <a:tailEnd/>
          </a:ln>
        </p:spPr>
      </p:cxnSp>
      <p:sp>
        <p:nvSpPr>
          <p:cNvPr id="27" name="Rectangle 26"/>
          <p:cNvSpPr>
            <a:spLocks noChangeArrowheads="1"/>
          </p:cNvSpPr>
          <p:nvPr/>
        </p:nvSpPr>
        <p:spPr bwMode="auto">
          <a:xfrm>
            <a:off x="5334000" y="1752600"/>
            <a:ext cx="3657600" cy="3919538"/>
          </a:xfrm>
          <a:prstGeom prst="rect">
            <a:avLst/>
          </a:prstGeom>
          <a:noFill/>
          <a:ln w="22225" algn="ctr">
            <a:solidFill>
              <a:schemeClr val="tx1"/>
            </a:solidFill>
            <a:prstDash val="dash"/>
            <a:round/>
            <a:headEnd/>
            <a:tailEnd/>
          </a:ln>
        </p:spPr>
        <p:txBody>
          <a:bodyPr/>
          <a:lstStyle/>
          <a:p>
            <a:pPr>
              <a:buFont typeface="Times New Roman" pitchFamily="16" charset="0"/>
              <a:buNone/>
              <a:defRPr/>
            </a:pPr>
            <a:endParaRPr lang="en-US">
              <a:latin typeface="+mj-lt"/>
              <a:ea typeface="ＭＳ Ｐゴシック" pitchFamily="32" charset="-128"/>
              <a:cs typeface="+mn-cs"/>
            </a:endParaRPr>
          </a:p>
        </p:txBody>
      </p:sp>
      <p:sp>
        <p:nvSpPr>
          <p:cNvPr id="30" name="TextBox 29"/>
          <p:cNvSpPr txBox="1">
            <a:spLocks noChangeArrowheads="1"/>
          </p:cNvSpPr>
          <p:nvPr/>
        </p:nvSpPr>
        <p:spPr bwMode="auto">
          <a:xfrm>
            <a:off x="5181600" y="1295400"/>
            <a:ext cx="2209800" cy="461963"/>
          </a:xfrm>
          <a:prstGeom prst="rect">
            <a:avLst/>
          </a:prstGeom>
          <a:noFill/>
          <a:ln>
            <a:noFill/>
          </a:ln>
        </p:spPr>
        <p:txBody>
          <a:bodyPr>
            <a:spAutoFit/>
          </a:bodyPr>
          <a:lstStyle/>
          <a:p>
            <a:pPr>
              <a:buFont typeface="Times New Roman" pitchFamily="16" charset="0"/>
              <a:buNone/>
              <a:defRPr/>
            </a:pPr>
            <a:r>
              <a:rPr lang="en-US">
                <a:solidFill>
                  <a:schemeClr val="tx1"/>
                </a:solidFill>
                <a:latin typeface="+mj-lt"/>
                <a:ea typeface="ＭＳ Ｐゴシック" pitchFamily="32" charset="-128"/>
                <a:cs typeface="+mn-cs"/>
              </a:rPr>
              <a:t>PerfCompass</a:t>
            </a:r>
          </a:p>
        </p:txBody>
      </p:sp>
      <p:sp>
        <p:nvSpPr>
          <p:cNvPr id="31" name="Rectangle 30"/>
          <p:cNvSpPr/>
          <p:nvPr/>
        </p:nvSpPr>
        <p:spPr bwMode="auto">
          <a:xfrm>
            <a:off x="5486400" y="2362200"/>
            <a:ext cx="3365500" cy="461963"/>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a:buFont typeface="Times New Roman" pitchFamily="16" charset="0"/>
              <a:buNone/>
              <a:defRPr/>
            </a:pPr>
            <a:r>
              <a:rPr lang="en-US" sz="2200" dirty="0">
                <a:solidFill>
                  <a:schemeClr val="tx1"/>
                </a:solidFill>
                <a:latin typeface="+mj-lt"/>
                <a:ea typeface="ＭＳ Ｐゴシック" pitchFamily="32" charset="-128"/>
                <a:cs typeface="+mn-cs"/>
              </a:rPr>
              <a:t>Execution unit extraction</a:t>
            </a:r>
          </a:p>
        </p:txBody>
      </p:sp>
      <p:sp>
        <p:nvSpPr>
          <p:cNvPr id="36" name="Rectangle 35"/>
          <p:cNvSpPr/>
          <p:nvPr/>
        </p:nvSpPr>
        <p:spPr bwMode="auto">
          <a:xfrm>
            <a:off x="5486400" y="3200400"/>
            <a:ext cx="3365500" cy="801688"/>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a:buFont typeface="Times New Roman" pitchFamily="16" charset="0"/>
              <a:buNone/>
              <a:defRPr/>
            </a:pPr>
            <a:r>
              <a:rPr lang="en-US" sz="2200" dirty="0">
                <a:solidFill>
                  <a:schemeClr val="tx1"/>
                </a:solidFill>
                <a:latin typeface="+mj-lt"/>
                <a:ea typeface="ＭＳ Ｐゴシック" pitchFamily="32" charset="-128"/>
                <a:cs typeface="+mn-cs"/>
              </a:rPr>
              <a:t>Fault onset time identification</a:t>
            </a:r>
          </a:p>
        </p:txBody>
      </p:sp>
      <p:sp>
        <p:nvSpPr>
          <p:cNvPr id="37" name="Rectangle 36"/>
          <p:cNvSpPr/>
          <p:nvPr/>
        </p:nvSpPr>
        <p:spPr bwMode="auto">
          <a:xfrm>
            <a:off x="5486400" y="4456113"/>
            <a:ext cx="3365500" cy="801687"/>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a:buFont typeface="Times New Roman" pitchFamily="16" charset="0"/>
              <a:buNone/>
              <a:defRPr/>
            </a:pPr>
            <a:r>
              <a:rPr lang="en-US" sz="2200" dirty="0">
                <a:solidFill>
                  <a:schemeClr val="tx1"/>
                </a:solidFill>
                <a:latin typeface="+mj-lt"/>
                <a:ea typeface="ＭＳ Ｐゴシック" pitchFamily="32" charset="-128"/>
                <a:cs typeface="+mn-cs"/>
              </a:rPr>
              <a:t>Fault localization schemes</a:t>
            </a:r>
          </a:p>
        </p:txBody>
      </p:sp>
      <p:cxnSp>
        <p:nvCxnSpPr>
          <p:cNvPr id="39" name="Straight Arrow Connector 38"/>
          <p:cNvCxnSpPr>
            <a:cxnSpLocks noChangeShapeType="1"/>
            <a:stCxn id="31" idx="2"/>
            <a:endCxn id="36" idx="0"/>
          </p:cNvCxnSpPr>
          <p:nvPr/>
        </p:nvCxnSpPr>
        <p:spPr bwMode="auto">
          <a:xfrm>
            <a:off x="7169150" y="2824163"/>
            <a:ext cx="0" cy="376237"/>
          </a:xfrm>
          <a:prstGeom prst="straightConnector1">
            <a:avLst/>
          </a:prstGeom>
          <a:noFill/>
          <a:ln w="38100">
            <a:solidFill>
              <a:schemeClr val="accent2"/>
            </a:solidFill>
            <a:round/>
            <a:headEnd/>
            <a:tailEnd type="arrow" w="med" len="med"/>
          </a:ln>
        </p:spPr>
      </p:cxnSp>
      <p:cxnSp>
        <p:nvCxnSpPr>
          <p:cNvPr id="42" name="Straight Arrow Connector 41"/>
          <p:cNvCxnSpPr>
            <a:cxnSpLocks noChangeShapeType="1"/>
            <a:stCxn id="36" idx="2"/>
            <a:endCxn id="37" idx="0"/>
          </p:cNvCxnSpPr>
          <p:nvPr/>
        </p:nvCxnSpPr>
        <p:spPr bwMode="auto">
          <a:xfrm>
            <a:off x="7169150" y="4002088"/>
            <a:ext cx="0" cy="454025"/>
          </a:xfrm>
          <a:prstGeom prst="straightConnector1">
            <a:avLst/>
          </a:prstGeom>
          <a:noFill/>
          <a:ln w="38100">
            <a:solidFill>
              <a:schemeClr val="accent2"/>
            </a:solidFill>
            <a:round/>
            <a:headEnd/>
            <a:tailEnd type="arrow" w="med" len="med"/>
          </a:ln>
        </p:spPr>
      </p:cxnSp>
      <p:cxnSp>
        <p:nvCxnSpPr>
          <p:cNvPr id="50" name="Straight Arrow Connector 49"/>
          <p:cNvCxnSpPr>
            <a:cxnSpLocks noChangeShapeType="1"/>
            <a:stCxn id="27" idx="0"/>
          </p:cNvCxnSpPr>
          <p:nvPr/>
        </p:nvCxnSpPr>
        <p:spPr bwMode="auto">
          <a:xfrm>
            <a:off x="7162800" y="1752600"/>
            <a:ext cx="12700" cy="609600"/>
          </a:xfrm>
          <a:prstGeom prst="straightConnector1">
            <a:avLst/>
          </a:prstGeom>
          <a:noFill/>
          <a:ln w="38100">
            <a:solidFill>
              <a:schemeClr val="accent2"/>
            </a:solidFill>
            <a:round/>
            <a:headEnd/>
            <a:tailEnd type="arrow" w="med" len="med"/>
          </a:ln>
        </p:spPr>
      </p:cxnSp>
      <p:sp>
        <p:nvSpPr>
          <p:cNvPr id="9240" name="TextBox 1"/>
          <p:cNvSpPr txBox="1">
            <a:spLocks noChangeArrowheads="1"/>
          </p:cNvSpPr>
          <p:nvPr/>
        </p:nvSpPr>
        <p:spPr bwMode="auto">
          <a:xfrm rot="-5400000">
            <a:off x="-1416050" y="4276725"/>
            <a:ext cx="3543300" cy="400050"/>
          </a:xfrm>
          <a:prstGeom prst="rect">
            <a:avLst/>
          </a:prstGeom>
          <a:noFill/>
          <a:ln>
            <a:noFill/>
          </a:ln>
        </p:spPr>
        <p:txBody>
          <a:bodyPr>
            <a:spAutoFit/>
          </a:bodyPr>
          <a:lstStyle/>
          <a:p>
            <a:pPr>
              <a:buFont typeface="Times New Roman" pitchFamily="16" charset="0"/>
              <a:buNone/>
              <a:defRPr/>
            </a:pPr>
            <a:r>
              <a:rPr lang="en-US" sz="2000" b="1">
                <a:solidFill>
                  <a:srgbClr val="C00000"/>
                </a:solidFill>
                <a:latin typeface="+mj-lt"/>
                <a:ea typeface="ＭＳ Ｐゴシック" pitchFamily="32" charset="-128"/>
                <a:cs typeface="+mn-cs"/>
              </a:rPr>
              <a:t>Performance anomaly alert</a:t>
            </a:r>
          </a:p>
        </p:txBody>
      </p:sp>
      <p:sp>
        <p:nvSpPr>
          <p:cNvPr id="9241" name="TextBox 25"/>
          <p:cNvSpPr txBox="1">
            <a:spLocks noChangeArrowheads="1"/>
          </p:cNvSpPr>
          <p:nvPr/>
        </p:nvSpPr>
        <p:spPr bwMode="auto">
          <a:xfrm>
            <a:off x="2743200" y="3665538"/>
            <a:ext cx="1524000" cy="830262"/>
          </a:xfrm>
          <a:prstGeom prst="rect">
            <a:avLst/>
          </a:prstGeom>
          <a:noFill/>
          <a:ln>
            <a:noFill/>
          </a:ln>
        </p:spPr>
        <p:txBody>
          <a:bodyPr>
            <a:spAutoFit/>
          </a:bodyPr>
          <a:lstStyle/>
          <a:p>
            <a:pPr>
              <a:buFont typeface="Times New Roman" pitchFamily="16" charset="0"/>
              <a:buNone/>
              <a:defRPr/>
            </a:pPr>
            <a:r>
              <a:rPr lang="en-US">
                <a:solidFill>
                  <a:schemeClr val="accent2"/>
                </a:solidFill>
                <a:latin typeface="+mj-lt"/>
                <a:ea typeface="ＭＳ Ｐゴシック" pitchFamily="32" charset="-128"/>
                <a:cs typeface="+mn-cs"/>
              </a:rPr>
              <a:t>System call trace</a:t>
            </a:r>
          </a:p>
        </p:txBody>
      </p:sp>
      <p:cxnSp>
        <p:nvCxnSpPr>
          <p:cNvPr id="28" name="Straight Arrow Connector 27"/>
          <p:cNvCxnSpPr>
            <a:cxnSpLocks noChangeShapeType="1"/>
            <a:stCxn id="37" idx="2"/>
            <a:endCxn id="6" idx="0"/>
          </p:cNvCxnSpPr>
          <p:nvPr/>
        </p:nvCxnSpPr>
        <p:spPr bwMode="auto">
          <a:xfrm flipH="1">
            <a:off x="7162800" y="5257800"/>
            <a:ext cx="6350" cy="681038"/>
          </a:xfrm>
          <a:prstGeom prst="straightConnector1">
            <a:avLst/>
          </a:prstGeom>
          <a:noFill/>
          <a:ln w="38100">
            <a:solidFill>
              <a:schemeClr val="tx1"/>
            </a:solidFill>
            <a:round/>
            <a:headEnd/>
            <a:tailEnd type="arrow" w="med" len="med"/>
          </a:ln>
        </p:spPr>
      </p:cxnSp>
      <p:sp>
        <p:nvSpPr>
          <p:cNvPr id="6" name="TextBox 5"/>
          <p:cNvSpPr txBox="1">
            <a:spLocks noChangeArrowheads="1"/>
          </p:cNvSpPr>
          <p:nvPr/>
        </p:nvSpPr>
        <p:spPr bwMode="auto">
          <a:xfrm>
            <a:off x="5410200" y="5938838"/>
            <a:ext cx="3505200" cy="461962"/>
          </a:xfrm>
          <a:prstGeom prst="rect">
            <a:avLst/>
          </a:prstGeom>
          <a:noFill/>
          <a:ln>
            <a:noFill/>
          </a:ln>
        </p:spPr>
        <p:txBody>
          <a:bodyPr>
            <a:spAutoFit/>
          </a:bodyPr>
          <a:lstStyle/>
          <a:p>
            <a:pPr algn="ctr">
              <a:buFont typeface="Times New Roman" pitchFamily="16" charset="0"/>
              <a:buNone/>
              <a:defRPr/>
            </a:pPr>
            <a:r>
              <a:rPr lang="en-US" dirty="0">
                <a:solidFill>
                  <a:schemeClr val="tx1"/>
                </a:solidFill>
                <a:latin typeface="+mj-lt"/>
                <a:ea typeface="ＭＳ Ｐゴシック" pitchFamily="32" charset="-128"/>
                <a:cs typeface="+mn-cs"/>
              </a:rPr>
              <a:t>Internal or External?</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50"/>
                                        </p:tgtEl>
                                        <p:attrNameLst>
                                          <p:attrName>style.visibility</p:attrName>
                                        </p:attrNameLst>
                                      </p:cBhvr>
                                      <p:to>
                                        <p:strVal val="visible"/>
                                      </p:to>
                                    </p:set>
                                  </p:childTnLst>
                                </p:cTn>
                              </p:par>
                            </p:childTnLst>
                          </p:cTn>
                        </p:par>
                        <p:par>
                          <p:cTn id="18" fill="hold" nodeType="afterGroup">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childTnLst>
                                </p:cTn>
                              </p:par>
                            </p:childTnLst>
                          </p:cTn>
                        </p:par>
                        <p:par>
                          <p:cTn id="32" fill="hold" nodeType="afterGroup">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7" grpId="0" animBg="1"/>
      <p:bldP spid="30" grpId="0"/>
      <p:bldP spid="31" grpId="0" animBg="1"/>
      <p:bldP spid="36" grpId="0" animBg="1"/>
      <p:bldP spid="37" grpId="0" animBg="1"/>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609600" y="152400"/>
            <a:ext cx="8242300" cy="914400"/>
          </a:xfrm>
          <a:prstGeom prst="rect">
            <a:avLst/>
          </a:prstGeom>
          <a:noFill/>
          <a:ln w="9525">
            <a:noFill/>
            <a:round/>
            <a:headEnd/>
            <a:tailEnd/>
          </a:ln>
        </p:spPr>
        <p:txBody>
          <a:bodyPr lIns="92160" tIns="46080" rIns="92160" bIns="46080" anchor="ctr">
            <a:prstTxWarp prst="textNoShape">
              <a:avLst/>
            </a:prstTxWarp>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a:solidFill>
                  <a:srgbClr val="000000"/>
                </a:solidFill>
                <a:latin typeface="Arial" pitchFamily="-109" charset="0"/>
              </a:rPr>
              <a:t>Experimental Evaluation – External Faults</a:t>
            </a:r>
          </a:p>
        </p:txBody>
      </p:sp>
      <p:sp>
        <p:nvSpPr>
          <p:cNvPr id="65539" name="Text Box 2"/>
          <p:cNvSpPr txBox="1">
            <a:spLocks noChangeArrowheads="1"/>
          </p:cNvSpPr>
          <p:nvPr/>
        </p:nvSpPr>
        <p:spPr bwMode="auto">
          <a:xfrm>
            <a:off x="609600" y="1219200"/>
            <a:ext cx="8256588" cy="4953000"/>
          </a:xfrm>
          <a:prstGeom prst="rect">
            <a:avLst/>
          </a:prstGeom>
          <a:noFill/>
          <a:ln w="9525">
            <a:noFill/>
            <a:round/>
            <a:headEnd/>
            <a:tailEnd/>
          </a:ln>
        </p:spPr>
        <p:txBody>
          <a:bodyPr>
            <a:prstTxWarp prst="textNoShape">
              <a:avLst/>
            </a:prstTxWarp>
          </a:bodyPr>
          <a:lstStyle/>
          <a:p>
            <a:pPr marL="341313" indent="-341313">
              <a:spcBef>
                <a:spcPts val="700"/>
              </a:spcBef>
              <a:buFont typeface="Wingdings" pitchFamily="-109"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a:solidFill>
                <a:srgbClr val="000090"/>
              </a:solidFill>
              <a:latin typeface="Arial" pitchFamily="-109" charset="0"/>
            </a:endParaRPr>
          </a:p>
        </p:txBody>
      </p:sp>
      <p:sp>
        <p:nvSpPr>
          <p:cNvPr id="65540" name="Text Box 3"/>
          <p:cNvSpPr txBox="1">
            <a:spLocks noChangeArrowheads="1"/>
          </p:cNvSpPr>
          <p:nvPr/>
        </p:nvSpPr>
        <p:spPr bwMode="auto">
          <a:xfrm>
            <a:off x="6646863" y="6400800"/>
            <a:ext cx="1905000" cy="304800"/>
          </a:xfrm>
          <a:prstGeom prst="rect">
            <a:avLst/>
          </a:prstGeom>
          <a:noFill/>
          <a:ln w="9525">
            <a:noFill/>
            <a:round/>
            <a:headEnd/>
            <a:tailEnd/>
          </a:ln>
        </p:spPr>
        <p:txBody>
          <a:bodyPr lIns="92160" tIns="46080" rIns="92160" bIns="46080" anchor="ctr">
            <a:prstTxWarp prst="textNoShape">
              <a:avLst/>
            </a:prstTxWarp>
          </a:bodyP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B048E41-D25F-C749-A457-C830C86786DF}" type="slidenum">
              <a:rPr lang="en-US" sz="1400">
                <a:solidFill>
                  <a:srgbClr val="777777"/>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36</a:t>
            </a:fld>
            <a:endParaRPr lang="en-US" sz="1400">
              <a:solidFill>
                <a:srgbClr val="777777"/>
              </a:solidFill>
            </a:endParaRPr>
          </a:p>
        </p:txBody>
      </p:sp>
      <p:graphicFrame>
        <p:nvGraphicFramePr>
          <p:cNvPr id="3" name="Table 2"/>
          <p:cNvGraphicFramePr>
            <a:graphicFrameLocks noGrp="1"/>
          </p:cNvGraphicFramePr>
          <p:nvPr/>
        </p:nvGraphicFramePr>
        <p:xfrm>
          <a:off x="596900" y="1397000"/>
          <a:ext cx="8242300" cy="4881567"/>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2368550">
                  <a:extLst>
                    <a:ext uri="{9D8B030D-6E8A-4147-A177-3AD203B41FA5}">
                      <a16:colId xmlns:a16="http://schemas.microsoft.com/office/drawing/2014/main" val="20001"/>
                    </a:ext>
                  </a:extLst>
                </a:gridCol>
                <a:gridCol w="2060575">
                  <a:extLst>
                    <a:ext uri="{9D8B030D-6E8A-4147-A177-3AD203B41FA5}">
                      <a16:colId xmlns:a16="http://schemas.microsoft.com/office/drawing/2014/main" val="20002"/>
                    </a:ext>
                  </a:extLst>
                </a:gridCol>
                <a:gridCol w="2060575">
                  <a:extLst>
                    <a:ext uri="{9D8B030D-6E8A-4147-A177-3AD203B41FA5}">
                      <a16:colId xmlns:a16="http://schemas.microsoft.com/office/drawing/2014/main" val="20003"/>
                    </a:ext>
                  </a:extLst>
                </a:gridCol>
              </a:tblGrid>
              <a:tr h="640073">
                <a:tc>
                  <a:txBody>
                    <a:bodyPr/>
                    <a:lstStyle/>
                    <a:p>
                      <a:r>
                        <a:rPr lang="en-US" sz="1800" dirty="0">
                          <a:latin typeface="+mn-lt"/>
                        </a:rPr>
                        <a:t>System Name</a:t>
                      </a:r>
                    </a:p>
                  </a:txBody>
                  <a:tcPr marT="45717" marB="45717"/>
                </a:tc>
                <a:tc>
                  <a:txBody>
                    <a:bodyPr/>
                    <a:lstStyle/>
                    <a:p>
                      <a:r>
                        <a:rPr lang="en-US" sz="1800" dirty="0">
                          <a:latin typeface="+mn-lt"/>
                        </a:rPr>
                        <a:t>Fault</a:t>
                      </a:r>
                      <a:r>
                        <a:rPr lang="en-US" sz="1800" baseline="0" dirty="0">
                          <a:latin typeface="+mn-lt"/>
                        </a:rPr>
                        <a:t> Description</a:t>
                      </a:r>
                      <a:endParaRPr lang="en-US" sz="1800" dirty="0">
                        <a:latin typeface="+mn-lt"/>
                      </a:endParaRPr>
                    </a:p>
                  </a:txBody>
                  <a:tcPr marT="45717" marB="45717"/>
                </a:tc>
                <a:tc>
                  <a:txBody>
                    <a:bodyPr/>
                    <a:lstStyle/>
                    <a:p>
                      <a:r>
                        <a:rPr lang="en-US" sz="1800" dirty="0">
                          <a:latin typeface="+mn-lt"/>
                        </a:rPr>
                        <a:t>Fault Impact Factor</a:t>
                      </a:r>
                    </a:p>
                  </a:txBody>
                  <a:tcPr marT="45717" marB="45717"/>
                </a:tc>
                <a:tc>
                  <a:txBody>
                    <a:bodyPr/>
                    <a:lstStyle/>
                    <a:p>
                      <a:r>
                        <a:rPr lang="en-US" sz="1800" dirty="0">
                          <a:latin typeface="+mn-lt"/>
                        </a:rPr>
                        <a:t>Fault Onset Time Dispersion</a:t>
                      </a:r>
                    </a:p>
                  </a:txBody>
                  <a:tcPr marT="45717" marB="45717"/>
                </a:tc>
                <a:extLst>
                  <a:ext uri="{0D108BD9-81ED-4DB2-BD59-A6C34878D82A}">
                    <a16:rowId xmlns:a16="http://schemas.microsoft.com/office/drawing/2014/main" val="10000"/>
                  </a:ext>
                </a:extLst>
              </a:tr>
              <a:tr h="471277">
                <a:tc>
                  <a:txBody>
                    <a:bodyPr/>
                    <a:lstStyle/>
                    <a:p>
                      <a:r>
                        <a:rPr lang="en-US" sz="1800" dirty="0">
                          <a:latin typeface="+mn-lt"/>
                        </a:rPr>
                        <a:t>Apache</a:t>
                      </a:r>
                    </a:p>
                  </a:txBody>
                  <a:tcPr marT="45717" marB="45717"/>
                </a:tc>
                <a:tc>
                  <a:txBody>
                    <a:bodyPr/>
                    <a:lstStyle/>
                    <a:p>
                      <a:r>
                        <a:rPr lang="en-US" sz="1800" dirty="0">
                          <a:latin typeface="+mn-lt"/>
                        </a:rPr>
                        <a:t>CPU cap</a:t>
                      </a:r>
                    </a:p>
                  </a:txBody>
                  <a:tcPr marT="45717" marB="45717"/>
                </a:tc>
                <a:tc>
                  <a:txBody>
                    <a:bodyPr/>
                    <a:lstStyle/>
                    <a:p>
                      <a:r>
                        <a:rPr lang="en-US" sz="1800" dirty="0">
                          <a:latin typeface="+mn-lt"/>
                        </a:rPr>
                        <a:t>100 +/- 0 %</a:t>
                      </a:r>
                    </a:p>
                  </a:txBody>
                  <a:tcPr marT="45717" marB="45717"/>
                </a:tc>
                <a:tc>
                  <a:txBody>
                    <a:bodyPr/>
                    <a:lstStyle/>
                    <a:p>
                      <a:r>
                        <a:rPr lang="en-US" sz="1800" dirty="0">
                          <a:latin typeface="+mn-lt"/>
                        </a:rPr>
                        <a:t>7 +/-</a:t>
                      </a:r>
                      <a:r>
                        <a:rPr lang="en-US" sz="1800" baseline="0" dirty="0">
                          <a:latin typeface="+mn-lt"/>
                        </a:rPr>
                        <a:t> 1ms</a:t>
                      </a:r>
                      <a:endParaRPr lang="en-US" sz="1800" dirty="0">
                        <a:latin typeface="+mn-lt"/>
                      </a:endParaRPr>
                    </a:p>
                  </a:txBody>
                  <a:tcPr marT="45717" marB="45717"/>
                </a:tc>
                <a:extLst>
                  <a:ext uri="{0D108BD9-81ED-4DB2-BD59-A6C34878D82A}">
                    <a16:rowId xmlns:a16="http://schemas.microsoft.com/office/drawing/2014/main" val="10001"/>
                  </a:ext>
                </a:extLst>
              </a:tr>
              <a:tr h="471277">
                <a:tc>
                  <a:txBody>
                    <a:bodyPr/>
                    <a:lstStyle/>
                    <a:p>
                      <a:r>
                        <a:rPr lang="en-US" sz="1800" dirty="0">
                          <a:latin typeface="+mn-lt"/>
                        </a:rPr>
                        <a:t>Apache</a:t>
                      </a:r>
                    </a:p>
                  </a:txBody>
                  <a:tcPr marT="45717" marB="45717"/>
                </a:tc>
                <a:tc>
                  <a:txBody>
                    <a:bodyPr/>
                    <a:lstStyle/>
                    <a:p>
                      <a:r>
                        <a:rPr lang="en-US" sz="1800" dirty="0">
                          <a:latin typeface="+mn-lt"/>
                        </a:rPr>
                        <a:t>Packet loss</a:t>
                      </a:r>
                    </a:p>
                  </a:txBody>
                  <a:tcPr marT="45717" marB="45717"/>
                </a:tc>
                <a:tc>
                  <a:txBody>
                    <a:bodyPr/>
                    <a:lstStyle/>
                    <a:p>
                      <a:r>
                        <a:rPr lang="en-US" sz="1800" dirty="0">
                          <a:latin typeface="+mn-lt"/>
                        </a:rPr>
                        <a:t>100 +/- 0 %</a:t>
                      </a:r>
                    </a:p>
                  </a:txBody>
                  <a:tcPr marT="45717" marB="45717"/>
                </a:tc>
                <a:tc>
                  <a:txBody>
                    <a:bodyPr/>
                    <a:lstStyle/>
                    <a:p>
                      <a:r>
                        <a:rPr lang="en-US" sz="1800" dirty="0">
                          <a:latin typeface="+mn-lt"/>
                        </a:rPr>
                        <a:t>4 +/- 1ms</a:t>
                      </a:r>
                    </a:p>
                  </a:txBody>
                  <a:tcPr marT="45717" marB="45717"/>
                </a:tc>
                <a:extLst>
                  <a:ext uri="{0D108BD9-81ED-4DB2-BD59-A6C34878D82A}">
                    <a16:rowId xmlns:a16="http://schemas.microsoft.com/office/drawing/2014/main" val="10002"/>
                  </a:ext>
                </a:extLst>
              </a:tr>
              <a:tr h="471277">
                <a:tc>
                  <a:txBody>
                    <a:bodyPr/>
                    <a:lstStyle/>
                    <a:p>
                      <a:r>
                        <a:rPr lang="en-US" sz="1800" dirty="0">
                          <a:latin typeface="+mn-lt"/>
                        </a:rPr>
                        <a:t>MySQL</a:t>
                      </a:r>
                    </a:p>
                  </a:txBody>
                  <a:tcPr marT="45717" marB="45717"/>
                </a:tc>
                <a:tc>
                  <a:txBody>
                    <a:bodyPr/>
                    <a:lstStyle/>
                    <a:p>
                      <a:r>
                        <a:rPr lang="en-US" sz="1800" dirty="0">
                          <a:latin typeface="+mn-lt"/>
                        </a:rPr>
                        <a:t>I/O interface</a:t>
                      </a:r>
                    </a:p>
                  </a:txBody>
                  <a:tcPr marT="45717" marB="45717"/>
                </a:tc>
                <a:tc>
                  <a:txBody>
                    <a:bodyPr/>
                    <a:lstStyle/>
                    <a:p>
                      <a:r>
                        <a:rPr lang="en-US" sz="1800" dirty="0">
                          <a:latin typeface="+mn-lt"/>
                        </a:rPr>
                        <a:t>100 +/- 0 %</a:t>
                      </a:r>
                    </a:p>
                  </a:txBody>
                  <a:tcPr marT="45717" marB="45717"/>
                </a:tc>
                <a:tc>
                  <a:txBody>
                    <a:bodyPr/>
                    <a:lstStyle/>
                    <a:p>
                      <a:r>
                        <a:rPr lang="en-US" sz="1800" dirty="0">
                          <a:latin typeface="+mn-lt"/>
                        </a:rPr>
                        <a:t>15 +/- 7ms</a:t>
                      </a:r>
                    </a:p>
                  </a:txBody>
                  <a:tcPr marT="45717" marB="45717"/>
                </a:tc>
                <a:extLst>
                  <a:ext uri="{0D108BD9-81ED-4DB2-BD59-A6C34878D82A}">
                    <a16:rowId xmlns:a16="http://schemas.microsoft.com/office/drawing/2014/main" val="10003"/>
                  </a:ext>
                </a:extLst>
              </a:tr>
              <a:tr h="471277">
                <a:tc>
                  <a:txBody>
                    <a:bodyPr/>
                    <a:lstStyle/>
                    <a:p>
                      <a:r>
                        <a:rPr lang="en-US" sz="1800" dirty="0">
                          <a:latin typeface="+mn-lt"/>
                        </a:rPr>
                        <a:t>MySQL</a:t>
                      </a:r>
                    </a:p>
                  </a:txBody>
                  <a:tcPr marT="45717" marB="45717"/>
                </a:tc>
                <a:tc>
                  <a:txBody>
                    <a:bodyPr/>
                    <a:lstStyle/>
                    <a:p>
                      <a:r>
                        <a:rPr lang="en-US" sz="1800" dirty="0">
                          <a:latin typeface="+mn-lt"/>
                        </a:rPr>
                        <a:t>CPU cap</a:t>
                      </a:r>
                    </a:p>
                  </a:txBody>
                  <a:tcPr marT="45717" marB="45717"/>
                </a:tc>
                <a:tc>
                  <a:txBody>
                    <a:bodyPr/>
                    <a:lstStyle/>
                    <a:p>
                      <a:r>
                        <a:rPr lang="en-US" sz="1800" dirty="0">
                          <a:latin typeface="+mn-lt"/>
                        </a:rPr>
                        <a:t>94 +/- 2%</a:t>
                      </a:r>
                    </a:p>
                  </a:txBody>
                  <a:tcPr marT="45717" marB="45717"/>
                </a:tc>
                <a:tc>
                  <a:txBody>
                    <a:bodyPr/>
                    <a:lstStyle/>
                    <a:p>
                      <a:r>
                        <a:rPr lang="en-US" sz="1800" dirty="0">
                          <a:latin typeface="+mn-lt"/>
                        </a:rPr>
                        <a:t>17.77</a:t>
                      </a:r>
                      <a:r>
                        <a:rPr lang="en-US" sz="1800" baseline="0" dirty="0">
                          <a:latin typeface="+mn-lt"/>
                        </a:rPr>
                        <a:t> +/- 4ms</a:t>
                      </a:r>
                      <a:endParaRPr lang="en-US" sz="1800" dirty="0">
                        <a:latin typeface="+mn-lt"/>
                      </a:endParaRPr>
                    </a:p>
                  </a:txBody>
                  <a:tcPr marT="45717" marB="45717"/>
                </a:tc>
                <a:extLst>
                  <a:ext uri="{0D108BD9-81ED-4DB2-BD59-A6C34878D82A}">
                    <a16:rowId xmlns:a16="http://schemas.microsoft.com/office/drawing/2014/main" val="10004"/>
                  </a:ext>
                </a:extLst>
              </a:tr>
              <a:tr h="471277">
                <a:tc>
                  <a:txBody>
                    <a:bodyPr/>
                    <a:lstStyle/>
                    <a:p>
                      <a:r>
                        <a:rPr lang="en-US" sz="1800" dirty="0">
                          <a:latin typeface="+mn-lt"/>
                        </a:rPr>
                        <a:t>Squid</a:t>
                      </a:r>
                    </a:p>
                  </a:txBody>
                  <a:tcPr marT="45717" marB="45717"/>
                </a:tc>
                <a:tc>
                  <a:txBody>
                    <a:bodyPr/>
                    <a:lstStyle/>
                    <a:p>
                      <a:r>
                        <a:rPr lang="en-US" sz="1800" dirty="0">
                          <a:latin typeface="+mn-lt"/>
                        </a:rPr>
                        <a:t>Packet loss</a:t>
                      </a:r>
                    </a:p>
                  </a:txBody>
                  <a:tcPr marT="45717" marB="45717"/>
                </a:tc>
                <a:tc>
                  <a:txBody>
                    <a:bodyPr/>
                    <a:lstStyle/>
                    <a:p>
                      <a:r>
                        <a:rPr lang="en-US" sz="1800" dirty="0">
                          <a:latin typeface="+mn-lt"/>
                        </a:rPr>
                        <a:t>100 +/- 0 %</a:t>
                      </a:r>
                    </a:p>
                  </a:txBody>
                  <a:tcPr marT="45717" marB="45717"/>
                </a:tc>
                <a:tc>
                  <a:txBody>
                    <a:bodyPr/>
                    <a:lstStyle/>
                    <a:p>
                      <a:r>
                        <a:rPr lang="en-US" sz="1800" dirty="0">
                          <a:latin typeface="+mn-lt"/>
                        </a:rPr>
                        <a:t>0.01 +/- 0.001ms</a:t>
                      </a:r>
                    </a:p>
                  </a:txBody>
                  <a:tcPr marT="45717" marB="45717"/>
                </a:tc>
                <a:extLst>
                  <a:ext uri="{0D108BD9-81ED-4DB2-BD59-A6C34878D82A}">
                    <a16:rowId xmlns:a16="http://schemas.microsoft.com/office/drawing/2014/main" val="10005"/>
                  </a:ext>
                </a:extLst>
              </a:tr>
              <a:tr h="471277">
                <a:tc>
                  <a:txBody>
                    <a:bodyPr/>
                    <a:lstStyle/>
                    <a:p>
                      <a:r>
                        <a:rPr lang="en-US" sz="1800" dirty="0">
                          <a:latin typeface="+mn-lt"/>
                        </a:rPr>
                        <a:t>Cassandra</a:t>
                      </a:r>
                    </a:p>
                  </a:txBody>
                  <a:tcPr marT="45717" marB="45717"/>
                </a:tc>
                <a:tc>
                  <a:txBody>
                    <a:bodyPr/>
                    <a:lstStyle/>
                    <a:p>
                      <a:r>
                        <a:rPr lang="en-US" sz="1800" dirty="0">
                          <a:latin typeface="+mn-lt"/>
                        </a:rPr>
                        <a:t>CPU cap</a:t>
                      </a:r>
                    </a:p>
                  </a:txBody>
                  <a:tcPr marT="45717" marB="45717"/>
                </a:tc>
                <a:tc>
                  <a:txBody>
                    <a:bodyPr/>
                    <a:lstStyle/>
                    <a:p>
                      <a:r>
                        <a:rPr lang="en-US" sz="1800" dirty="0">
                          <a:latin typeface="+mn-lt"/>
                        </a:rPr>
                        <a:t>99 +/- 1.4%</a:t>
                      </a:r>
                    </a:p>
                  </a:txBody>
                  <a:tcPr marT="45717" marB="45717"/>
                </a:tc>
                <a:tc>
                  <a:txBody>
                    <a:bodyPr/>
                    <a:lstStyle/>
                    <a:p>
                      <a:r>
                        <a:rPr lang="en-US" sz="1800" dirty="0">
                          <a:latin typeface="+mn-lt"/>
                        </a:rPr>
                        <a:t>28 +/- 4ms</a:t>
                      </a:r>
                    </a:p>
                  </a:txBody>
                  <a:tcPr marT="45717" marB="45717"/>
                </a:tc>
                <a:extLst>
                  <a:ext uri="{0D108BD9-81ED-4DB2-BD59-A6C34878D82A}">
                    <a16:rowId xmlns:a16="http://schemas.microsoft.com/office/drawing/2014/main" val="10006"/>
                  </a:ext>
                </a:extLst>
              </a:tr>
              <a:tr h="471277">
                <a:tc>
                  <a:txBody>
                    <a:bodyPr/>
                    <a:lstStyle/>
                    <a:p>
                      <a:r>
                        <a:rPr lang="en-US" sz="1800" dirty="0">
                          <a:latin typeface="+mn-lt"/>
                        </a:rPr>
                        <a:t>Cassandra</a:t>
                      </a:r>
                    </a:p>
                  </a:txBody>
                  <a:tcPr marT="45717" marB="45717"/>
                </a:tc>
                <a:tc>
                  <a:txBody>
                    <a:bodyPr/>
                    <a:lstStyle/>
                    <a:p>
                      <a:r>
                        <a:rPr lang="en-US" sz="1800" dirty="0">
                          <a:latin typeface="+mn-lt"/>
                        </a:rPr>
                        <a:t>I/O interference</a:t>
                      </a:r>
                    </a:p>
                  </a:txBody>
                  <a:tcPr marT="45717" marB="45717"/>
                </a:tc>
                <a:tc>
                  <a:txBody>
                    <a:bodyPr/>
                    <a:lstStyle/>
                    <a:p>
                      <a:r>
                        <a:rPr lang="en-US" sz="1800" dirty="0">
                          <a:latin typeface="+mn-lt"/>
                        </a:rPr>
                        <a:t>100 +/- 0%</a:t>
                      </a:r>
                    </a:p>
                  </a:txBody>
                  <a:tcPr marT="45717" marB="45717"/>
                </a:tc>
                <a:tc>
                  <a:txBody>
                    <a:bodyPr/>
                    <a:lstStyle/>
                    <a:p>
                      <a:r>
                        <a:rPr lang="en-US" sz="1800" dirty="0">
                          <a:latin typeface="+mn-lt"/>
                        </a:rPr>
                        <a:t>9 +/- 1ms</a:t>
                      </a:r>
                    </a:p>
                  </a:txBody>
                  <a:tcPr marT="45717" marB="45717"/>
                </a:tc>
                <a:extLst>
                  <a:ext uri="{0D108BD9-81ED-4DB2-BD59-A6C34878D82A}">
                    <a16:rowId xmlns:a16="http://schemas.microsoft.com/office/drawing/2014/main" val="10007"/>
                  </a:ext>
                </a:extLst>
              </a:tr>
              <a:tr h="471277">
                <a:tc>
                  <a:txBody>
                    <a:bodyPr/>
                    <a:lstStyle/>
                    <a:p>
                      <a:r>
                        <a:rPr lang="en-US" sz="1800" dirty="0" err="1">
                          <a:latin typeface="+mn-lt"/>
                        </a:rPr>
                        <a:t>Hadoop</a:t>
                      </a:r>
                      <a:endParaRPr lang="en-US" sz="1800" dirty="0">
                        <a:latin typeface="+mn-lt"/>
                      </a:endParaRPr>
                    </a:p>
                  </a:txBody>
                  <a:tcPr marT="45717" marB="45717"/>
                </a:tc>
                <a:tc>
                  <a:txBody>
                    <a:bodyPr/>
                    <a:lstStyle/>
                    <a:p>
                      <a:r>
                        <a:rPr lang="en-US" sz="1800" dirty="0">
                          <a:latin typeface="+mn-lt"/>
                        </a:rPr>
                        <a:t>CPU cap</a:t>
                      </a:r>
                    </a:p>
                  </a:txBody>
                  <a:tcPr marT="45717" marB="45717"/>
                </a:tc>
                <a:tc>
                  <a:txBody>
                    <a:bodyPr/>
                    <a:lstStyle/>
                    <a:p>
                      <a:r>
                        <a:rPr lang="en-US" sz="1800" dirty="0">
                          <a:latin typeface="+mn-lt"/>
                        </a:rPr>
                        <a:t>98 +/- 1%</a:t>
                      </a:r>
                    </a:p>
                  </a:txBody>
                  <a:tcPr marT="45717" marB="45717"/>
                </a:tc>
                <a:tc>
                  <a:txBody>
                    <a:bodyPr/>
                    <a:lstStyle/>
                    <a:p>
                      <a:r>
                        <a:rPr lang="en-US" sz="1800" dirty="0">
                          <a:latin typeface="+mn-lt"/>
                        </a:rPr>
                        <a:t>39 +/- 5ms</a:t>
                      </a:r>
                    </a:p>
                  </a:txBody>
                  <a:tcPr marT="45717" marB="45717"/>
                </a:tc>
                <a:extLst>
                  <a:ext uri="{0D108BD9-81ED-4DB2-BD59-A6C34878D82A}">
                    <a16:rowId xmlns:a16="http://schemas.microsoft.com/office/drawing/2014/main" val="10008"/>
                  </a:ext>
                </a:extLst>
              </a:tr>
              <a:tr h="471277">
                <a:tc>
                  <a:txBody>
                    <a:bodyPr/>
                    <a:lstStyle/>
                    <a:p>
                      <a:r>
                        <a:rPr lang="en-US" sz="1800" dirty="0" err="1">
                          <a:latin typeface="+mn-lt"/>
                        </a:rPr>
                        <a:t>Hadoop</a:t>
                      </a:r>
                      <a:endParaRPr lang="en-US" sz="1800" dirty="0">
                        <a:latin typeface="+mn-lt"/>
                      </a:endParaRPr>
                    </a:p>
                  </a:txBody>
                  <a:tcPr marT="45717" marB="45717"/>
                </a:tc>
                <a:tc>
                  <a:txBody>
                    <a:bodyPr/>
                    <a:lstStyle/>
                    <a:p>
                      <a:r>
                        <a:rPr lang="en-US" sz="1800" dirty="0">
                          <a:latin typeface="+mn-lt"/>
                        </a:rPr>
                        <a:t>I/O interference</a:t>
                      </a:r>
                    </a:p>
                  </a:txBody>
                  <a:tcPr marT="45717" marB="45717"/>
                </a:tc>
                <a:tc>
                  <a:txBody>
                    <a:bodyPr/>
                    <a:lstStyle/>
                    <a:p>
                      <a:r>
                        <a:rPr lang="en-US" sz="1800" dirty="0">
                          <a:latin typeface="+mn-lt"/>
                        </a:rPr>
                        <a:t>98 +/- 0%</a:t>
                      </a:r>
                    </a:p>
                  </a:txBody>
                  <a:tcPr marT="45717" marB="45717"/>
                </a:tc>
                <a:tc>
                  <a:txBody>
                    <a:bodyPr/>
                    <a:lstStyle/>
                    <a:p>
                      <a:r>
                        <a:rPr lang="en-US" sz="1800" dirty="0">
                          <a:latin typeface="+mn-lt"/>
                        </a:rPr>
                        <a:t>16 +/- 3ms</a:t>
                      </a:r>
                    </a:p>
                  </a:txBody>
                  <a:tcPr marT="45717" marB="45717"/>
                </a:tc>
                <a:extLst>
                  <a:ext uri="{0D108BD9-81ED-4DB2-BD59-A6C34878D82A}">
                    <a16:rowId xmlns:a16="http://schemas.microsoft.com/office/drawing/2014/main" val="10009"/>
                  </a:ext>
                </a:extLst>
              </a:tr>
            </a:tbl>
          </a:graphicData>
        </a:graphic>
      </p:graphicFrame>
      <p:sp>
        <p:nvSpPr>
          <p:cNvPr id="65598" name="Rectangle 1"/>
          <p:cNvSpPr>
            <a:spLocks noChangeArrowheads="1"/>
          </p:cNvSpPr>
          <p:nvPr/>
        </p:nvSpPr>
        <p:spPr bwMode="auto">
          <a:xfrm>
            <a:off x="4730750" y="2057400"/>
            <a:ext cx="2051050" cy="4114800"/>
          </a:xfrm>
          <a:prstGeom prst="rect">
            <a:avLst/>
          </a:prstGeom>
          <a:noFill/>
          <a:ln w="38100">
            <a:solidFill>
              <a:schemeClr val="tx1"/>
            </a:solidFill>
            <a:round/>
            <a:headEnd/>
            <a:tailEnd/>
          </a:ln>
        </p:spPr>
        <p:txBody>
          <a:bodyPr>
            <a:prstTxWarp prst="textNoShape">
              <a:avLst/>
            </a:prstTxWarp>
          </a:bodyP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1"/>
          <p:cNvSpPr txBox="1">
            <a:spLocks noChangeArrowheads="1"/>
          </p:cNvSpPr>
          <p:nvPr/>
        </p:nvSpPr>
        <p:spPr bwMode="auto">
          <a:xfrm>
            <a:off x="609600" y="152400"/>
            <a:ext cx="8242300" cy="914400"/>
          </a:xfrm>
          <a:prstGeom prst="rect">
            <a:avLst/>
          </a:prstGeom>
          <a:noFill/>
          <a:ln w="9525">
            <a:noFill/>
            <a:round/>
            <a:headEnd/>
            <a:tailEnd/>
          </a:ln>
        </p:spPr>
        <p:txBody>
          <a:bodyPr lIns="92160" tIns="46080" rIns="92160" bIns="46080" anchor="ctr">
            <a:prstTxWarp prst="textNoShape">
              <a:avLst/>
            </a:prstTxWarp>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a:solidFill>
                  <a:srgbClr val="000000"/>
                </a:solidFill>
                <a:latin typeface="Arial" pitchFamily="-109" charset="0"/>
              </a:rPr>
              <a:t>Experimental Evaluation – Internal Faults</a:t>
            </a:r>
          </a:p>
        </p:txBody>
      </p:sp>
      <p:sp>
        <p:nvSpPr>
          <p:cNvPr id="67587" name="Text Box 2"/>
          <p:cNvSpPr txBox="1">
            <a:spLocks noChangeArrowheads="1"/>
          </p:cNvSpPr>
          <p:nvPr/>
        </p:nvSpPr>
        <p:spPr bwMode="auto">
          <a:xfrm>
            <a:off x="609600" y="1219200"/>
            <a:ext cx="8256588" cy="4953000"/>
          </a:xfrm>
          <a:prstGeom prst="rect">
            <a:avLst/>
          </a:prstGeom>
          <a:noFill/>
          <a:ln w="9525">
            <a:noFill/>
            <a:round/>
            <a:headEnd/>
            <a:tailEnd/>
          </a:ln>
        </p:spPr>
        <p:txBody>
          <a:bodyPr>
            <a:prstTxWarp prst="textNoShape">
              <a:avLst/>
            </a:prstTxWarp>
          </a:bodyPr>
          <a:lstStyle/>
          <a:p>
            <a:pPr marL="341313" indent="-341313">
              <a:spcBef>
                <a:spcPts val="700"/>
              </a:spcBef>
              <a:buFont typeface="Wingdings" pitchFamily="-109"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a:solidFill>
                <a:srgbClr val="000090"/>
              </a:solidFill>
              <a:latin typeface="Arial" pitchFamily="-109" charset="0"/>
            </a:endParaRPr>
          </a:p>
        </p:txBody>
      </p:sp>
      <p:sp>
        <p:nvSpPr>
          <p:cNvPr id="67588" name="Text Box 3"/>
          <p:cNvSpPr txBox="1">
            <a:spLocks noChangeArrowheads="1"/>
          </p:cNvSpPr>
          <p:nvPr/>
        </p:nvSpPr>
        <p:spPr bwMode="auto">
          <a:xfrm>
            <a:off x="6646863" y="6400800"/>
            <a:ext cx="1905000" cy="304800"/>
          </a:xfrm>
          <a:prstGeom prst="rect">
            <a:avLst/>
          </a:prstGeom>
          <a:noFill/>
          <a:ln w="9525">
            <a:noFill/>
            <a:round/>
            <a:headEnd/>
            <a:tailEnd/>
          </a:ln>
        </p:spPr>
        <p:txBody>
          <a:bodyPr lIns="92160" tIns="46080" rIns="92160" bIns="46080" anchor="ctr">
            <a:prstTxWarp prst="textNoShape">
              <a:avLst/>
            </a:prstTxWarp>
          </a:bodyPr>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0C84522-B36E-7B46-920B-E274D51794DC}" type="slidenum">
              <a:rPr lang="en-US" sz="1400">
                <a:solidFill>
                  <a:srgbClr val="777777"/>
                </a:solidFill>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37</a:t>
            </a:fld>
            <a:endParaRPr lang="en-US" sz="1400">
              <a:solidFill>
                <a:srgbClr val="777777"/>
              </a:solidFill>
            </a:endParaRPr>
          </a:p>
        </p:txBody>
      </p:sp>
      <p:graphicFrame>
        <p:nvGraphicFramePr>
          <p:cNvPr id="3" name="Table 2"/>
          <p:cNvGraphicFramePr>
            <a:graphicFrameLocks noGrp="1"/>
          </p:cNvGraphicFramePr>
          <p:nvPr/>
        </p:nvGraphicFramePr>
        <p:xfrm>
          <a:off x="609600" y="1397000"/>
          <a:ext cx="8242300" cy="3938588"/>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2368550">
                  <a:extLst>
                    <a:ext uri="{9D8B030D-6E8A-4147-A177-3AD203B41FA5}">
                      <a16:colId xmlns:a16="http://schemas.microsoft.com/office/drawing/2014/main" val="20001"/>
                    </a:ext>
                  </a:extLst>
                </a:gridCol>
                <a:gridCol w="2060575">
                  <a:extLst>
                    <a:ext uri="{9D8B030D-6E8A-4147-A177-3AD203B41FA5}">
                      <a16:colId xmlns:a16="http://schemas.microsoft.com/office/drawing/2014/main" val="20002"/>
                    </a:ext>
                  </a:extLst>
                </a:gridCol>
                <a:gridCol w="2060575">
                  <a:extLst>
                    <a:ext uri="{9D8B030D-6E8A-4147-A177-3AD203B41FA5}">
                      <a16:colId xmlns:a16="http://schemas.microsoft.com/office/drawing/2014/main" val="20003"/>
                    </a:ext>
                  </a:extLst>
                </a:gridCol>
              </a:tblGrid>
              <a:tr h="640061">
                <a:tc>
                  <a:txBody>
                    <a:bodyPr/>
                    <a:lstStyle/>
                    <a:p>
                      <a:r>
                        <a:rPr lang="en-US" sz="1800" dirty="0"/>
                        <a:t>System Name</a:t>
                      </a:r>
                    </a:p>
                  </a:txBody>
                  <a:tcPr marT="45711" marB="45711"/>
                </a:tc>
                <a:tc>
                  <a:txBody>
                    <a:bodyPr/>
                    <a:lstStyle/>
                    <a:p>
                      <a:r>
                        <a:rPr lang="en-US" sz="1800" dirty="0"/>
                        <a:t>Fault</a:t>
                      </a:r>
                      <a:r>
                        <a:rPr lang="en-US" sz="1800" baseline="0" dirty="0"/>
                        <a:t> Description</a:t>
                      </a:r>
                      <a:endParaRPr lang="en-US" sz="1800" dirty="0"/>
                    </a:p>
                  </a:txBody>
                  <a:tcPr marT="45711" marB="45711"/>
                </a:tc>
                <a:tc>
                  <a:txBody>
                    <a:bodyPr/>
                    <a:lstStyle/>
                    <a:p>
                      <a:r>
                        <a:rPr lang="en-US" sz="1800" dirty="0"/>
                        <a:t>Fault Impact Factor</a:t>
                      </a:r>
                    </a:p>
                  </a:txBody>
                  <a:tcPr marT="45711" marB="45711"/>
                </a:tc>
                <a:tc>
                  <a:txBody>
                    <a:bodyPr/>
                    <a:lstStyle/>
                    <a:p>
                      <a:r>
                        <a:rPr lang="en-US" sz="1800" dirty="0"/>
                        <a:t>Fault Onset Time Dispersion</a:t>
                      </a:r>
                    </a:p>
                  </a:txBody>
                  <a:tcPr marT="45711" marB="45711"/>
                </a:tc>
                <a:extLst>
                  <a:ext uri="{0D108BD9-81ED-4DB2-BD59-A6C34878D82A}">
                    <a16:rowId xmlns:a16="http://schemas.microsoft.com/office/drawing/2014/main" val="10000"/>
                  </a:ext>
                </a:extLst>
              </a:tr>
              <a:tr h="471218">
                <a:tc>
                  <a:txBody>
                    <a:bodyPr/>
                    <a:lstStyle/>
                    <a:p>
                      <a:r>
                        <a:rPr lang="en-US" sz="1800" dirty="0"/>
                        <a:t>Apache</a:t>
                      </a:r>
                    </a:p>
                  </a:txBody>
                  <a:tcPr marT="45715" marB="45715"/>
                </a:tc>
                <a:tc>
                  <a:txBody>
                    <a:bodyPr/>
                    <a:lstStyle/>
                    <a:p>
                      <a:r>
                        <a:rPr lang="en-US" sz="1800" dirty="0"/>
                        <a:t>Flag setting </a:t>
                      </a:r>
                      <a:r>
                        <a:rPr lang="en-US" sz="1800" baseline="0" dirty="0"/>
                        <a:t>bug</a:t>
                      </a:r>
                      <a:endParaRPr lang="en-US" sz="1800" dirty="0"/>
                    </a:p>
                  </a:txBody>
                  <a:tcPr marT="45715" marB="45715"/>
                </a:tc>
                <a:tc>
                  <a:txBody>
                    <a:bodyPr/>
                    <a:lstStyle/>
                    <a:p>
                      <a:r>
                        <a:rPr lang="en-US" sz="1800" dirty="0"/>
                        <a:t>50 +/- 0.5</a:t>
                      </a:r>
                      <a:r>
                        <a:rPr lang="en-US" sz="1800" baseline="0" dirty="0"/>
                        <a:t> </a:t>
                      </a:r>
                      <a:r>
                        <a:rPr lang="en-US" sz="1800" dirty="0"/>
                        <a:t>%</a:t>
                      </a:r>
                    </a:p>
                  </a:txBody>
                  <a:tcPr marT="45715" marB="45715"/>
                </a:tc>
                <a:tc>
                  <a:txBody>
                    <a:bodyPr/>
                    <a:lstStyle/>
                    <a:p>
                      <a:r>
                        <a:rPr lang="en-US" sz="1800" dirty="0"/>
                        <a:t>374 +/- 63ms</a:t>
                      </a:r>
                    </a:p>
                  </a:txBody>
                  <a:tcPr marT="45715" marB="45715"/>
                </a:tc>
                <a:extLst>
                  <a:ext uri="{0D108BD9-81ED-4DB2-BD59-A6C34878D82A}">
                    <a16:rowId xmlns:a16="http://schemas.microsoft.com/office/drawing/2014/main" val="10001"/>
                  </a:ext>
                </a:extLst>
              </a:tr>
              <a:tr h="471218">
                <a:tc>
                  <a:txBody>
                    <a:bodyPr/>
                    <a:lstStyle/>
                    <a:p>
                      <a:r>
                        <a:rPr lang="en-US" sz="1800" dirty="0"/>
                        <a:t>MySQL</a:t>
                      </a:r>
                    </a:p>
                  </a:txBody>
                  <a:tcPr marT="45715" marB="45715"/>
                </a:tc>
                <a:tc>
                  <a:txBody>
                    <a:bodyPr/>
                    <a:lstStyle/>
                    <a:p>
                      <a:r>
                        <a:rPr lang="en-US" sz="1800" dirty="0"/>
                        <a:t>Deadlock bug</a:t>
                      </a:r>
                      <a:r>
                        <a:rPr lang="en-US" sz="1800" baseline="0" dirty="0"/>
                        <a:t> </a:t>
                      </a:r>
                      <a:endParaRPr lang="en-US" sz="1800" dirty="0"/>
                    </a:p>
                  </a:txBody>
                  <a:tcPr marT="45715" marB="45715"/>
                </a:tc>
                <a:tc>
                  <a:txBody>
                    <a:bodyPr/>
                    <a:lstStyle/>
                    <a:p>
                      <a:r>
                        <a:rPr lang="en-US" sz="1800" dirty="0"/>
                        <a:t>40 +/- 0 %</a:t>
                      </a:r>
                    </a:p>
                  </a:txBody>
                  <a:tcPr marT="45715" marB="45715"/>
                </a:tc>
                <a:tc>
                  <a:txBody>
                    <a:bodyPr/>
                    <a:lstStyle/>
                    <a:p>
                      <a:r>
                        <a:rPr lang="en-US" sz="1800" dirty="0"/>
                        <a:t>38 +/- 3ms</a:t>
                      </a:r>
                    </a:p>
                  </a:txBody>
                  <a:tcPr marT="45715" marB="45715"/>
                </a:tc>
                <a:extLst>
                  <a:ext uri="{0D108BD9-81ED-4DB2-BD59-A6C34878D82A}">
                    <a16:rowId xmlns:a16="http://schemas.microsoft.com/office/drawing/2014/main" val="10002"/>
                  </a:ext>
                </a:extLst>
              </a:tr>
              <a:tr h="471218">
                <a:tc>
                  <a:txBody>
                    <a:bodyPr/>
                    <a:lstStyle/>
                    <a:p>
                      <a:r>
                        <a:rPr lang="en-US" sz="1800" dirty="0"/>
                        <a:t>MySQL</a:t>
                      </a:r>
                    </a:p>
                  </a:txBody>
                  <a:tcPr marT="45715" marB="45715"/>
                </a:tc>
                <a:tc>
                  <a:txBody>
                    <a:bodyPr/>
                    <a:lstStyle/>
                    <a:p>
                      <a:r>
                        <a:rPr lang="en-US" sz="1800" dirty="0"/>
                        <a:t>Data flushing bug </a:t>
                      </a:r>
                    </a:p>
                  </a:txBody>
                  <a:tcPr marT="45715" marB="45715"/>
                </a:tc>
                <a:tc>
                  <a:txBody>
                    <a:bodyPr/>
                    <a:lstStyle/>
                    <a:p>
                      <a:r>
                        <a:rPr lang="en-US" sz="1800" dirty="0"/>
                        <a:t>62 +/- 3 %</a:t>
                      </a:r>
                    </a:p>
                  </a:txBody>
                  <a:tcPr marT="45715" marB="45715"/>
                </a:tc>
                <a:tc>
                  <a:txBody>
                    <a:bodyPr/>
                    <a:lstStyle/>
                    <a:p>
                      <a:r>
                        <a:rPr lang="en-US" sz="1800" dirty="0"/>
                        <a:t>721 +/- 4ms</a:t>
                      </a:r>
                    </a:p>
                  </a:txBody>
                  <a:tcPr marT="45715" marB="45715"/>
                </a:tc>
                <a:extLst>
                  <a:ext uri="{0D108BD9-81ED-4DB2-BD59-A6C34878D82A}">
                    <a16:rowId xmlns:a16="http://schemas.microsoft.com/office/drawing/2014/main" val="10003"/>
                  </a:ext>
                </a:extLst>
              </a:tr>
              <a:tr h="471218">
                <a:tc>
                  <a:txBody>
                    <a:bodyPr/>
                    <a:lstStyle/>
                    <a:p>
                      <a:r>
                        <a:rPr lang="en-US" sz="1800" dirty="0"/>
                        <a:t>Squid</a:t>
                      </a:r>
                    </a:p>
                  </a:txBody>
                  <a:tcPr marT="45715" marB="45715"/>
                </a:tc>
                <a:tc>
                  <a:txBody>
                    <a:bodyPr/>
                    <a:lstStyle/>
                    <a:p>
                      <a:r>
                        <a:rPr lang="en-US" sz="1800" dirty="0"/>
                        <a:t>File access bug </a:t>
                      </a:r>
                    </a:p>
                  </a:txBody>
                  <a:tcPr marT="45715" marB="45715"/>
                </a:tc>
                <a:tc>
                  <a:txBody>
                    <a:bodyPr/>
                    <a:lstStyle/>
                    <a:p>
                      <a:r>
                        <a:rPr lang="en-US" sz="1800" dirty="0"/>
                        <a:t>83 +/- 1 %</a:t>
                      </a:r>
                    </a:p>
                  </a:txBody>
                  <a:tcPr marT="45715" marB="45715"/>
                </a:tc>
                <a:tc>
                  <a:txBody>
                    <a:bodyPr/>
                    <a:lstStyle/>
                    <a:p>
                      <a:r>
                        <a:rPr lang="en-US" sz="1800" dirty="0"/>
                        <a:t>0.35 +/- 0.09ms</a:t>
                      </a:r>
                    </a:p>
                  </a:txBody>
                  <a:tcPr marT="45715" marB="45715"/>
                </a:tc>
                <a:extLst>
                  <a:ext uri="{0D108BD9-81ED-4DB2-BD59-A6C34878D82A}">
                    <a16:rowId xmlns:a16="http://schemas.microsoft.com/office/drawing/2014/main" val="10004"/>
                  </a:ext>
                </a:extLst>
              </a:tr>
              <a:tr h="471218">
                <a:tc>
                  <a:txBody>
                    <a:bodyPr/>
                    <a:lstStyle/>
                    <a:p>
                      <a:r>
                        <a:rPr lang="en-US" sz="1800" dirty="0"/>
                        <a:t>Cassandra</a:t>
                      </a:r>
                    </a:p>
                  </a:txBody>
                  <a:tcPr marT="45711" marB="45711"/>
                </a:tc>
                <a:tc>
                  <a:txBody>
                    <a:bodyPr/>
                    <a:lstStyle/>
                    <a:p>
                      <a:r>
                        <a:rPr lang="en-US" sz="1800" dirty="0"/>
                        <a:t>Endless loop </a:t>
                      </a:r>
                    </a:p>
                  </a:txBody>
                  <a:tcPr marT="45711" marB="45711"/>
                </a:tc>
                <a:tc>
                  <a:txBody>
                    <a:bodyPr/>
                    <a:lstStyle/>
                    <a:p>
                      <a:r>
                        <a:rPr lang="en-US" sz="1800" dirty="0"/>
                        <a:t>51 +/- 5.7</a:t>
                      </a:r>
                      <a:r>
                        <a:rPr lang="en-US" sz="1800" baseline="0" dirty="0"/>
                        <a:t> </a:t>
                      </a:r>
                      <a:r>
                        <a:rPr lang="en-US" sz="1800" dirty="0"/>
                        <a:t>%</a:t>
                      </a:r>
                    </a:p>
                  </a:txBody>
                  <a:tcPr marT="45711" marB="45711"/>
                </a:tc>
                <a:tc>
                  <a:txBody>
                    <a:bodyPr/>
                    <a:lstStyle/>
                    <a:p>
                      <a:r>
                        <a:rPr lang="en-US" sz="1800" dirty="0"/>
                        <a:t>25</a:t>
                      </a:r>
                      <a:r>
                        <a:rPr lang="en-US" sz="1800" baseline="0" dirty="0"/>
                        <a:t> </a:t>
                      </a:r>
                      <a:r>
                        <a:rPr lang="en-US" sz="1800" dirty="0"/>
                        <a:t>+/- 0.98ms</a:t>
                      </a:r>
                    </a:p>
                  </a:txBody>
                  <a:tcPr marT="45711" marB="45711"/>
                </a:tc>
                <a:extLst>
                  <a:ext uri="{0D108BD9-81ED-4DB2-BD59-A6C34878D82A}">
                    <a16:rowId xmlns:a16="http://schemas.microsoft.com/office/drawing/2014/main" val="10005"/>
                  </a:ext>
                </a:extLst>
              </a:tr>
              <a:tr h="471218">
                <a:tc>
                  <a:txBody>
                    <a:bodyPr/>
                    <a:lstStyle/>
                    <a:p>
                      <a:r>
                        <a:rPr lang="en-US" sz="1800" dirty="0" err="1"/>
                        <a:t>Hadoop</a:t>
                      </a:r>
                      <a:endParaRPr lang="en-US" sz="1800" dirty="0"/>
                    </a:p>
                  </a:txBody>
                  <a:tcPr marT="45711" marB="45711"/>
                </a:tc>
                <a:tc>
                  <a:txBody>
                    <a:bodyPr/>
                    <a:lstStyle/>
                    <a:p>
                      <a:r>
                        <a:rPr lang="en-US" sz="1800" dirty="0"/>
                        <a:t>Endless read </a:t>
                      </a:r>
                    </a:p>
                  </a:txBody>
                  <a:tcPr marT="45711" marB="45711"/>
                </a:tc>
                <a:tc>
                  <a:txBody>
                    <a:bodyPr/>
                    <a:lstStyle/>
                    <a:p>
                      <a:r>
                        <a:rPr lang="en-US" sz="1800" dirty="0"/>
                        <a:t>81 +/- 0 %</a:t>
                      </a:r>
                    </a:p>
                  </a:txBody>
                  <a:tcPr marT="45711" marB="45711"/>
                </a:tc>
                <a:tc>
                  <a:txBody>
                    <a:bodyPr/>
                    <a:lstStyle/>
                    <a:p>
                      <a:r>
                        <a:rPr lang="en-US" sz="1800" dirty="0"/>
                        <a:t>23 +/- 6ms</a:t>
                      </a:r>
                    </a:p>
                  </a:txBody>
                  <a:tcPr marT="45711" marB="45711"/>
                </a:tc>
                <a:extLst>
                  <a:ext uri="{0D108BD9-81ED-4DB2-BD59-A6C34878D82A}">
                    <a16:rowId xmlns:a16="http://schemas.microsoft.com/office/drawing/2014/main" val="10006"/>
                  </a:ext>
                </a:extLst>
              </a:tr>
              <a:tr h="471218">
                <a:tc>
                  <a:txBody>
                    <a:bodyPr/>
                    <a:lstStyle/>
                    <a:p>
                      <a:r>
                        <a:rPr lang="en-US" sz="1800" dirty="0" err="1"/>
                        <a:t>Hadoop</a:t>
                      </a:r>
                      <a:endParaRPr lang="en-US" sz="1800" dirty="0"/>
                    </a:p>
                  </a:txBody>
                  <a:tcPr marT="45711" marB="45711"/>
                </a:tc>
                <a:tc>
                  <a:txBody>
                    <a:bodyPr/>
                    <a:lstStyle/>
                    <a:p>
                      <a:r>
                        <a:rPr lang="en-US" sz="1800" dirty="0"/>
                        <a:t>Thread shutdown </a:t>
                      </a:r>
                    </a:p>
                  </a:txBody>
                  <a:tcPr marT="45711" marB="45711"/>
                </a:tc>
                <a:tc>
                  <a:txBody>
                    <a:bodyPr/>
                    <a:lstStyle/>
                    <a:p>
                      <a:r>
                        <a:rPr lang="en-US" sz="1800" dirty="0"/>
                        <a:t>85 +/- 0.5 %</a:t>
                      </a:r>
                    </a:p>
                  </a:txBody>
                  <a:tcPr marT="45711" marB="45711"/>
                </a:tc>
                <a:tc>
                  <a:txBody>
                    <a:bodyPr/>
                    <a:lstStyle/>
                    <a:p>
                      <a:r>
                        <a:rPr lang="en-US" sz="1800" dirty="0"/>
                        <a:t>110 +/- 20ms</a:t>
                      </a:r>
                    </a:p>
                  </a:txBody>
                  <a:tcPr marT="45711" marB="45711"/>
                </a:tc>
                <a:extLst>
                  <a:ext uri="{0D108BD9-81ED-4DB2-BD59-A6C34878D82A}">
                    <a16:rowId xmlns:a16="http://schemas.microsoft.com/office/drawing/2014/main" val="10007"/>
                  </a:ext>
                </a:extLst>
              </a:tr>
            </a:tbl>
          </a:graphicData>
        </a:graphic>
      </p:graphicFrame>
      <p:sp>
        <p:nvSpPr>
          <p:cNvPr id="67636" name="Rectangle 5"/>
          <p:cNvSpPr>
            <a:spLocks noChangeArrowheads="1"/>
          </p:cNvSpPr>
          <p:nvPr/>
        </p:nvSpPr>
        <p:spPr bwMode="auto">
          <a:xfrm>
            <a:off x="4730750" y="2057400"/>
            <a:ext cx="2051050" cy="3276600"/>
          </a:xfrm>
          <a:prstGeom prst="rect">
            <a:avLst/>
          </a:prstGeom>
          <a:noFill/>
          <a:ln w="38100">
            <a:solidFill>
              <a:schemeClr val="tx1"/>
            </a:solidFill>
            <a:round/>
            <a:headEnd/>
            <a:tailEnd/>
          </a:ln>
        </p:spPr>
        <p:txBody>
          <a:bodyPr>
            <a:prstTxWarp prst="textNoShape">
              <a:avLst/>
            </a:prstTxWarp>
          </a:bodyPr>
          <a:lstStyle/>
          <a:p>
            <a:endParaRPr lang="en-US"/>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a:xfrm>
            <a:off x="609600" y="152400"/>
            <a:ext cx="8001000" cy="1143000"/>
          </a:xfrm>
        </p:spPr>
        <p:txBody>
          <a:bodyPr/>
          <a:lstStyle/>
          <a:p>
            <a:r>
              <a:rPr lang="en-US" sz="3600" b="0" dirty="0" err="1">
                <a:solidFill>
                  <a:srgbClr val="7030A0"/>
                </a:solidFill>
                <a:cs typeface="Times New Roman" pitchFamily="18" charset="0"/>
              </a:rPr>
              <a:t>PerfScope</a:t>
            </a:r>
            <a:r>
              <a:rPr lang="en-US" sz="3600" b="0" dirty="0">
                <a:solidFill>
                  <a:srgbClr val="7030A0"/>
                </a:solidFill>
                <a:cs typeface="Times New Roman" pitchFamily="18" charset="0"/>
              </a:rPr>
              <a:t>: Online Performance Bug Inference</a:t>
            </a:r>
            <a:endParaRPr lang="en-US" sz="3600" b="0" dirty="0">
              <a:latin typeface="Arial" pitchFamily="-109" charset="0"/>
            </a:endParaRPr>
          </a:p>
        </p:txBody>
      </p:sp>
      <p:sp>
        <p:nvSpPr>
          <p:cNvPr id="13315" name="灯片编号占位符 3"/>
          <p:cNvSpPr>
            <a:spLocks noGrp="1"/>
          </p:cNvSpPr>
          <p:nvPr>
            <p:ph type="sldNum" sz="quarter" idx="4294967295"/>
          </p:nvPr>
        </p:nvSpPr>
        <p:spPr>
          <a:xfrm>
            <a:off x="6646863" y="6400800"/>
            <a:ext cx="1905000" cy="304800"/>
          </a:xfrm>
          <a:prstGeom prst="rect">
            <a:avLst/>
          </a:prstGeom>
          <a:noFill/>
        </p:spPr>
        <p:txBody>
          <a:bodyPr/>
          <a:lstStyle/>
          <a:p>
            <a:fld id="{056F3EE3-3456-7343-ACA5-62509487778D}" type="slidenum">
              <a:rPr lang="zh-CN" altLang="en-US">
                <a:latin typeface="Times New Roman" pitchFamily="-109" charset="0"/>
                <a:ea typeface="ＭＳ Ｐゴシック" pitchFamily="-109" charset="-128"/>
                <a:cs typeface="ＭＳ Ｐゴシック" pitchFamily="-109" charset="-128"/>
              </a:rPr>
              <a:pPr/>
              <a:t>38</a:t>
            </a:fld>
            <a:endParaRPr lang="en-US" altLang="zh-CN">
              <a:latin typeface="Times New Roman" pitchFamily="-109" charset="0"/>
              <a:ea typeface="ＭＳ Ｐゴシック" pitchFamily="-109" charset="-128"/>
              <a:cs typeface="ＭＳ Ｐゴシック" pitchFamily="-109" charset="-128"/>
            </a:endParaRPr>
          </a:p>
        </p:txBody>
      </p:sp>
      <p:sp>
        <p:nvSpPr>
          <p:cNvPr id="4" name="Cloud 3"/>
          <p:cNvSpPr/>
          <p:nvPr/>
        </p:nvSpPr>
        <p:spPr bwMode="auto">
          <a:xfrm>
            <a:off x="144463" y="1833563"/>
            <a:ext cx="3019425" cy="2016125"/>
          </a:xfrm>
          <a:prstGeom prst="cloud">
            <a:avLst/>
          </a:prstGeom>
          <a:noFill/>
          <a:ln w="9525" cap="flat" cmpd="sng" algn="ctr">
            <a:solidFill>
              <a:schemeClr val="tx1"/>
            </a:solidFill>
            <a:prstDash val="solid"/>
            <a:round/>
            <a:headEnd type="none" w="med" len="med"/>
            <a:tailEnd type="none" w="med" len="med"/>
          </a:ln>
          <a:effectLst/>
        </p:spPr>
        <p:txBody>
          <a:bodyPr/>
          <a:lstStyle/>
          <a:p>
            <a:pPr>
              <a:spcBef>
                <a:spcPct val="20000"/>
              </a:spcBef>
              <a:buClr>
                <a:schemeClr val="bg1"/>
              </a:buClr>
              <a:buFontTx/>
              <a:buChar char="•"/>
              <a:defRPr/>
            </a:pPr>
            <a:endParaRPr lang="en-US">
              <a:latin typeface="+mj-lt"/>
              <a:ea typeface="ＭＳ Ｐゴシック" pitchFamily="32" charset="-128"/>
              <a:cs typeface="+mn-cs"/>
            </a:endParaRPr>
          </a:p>
        </p:txBody>
      </p:sp>
      <p:pic>
        <p:nvPicPr>
          <p:cNvPr id="13317" name="Picture 21"/>
          <p:cNvPicPr>
            <a:picLocks noChangeAspect="1" noChangeArrowheads="1"/>
          </p:cNvPicPr>
          <p:nvPr/>
        </p:nvPicPr>
        <p:blipFill>
          <a:blip r:embed="rId2"/>
          <a:srcRect/>
          <a:stretch>
            <a:fillRect/>
          </a:stretch>
        </p:blipFill>
        <p:spPr bwMode="auto">
          <a:xfrm>
            <a:off x="815975" y="2220913"/>
            <a:ext cx="1200150" cy="800100"/>
          </a:xfrm>
          <a:prstGeom prst="rect">
            <a:avLst/>
          </a:prstGeom>
          <a:solidFill>
            <a:srgbClr val="FF9900"/>
          </a:solidFill>
          <a:ln w="9525">
            <a:noFill/>
            <a:miter lim="800000"/>
            <a:headEnd/>
            <a:tailEnd/>
          </a:ln>
        </p:spPr>
      </p:pic>
      <p:sp>
        <p:nvSpPr>
          <p:cNvPr id="42" name="Rectangle 25"/>
          <p:cNvSpPr>
            <a:spLocks noChangeArrowheads="1"/>
          </p:cNvSpPr>
          <p:nvPr/>
        </p:nvSpPr>
        <p:spPr bwMode="auto">
          <a:xfrm>
            <a:off x="1427163" y="3128963"/>
            <a:ext cx="381000" cy="315912"/>
          </a:xfrm>
          <a:prstGeom prst="rect">
            <a:avLst/>
          </a:prstGeom>
          <a:solidFill>
            <a:srgbClr val="00B050"/>
          </a:solidFill>
          <a:ln w="9525">
            <a:solidFill>
              <a:schemeClr val="tx1"/>
            </a:solidFill>
            <a:miter lim="800000"/>
            <a:headEnd/>
            <a:tailEnd/>
          </a:ln>
        </p:spPr>
        <p:txBody>
          <a:bodyPr wrap="none" anchor="ctr"/>
          <a:lstStyle/>
          <a:p>
            <a:pPr algn="ctr">
              <a:buFont typeface="Times New Roman" pitchFamily="16" charset="0"/>
              <a:buNone/>
              <a:defRPr/>
            </a:pPr>
            <a:r>
              <a:rPr lang="en-US" altLang="zh-CN" sz="1600" dirty="0">
                <a:latin typeface="+mj-lt"/>
                <a:ea typeface="ＭＳ Ｐゴシック" pitchFamily="32" charset="-128"/>
                <a:cs typeface="+mn-cs"/>
              </a:rPr>
              <a:t>VM</a:t>
            </a:r>
          </a:p>
        </p:txBody>
      </p:sp>
      <p:sp>
        <p:nvSpPr>
          <p:cNvPr id="43" name="Rectangle 25"/>
          <p:cNvSpPr>
            <a:spLocks noChangeArrowheads="1"/>
          </p:cNvSpPr>
          <p:nvPr/>
        </p:nvSpPr>
        <p:spPr bwMode="auto">
          <a:xfrm>
            <a:off x="923925" y="3128963"/>
            <a:ext cx="381000" cy="315912"/>
          </a:xfrm>
          <a:prstGeom prst="rect">
            <a:avLst/>
          </a:prstGeom>
          <a:noFill/>
          <a:ln w="9525">
            <a:solidFill>
              <a:schemeClr val="tx1"/>
            </a:solidFill>
            <a:miter lim="800000"/>
            <a:headEnd/>
            <a:tailEnd/>
          </a:ln>
        </p:spPr>
        <p:txBody>
          <a:bodyPr wrap="none" anchor="ctr"/>
          <a:lstStyle/>
          <a:p>
            <a:pPr algn="ctr">
              <a:buFont typeface="Times New Roman" pitchFamily="16" charset="0"/>
              <a:buNone/>
              <a:defRPr/>
            </a:pPr>
            <a:r>
              <a:rPr lang="en-US" altLang="zh-CN" sz="1600" dirty="0">
                <a:latin typeface="+mj-lt"/>
                <a:ea typeface="ＭＳ Ｐゴシック" pitchFamily="32" charset="-128"/>
                <a:cs typeface="+mn-cs"/>
              </a:rPr>
              <a:t>VM</a:t>
            </a:r>
          </a:p>
        </p:txBody>
      </p:sp>
      <p:pic>
        <p:nvPicPr>
          <p:cNvPr id="13320" name="Picture 6"/>
          <p:cNvPicPr>
            <a:picLocks noChangeAspect="1" noChangeArrowheads="1"/>
          </p:cNvPicPr>
          <p:nvPr/>
        </p:nvPicPr>
        <p:blipFill>
          <a:blip r:embed="rId3"/>
          <a:srcRect/>
          <a:stretch>
            <a:fillRect/>
          </a:stretch>
        </p:blipFill>
        <p:spPr bwMode="auto">
          <a:xfrm>
            <a:off x="2027238" y="2265363"/>
            <a:ext cx="1039812" cy="696912"/>
          </a:xfrm>
          <a:prstGeom prst="rect">
            <a:avLst/>
          </a:prstGeom>
          <a:noFill/>
          <a:ln w="9525">
            <a:noFill/>
            <a:round/>
            <a:headEnd/>
            <a:tailEnd/>
          </a:ln>
        </p:spPr>
      </p:pic>
      <p:cxnSp>
        <p:nvCxnSpPr>
          <p:cNvPr id="27" name="Straight Arrow Connector 26"/>
          <p:cNvCxnSpPr>
            <a:cxnSpLocks noChangeShapeType="1"/>
          </p:cNvCxnSpPr>
          <p:nvPr/>
        </p:nvCxnSpPr>
        <p:spPr bwMode="auto">
          <a:xfrm>
            <a:off x="2547938" y="3014663"/>
            <a:ext cx="3175" cy="1735137"/>
          </a:xfrm>
          <a:prstGeom prst="straightConnector1">
            <a:avLst/>
          </a:prstGeom>
          <a:noFill/>
          <a:ln w="38100">
            <a:solidFill>
              <a:schemeClr val="tx1"/>
            </a:solidFill>
            <a:round/>
            <a:headEnd/>
            <a:tailEnd type="arrow" w="med" len="med"/>
          </a:ln>
        </p:spPr>
      </p:cxnSp>
      <p:sp>
        <p:nvSpPr>
          <p:cNvPr id="12" name="TextBox 11"/>
          <p:cNvSpPr txBox="1">
            <a:spLocks noChangeArrowheads="1"/>
          </p:cNvSpPr>
          <p:nvPr/>
        </p:nvSpPr>
        <p:spPr bwMode="auto">
          <a:xfrm>
            <a:off x="2627313" y="3630613"/>
            <a:ext cx="1439862" cy="830262"/>
          </a:xfrm>
          <a:prstGeom prst="rect">
            <a:avLst/>
          </a:prstGeom>
          <a:noFill/>
          <a:ln w="9525">
            <a:noFill/>
            <a:miter lim="800000"/>
            <a:headEnd/>
            <a:tailEnd/>
          </a:ln>
        </p:spPr>
        <p:txBody>
          <a:bodyPr>
            <a:prstTxWarp prst="textNoShape">
              <a:avLst/>
            </a:prstTxWarp>
            <a:spAutoFit/>
          </a:bodyPr>
          <a:lstStyle/>
          <a:p>
            <a:pPr algn="ctr"/>
            <a:r>
              <a:rPr lang="en-US"/>
              <a:t>Function trace</a:t>
            </a:r>
          </a:p>
        </p:txBody>
      </p:sp>
      <p:cxnSp>
        <p:nvCxnSpPr>
          <p:cNvPr id="33" name="Straight Arrow Connector 32"/>
          <p:cNvCxnSpPr>
            <a:cxnSpLocks noChangeShapeType="1"/>
          </p:cNvCxnSpPr>
          <p:nvPr/>
        </p:nvCxnSpPr>
        <p:spPr bwMode="auto">
          <a:xfrm>
            <a:off x="1617663" y="3546475"/>
            <a:ext cx="0" cy="1209675"/>
          </a:xfrm>
          <a:prstGeom prst="straightConnector1">
            <a:avLst/>
          </a:prstGeom>
          <a:noFill/>
          <a:ln w="38100">
            <a:solidFill>
              <a:schemeClr val="tx1"/>
            </a:solidFill>
            <a:round/>
            <a:headEnd/>
            <a:tailEnd type="arrow" w="med" len="med"/>
          </a:ln>
        </p:spPr>
      </p:cxnSp>
      <p:sp>
        <p:nvSpPr>
          <p:cNvPr id="35" name="TextBox 34"/>
          <p:cNvSpPr txBox="1">
            <a:spLocks noChangeArrowheads="1"/>
          </p:cNvSpPr>
          <p:nvPr/>
        </p:nvSpPr>
        <p:spPr bwMode="auto">
          <a:xfrm>
            <a:off x="0" y="4041775"/>
            <a:ext cx="1811338" cy="830263"/>
          </a:xfrm>
          <a:prstGeom prst="rect">
            <a:avLst/>
          </a:prstGeom>
          <a:noFill/>
          <a:ln w="9525">
            <a:noFill/>
            <a:miter lim="800000"/>
            <a:headEnd/>
            <a:tailEnd/>
          </a:ln>
        </p:spPr>
        <p:txBody>
          <a:bodyPr>
            <a:prstTxWarp prst="textNoShape">
              <a:avLst/>
            </a:prstTxWarp>
            <a:spAutoFit/>
          </a:bodyPr>
          <a:lstStyle/>
          <a:p>
            <a:pPr algn="ctr"/>
            <a:r>
              <a:rPr lang="en-US"/>
              <a:t>System call trace</a:t>
            </a:r>
          </a:p>
        </p:txBody>
      </p:sp>
      <p:sp>
        <p:nvSpPr>
          <p:cNvPr id="13325" name="TextBox 13"/>
          <p:cNvSpPr txBox="1">
            <a:spLocks noChangeArrowheads="1"/>
          </p:cNvSpPr>
          <p:nvPr/>
        </p:nvSpPr>
        <p:spPr bwMode="auto">
          <a:xfrm>
            <a:off x="576263" y="1196975"/>
            <a:ext cx="2725737" cy="492125"/>
          </a:xfrm>
          <a:prstGeom prst="rect">
            <a:avLst/>
          </a:prstGeom>
          <a:noFill/>
          <a:ln w="9525">
            <a:noFill/>
            <a:miter lim="800000"/>
            <a:headEnd/>
            <a:tailEnd/>
          </a:ln>
        </p:spPr>
        <p:txBody>
          <a:bodyPr>
            <a:prstTxWarp prst="textNoShape">
              <a:avLst/>
            </a:prstTxWarp>
            <a:spAutoFit/>
          </a:bodyPr>
          <a:lstStyle/>
          <a:p>
            <a:pPr algn="ctr"/>
            <a:r>
              <a:rPr lang="en-US" sz="2600" b="1"/>
              <a:t>Offline Profiling</a:t>
            </a:r>
          </a:p>
        </p:txBody>
      </p:sp>
      <p:sp>
        <p:nvSpPr>
          <p:cNvPr id="39" name="Cloud 38"/>
          <p:cNvSpPr/>
          <p:nvPr/>
        </p:nvSpPr>
        <p:spPr bwMode="auto">
          <a:xfrm>
            <a:off x="4716463" y="1833563"/>
            <a:ext cx="3019425" cy="2016125"/>
          </a:xfrm>
          <a:prstGeom prst="cloud">
            <a:avLst/>
          </a:prstGeom>
          <a:noFill/>
          <a:ln w="9525" cap="flat" cmpd="sng" algn="ctr">
            <a:solidFill>
              <a:schemeClr val="tx1"/>
            </a:solidFill>
            <a:prstDash val="solid"/>
            <a:round/>
            <a:headEnd type="none" w="med" len="med"/>
            <a:tailEnd type="none" w="med" len="med"/>
          </a:ln>
          <a:effectLst/>
        </p:spPr>
        <p:txBody>
          <a:bodyPr/>
          <a:lstStyle/>
          <a:p>
            <a:pPr>
              <a:spcBef>
                <a:spcPct val="20000"/>
              </a:spcBef>
              <a:buClr>
                <a:schemeClr val="bg1"/>
              </a:buClr>
              <a:buFontTx/>
              <a:buChar char="•"/>
              <a:defRPr/>
            </a:pPr>
            <a:endParaRPr lang="en-US">
              <a:latin typeface="+mj-lt"/>
              <a:ea typeface="ＭＳ Ｐゴシック" pitchFamily="32" charset="-128"/>
              <a:cs typeface="+mn-cs"/>
            </a:endParaRPr>
          </a:p>
        </p:txBody>
      </p:sp>
      <p:pic>
        <p:nvPicPr>
          <p:cNvPr id="40" name="Picture 21"/>
          <p:cNvPicPr>
            <a:picLocks noChangeAspect="1" noChangeArrowheads="1"/>
          </p:cNvPicPr>
          <p:nvPr/>
        </p:nvPicPr>
        <p:blipFill>
          <a:blip r:embed="rId2"/>
          <a:srcRect/>
          <a:stretch>
            <a:fillRect/>
          </a:stretch>
        </p:blipFill>
        <p:spPr bwMode="auto">
          <a:xfrm>
            <a:off x="5387975" y="2220913"/>
            <a:ext cx="1200150" cy="800100"/>
          </a:xfrm>
          <a:prstGeom prst="rect">
            <a:avLst/>
          </a:prstGeom>
          <a:solidFill>
            <a:srgbClr val="FF9900"/>
          </a:solidFill>
          <a:ln w="9525">
            <a:noFill/>
            <a:miter lim="800000"/>
            <a:headEnd/>
            <a:tailEnd/>
          </a:ln>
        </p:spPr>
      </p:pic>
      <p:sp>
        <p:nvSpPr>
          <p:cNvPr id="44" name="Rectangle 25"/>
          <p:cNvSpPr>
            <a:spLocks noChangeArrowheads="1"/>
          </p:cNvSpPr>
          <p:nvPr/>
        </p:nvSpPr>
        <p:spPr bwMode="auto">
          <a:xfrm>
            <a:off x="6000750" y="3128963"/>
            <a:ext cx="381000" cy="315912"/>
          </a:xfrm>
          <a:prstGeom prst="rect">
            <a:avLst/>
          </a:prstGeom>
          <a:solidFill>
            <a:srgbClr val="00B050"/>
          </a:solidFill>
          <a:ln w="9525">
            <a:solidFill>
              <a:schemeClr val="tx1"/>
            </a:solidFill>
            <a:miter lim="800000"/>
            <a:headEnd/>
            <a:tailEnd/>
          </a:ln>
        </p:spPr>
        <p:txBody>
          <a:bodyPr wrap="none" anchor="ctr"/>
          <a:lstStyle/>
          <a:p>
            <a:pPr algn="ctr">
              <a:buFont typeface="Times New Roman" pitchFamily="16" charset="0"/>
              <a:buNone/>
              <a:defRPr/>
            </a:pPr>
            <a:r>
              <a:rPr lang="en-US" altLang="zh-CN" sz="1600" dirty="0">
                <a:latin typeface="+mj-lt"/>
                <a:ea typeface="ＭＳ Ｐゴシック" pitchFamily="32" charset="-128"/>
                <a:cs typeface="+mn-cs"/>
              </a:rPr>
              <a:t>VM</a:t>
            </a:r>
          </a:p>
        </p:txBody>
      </p:sp>
      <p:sp>
        <p:nvSpPr>
          <p:cNvPr id="50" name="Rectangle 25"/>
          <p:cNvSpPr>
            <a:spLocks noChangeArrowheads="1"/>
          </p:cNvSpPr>
          <p:nvPr/>
        </p:nvSpPr>
        <p:spPr bwMode="auto">
          <a:xfrm>
            <a:off x="5495925" y="3128963"/>
            <a:ext cx="381000" cy="315912"/>
          </a:xfrm>
          <a:prstGeom prst="rect">
            <a:avLst/>
          </a:prstGeom>
          <a:noFill/>
          <a:ln w="9525">
            <a:solidFill>
              <a:schemeClr val="tx1"/>
            </a:solidFill>
            <a:miter lim="800000"/>
            <a:headEnd/>
            <a:tailEnd/>
          </a:ln>
        </p:spPr>
        <p:txBody>
          <a:bodyPr wrap="none" anchor="ctr"/>
          <a:lstStyle/>
          <a:p>
            <a:pPr algn="ctr">
              <a:buFont typeface="Times New Roman" pitchFamily="16" charset="0"/>
              <a:buNone/>
              <a:defRPr/>
            </a:pPr>
            <a:r>
              <a:rPr lang="en-US" altLang="zh-CN" sz="1600" dirty="0">
                <a:latin typeface="+mj-lt"/>
                <a:ea typeface="ＭＳ Ｐゴシック" pitchFamily="32" charset="-128"/>
                <a:cs typeface="+mn-cs"/>
              </a:rPr>
              <a:t>VM</a:t>
            </a:r>
          </a:p>
        </p:txBody>
      </p:sp>
      <p:pic>
        <p:nvPicPr>
          <p:cNvPr id="51" name="Picture 6"/>
          <p:cNvPicPr>
            <a:picLocks noChangeAspect="1" noChangeArrowheads="1"/>
          </p:cNvPicPr>
          <p:nvPr/>
        </p:nvPicPr>
        <p:blipFill>
          <a:blip r:embed="rId3"/>
          <a:srcRect/>
          <a:stretch>
            <a:fillRect/>
          </a:stretch>
        </p:blipFill>
        <p:spPr bwMode="auto">
          <a:xfrm>
            <a:off x="6600825" y="2241550"/>
            <a:ext cx="1039813" cy="696913"/>
          </a:xfrm>
          <a:prstGeom prst="rect">
            <a:avLst/>
          </a:prstGeom>
          <a:noFill/>
          <a:ln w="9525">
            <a:noFill/>
            <a:round/>
            <a:headEnd/>
            <a:tailEnd/>
          </a:ln>
        </p:spPr>
      </p:pic>
      <p:sp>
        <p:nvSpPr>
          <p:cNvPr id="54" name="TextBox 53"/>
          <p:cNvSpPr txBox="1">
            <a:spLocks noChangeArrowheads="1"/>
          </p:cNvSpPr>
          <p:nvPr/>
        </p:nvSpPr>
        <p:spPr bwMode="auto">
          <a:xfrm>
            <a:off x="4356100" y="3644900"/>
            <a:ext cx="1811338" cy="1200150"/>
          </a:xfrm>
          <a:prstGeom prst="rect">
            <a:avLst/>
          </a:prstGeom>
          <a:noFill/>
          <a:ln w="9525">
            <a:noFill/>
            <a:miter lim="800000"/>
            <a:headEnd/>
            <a:tailEnd/>
          </a:ln>
        </p:spPr>
        <p:txBody>
          <a:bodyPr>
            <a:prstTxWarp prst="textNoShape">
              <a:avLst/>
            </a:prstTxWarp>
            <a:spAutoFit/>
          </a:bodyPr>
          <a:lstStyle/>
          <a:p>
            <a:pPr algn="ctr"/>
            <a:r>
              <a:rPr lang="en-US"/>
              <a:t>Affected system call trace</a:t>
            </a:r>
          </a:p>
        </p:txBody>
      </p:sp>
      <p:sp>
        <p:nvSpPr>
          <p:cNvPr id="55" name="TextBox 54"/>
          <p:cNvSpPr txBox="1">
            <a:spLocks noChangeArrowheads="1"/>
          </p:cNvSpPr>
          <p:nvPr/>
        </p:nvSpPr>
        <p:spPr bwMode="auto">
          <a:xfrm>
            <a:off x="4967288" y="1196975"/>
            <a:ext cx="2727325" cy="492125"/>
          </a:xfrm>
          <a:prstGeom prst="rect">
            <a:avLst/>
          </a:prstGeom>
          <a:noFill/>
          <a:ln w="9525">
            <a:noFill/>
            <a:miter lim="800000"/>
            <a:headEnd/>
            <a:tailEnd/>
          </a:ln>
        </p:spPr>
        <p:txBody>
          <a:bodyPr>
            <a:prstTxWarp prst="textNoShape">
              <a:avLst/>
            </a:prstTxWarp>
            <a:spAutoFit/>
          </a:bodyPr>
          <a:lstStyle/>
          <a:p>
            <a:pPr algn="ctr"/>
            <a:r>
              <a:rPr lang="en-US" sz="2600" b="1"/>
              <a:t>Online</a:t>
            </a:r>
          </a:p>
        </p:txBody>
      </p:sp>
      <p:sp>
        <p:nvSpPr>
          <p:cNvPr id="56" name="Rectangle 55"/>
          <p:cNvSpPr>
            <a:spLocks noChangeArrowheads="1"/>
          </p:cNvSpPr>
          <p:nvPr/>
        </p:nvSpPr>
        <p:spPr bwMode="auto">
          <a:xfrm>
            <a:off x="4932040" y="4789613"/>
            <a:ext cx="2520838" cy="1015651"/>
          </a:xfrm>
          <a:prstGeom prst="rect">
            <a:avLst/>
          </a:prstGeom>
          <a:solidFill>
            <a:srgbClr val="FFC000"/>
          </a:solidFill>
          <a:ln w="38100" algn="ctr">
            <a:solidFill>
              <a:schemeClr val="tx1"/>
            </a:solidFill>
            <a:round/>
            <a:headEnd/>
            <a:tailEnd/>
          </a:ln>
          <a:scene3d>
            <a:camera prst="orthographicFront"/>
            <a:lightRig rig="threePt" dir="t"/>
          </a:scene3d>
          <a:sp3d prstMaterial="dkEdge"/>
        </p:spPr>
        <p:txBody>
          <a:bodyPr anchor="ctr"/>
          <a:lstStyle/>
          <a:p>
            <a:pPr algn="ctr">
              <a:defRPr/>
            </a:pPr>
            <a:r>
              <a:rPr lang="en-US" b="1" dirty="0" err="1">
                <a:solidFill>
                  <a:schemeClr val="bg1"/>
                </a:solidFill>
                <a:latin typeface="Times New Roman" pitchFamily="18" charset="0"/>
                <a:ea typeface="ＭＳ Ｐゴシック" pitchFamily="34" charset="-128"/>
                <a:cs typeface="+mn-cs"/>
              </a:rPr>
              <a:t>PerfScope</a:t>
            </a:r>
            <a:r>
              <a:rPr lang="en-US" b="1" dirty="0">
                <a:solidFill>
                  <a:schemeClr val="bg1"/>
                </a:solidFill>
                <a:latin typeface="Times New Roman" pitchFamily="18" charset="0"/>
                <a:ea typeface="ＭＳ Ｐゴシック" pitchFamily="34" charset="-128"/>
                <a:cs typeface="+mn-cs"/>
              </a:rPr>
              <a:t> Runtime</a:t>
            </a:r>
          </a:p>
        </p:txBody>
      </p:sp>
      <p:cxnSp>
        <p:nvCxnSpPr>
          <p:cNvPr id="59" name="Straight Arrow Connector 58"/>
          <p:cNvCxnSpPr>
            <a:cxnSpLocks noChangeShapeType="1"/>
          </p:cNvCxnSpPr>
          <p:nvPr/>
        </p:nvCxnSpPr>
        <p:spPr bwMode="auto">
          <a:xfrm>
            <a:off x="6227763" y="3536950"/>
            <a:ext cx="0" cy="1209675"/>
          </a:xfrm>
          <a:prstGeom prst="straightConnector1">
            <a:avLst/>
          </a:prstGeom>
          <a:noFill/>
          <a:ln w="38100">
            <a:solidFill>
              <a:schemeClr val="tx1"/>
            </a:solidFill>
            <a:round/>
            <a:headEnd/>
            <a:tailEnd type="arrow" w="med" len="med"/>
          </a:ln>
        </p:spPr>
      </p:cxnSp>
      <p:sp>
        <p:nvSpPr>
          <p:cNvPr id="61" name="Rectangle 60"/>
          <p:cNvSpPr>
            <a:spLocks noChangeArrowheads="1"/>
          </p:cNvSpPr>
          <p:nvPr/>
        </p:nvSpPr>
        <p:spPr bwMode="auto">
          <a:xfrm>
            <a:off x="755297" y="4789596"/>
            <a:ext cx="2520838" cy="1015651"/>
          </a:xfrm>
          <a:prstGeom prst="rect">
            <a:avLst/>
          </a:prstGeom>
          <a:solidFill>
            <a:srgbClr val="FFC000"/>
          </a:solidFill>
          <a:ln w="38100" algn="ctr">
            <a:solidFill>
              <a:schemeClr val="tx1"/>
            </a:solidFill>
            <a:round/>
            <a:headEnd/>
            <a:tailEnd/>
          </a:ln>
          <a:scene3d>
            <a:camera prst="orthographicFront"/>
            <a:lightRig rig="threePt" dir="t"/>
          </a:scene3d>
          <a:sp3d prstMaterial="dkEdge"/>
        </p:spPr>
        <p:txBody>
          <a:bodyPr anchor="ctr"/>
          <a:lstStyle/>
          <a:p>
            <a:pPr algn="ctr">
              <a:defRPr/>
            </a:pPr>
            <a:r>
              <a:rPr lang="en-US" b="1" dirty="0" err="1">
                <a:solidFill>
                  <a:schemeClr val="bg1"/>
                </a:solidFill>
                <a:latin typeface="Times New Roman" pitchFamily="18" charset="0"/>
                <a:ea typeface="ＭＳ Ｐゴシック" pitchFamily="34" charset="-128"/>
                <a:cs typeface="+mn-cs"/>
              </a:rPr>
              <a:t>PerfScope</a:t>
            </a:r>
            <a:r>
              <a:rPr lang="en-US" b="1" dirty="0">
                <a:solidFill>
                  <a:schemeClr val="bg1"/>
                </a:solidFill>
                <a:latin typeface="Times New Roman" pitchFamily="18" charset="0"/>
                <a:ea typeface="ＭＳ Ｐゴシック" pitchFamily="34" charset="-128"/>
                <a:cs typeface="+mn-cs"/>
              </a:rPr>
              <a:t> </a:t>
            </a:r>
          </a:p>
          <a:p>
            <a:pPr algn="ctr">
              <a:defRPr/>
            </a:pPr>
            <a:r>
              <a:rPr lang="en-US" b="1" dirty="0">
                <a:solidFill>
                  <a:schemeClr val="bg1"/>
                </a:solidFill>
                <a:latin typeface="Times New Roman" pitchFamily="18" charset="0"/>
                <a:ea typeface="ＭＳ Ｐゴシック" pitchFamily="34" charset="-128"/>
                <a:cs typeface="+mn-cs"/>
              </a:rPr>
              <a:t>Offline </a:t>
            </a:r>
          </a:p>
        </p:txBody>
      </p:sp>
      <p:cxnSp>
        <p:nvCxnSpPr>
          <p:cNvPr id="62" name="Straight Arrow Connector 61"/>
          <p:cNvCxnSpPr>
            <a:cxnSpLocks noChangeShapeType="1"/>
          </p:cNvCxnSpPr>
          <p:nvPr/>
        </p:nvCxnSpPr>
        <p:spPr bwMode="auto">
          <a:xfrm>
            <a:off x="3276600" y="5297488"/>
            <a:ext cx="1655763" cy="0"/>
          </a:xfrm>
          <a:prstGeom prst="straightConnector1">
            <a:avLst/>
          </a:prstGeom>
          <a:noFill/>
          <a:ln w="38100">
            <a:solidFill>
              <a:schemeClr val="tx1"/>
            </a:solidFill>
            <a:round/>
            <a:headEnd/>
            <a:tailEnd type="arrow" w="med" len="med"/>
          </a:ln>
        </p:spPr>
      </p:cxnSp>
      <p:sp>
        <p:nvSpPr>
          <p:cNvPr id="64" name="TextBox 63"/>
          <p:cNvSpPr txBox="1">
            <a:spLocks noChangeArrowheads="1"/>
          </p:cNvSpPr>
          <p:nvPr/>
        </p:nvSpPr>
        <p:spPr bwMode="auto">
          <a:xfrm>
            <a:off x="3155950" y="5265738"/>
            <a:ext cx="1811338" cy="830262"/>
          </a:xfrm>
          <a:prstGeom prst="rect">
            <a:avLst/>
          </a:prstGeom>
          <a:noFill/>
          <a:ln w="9525">
            <a:noFill/>
            <a:miter lim="800000"/>
            <a:headEnd/>
            <a:tailEnd/>
          </a:ln>
        </p:spPr>
        <p:txBody>
          <a:bodyPr>
            <a:prstTxWarp prst="textNoShape">
              <a:avLst/>
            </a:prstTxWarp>
            <a:spAutoFit/>
          </a:bodyPr>
          <a:lstStyle/>
          <a:p>
            <a:pPr algn="ctr"/>
            <a:r>
              <a:rPr lang="en-US"/>
              <a:t>Application profile</a:t>
            </a:r>
          </a:p>
        </p:txBody>
      </p:sp>
      <p:cxnSp>
        <p:nvCxnSpPr>
          <p:cNvPr id="65" name="Straight Arrow Connector 64"/>
          <p:cNvCxnSpPr>
            <a:cxnSpLocks noChangeShapeType="1"/>
          </p:cNvCxnSpPr>
          <p:nvPr/>
        </p:nvCxnSpPr>
        <p:spPr bwMode="auto">
          <a:xfrm flipV="1">
            <a:off x="7453313" y="5297488"/>
            <a:ext cx="227012" cy="0"/>
          </a:xfrm>
          <a:prstGeom prst="straightConnector1">
            <a:avLst/>
          </a:prstGeom>
          <a:noFill/>
          <a:ln w="38100">
            <a:solidFill>
              <a:schemeClr val="tx1"/>
            </a:solidFill>
            <a:round/>
            <a:headEnd/>
            <a:tailEnd type="arrow" w="med" len="med"/>
          </a:ln>
        </p:spPr>
      </p:cxnSp>
      <p:sp>
        <p:nvSpPr>
          <p:cNvPr id="67" name="Explosion 1 66"/>
          <p:cNvSpPr>
            <a:spLocks noChangeArrowheads="1"/>
          </p:cNvSpPr>
          <p:nvPr/>
        </p:nvSpPr>
        <p:spPr bwMode="auto">
          <a:xfrm>
            <a:off x="6518275" y="2938463"/>
            <a:ext cx="790575" cy="692150"/>
          </a:xfrm>
          <a:prstGeom prst="irregularSeal1">
            <a:avLst/>
          </a:prstGeom>
          <a:solidFill>
            <a:srgbClr val="FFC000"/>
          </a:solidFill>
          <a:ln w="9525">
            <a:solidFill>
              <a:schemeClr val="tx1"/>
            </a:solidFill>
            <a:round/>
            <a:headEnd/>
            <a:tailEnd/>
          </a:ln>
        </p:spPr>
        <p:txBody>
          <a:bodyPr>
            <a:prstTxWarp prst="textNoShape">
              <a:avLst/>
            </a:prstTxWarp>
          </a:bodyPr>
          <a:lstStyle/>
          <a:p>
            <a:pPr>
              <a:spcBef>
                <a:spcPct val="20000"/>
              </a:spcBef>
              <a:buClr>
                <a:schemeClr val="bg1"/>
              </a:buClr>
              <a:buSzPct val="100000"/>
              <a:buFontTx/>
              <a:buChar char="•"/>
            </a:pPr>
            <a:endParaRPr lang="en-US"/>
          </a:p>
        </p:txBody>
      </p:sp>
      <p:pic>
        <p:nvPicPr>
          <p:cNvPr id="23" name="Picture 22"/>
          <p:cNvPicPr>
            <a:picLocks noChangeAspect="1"/>
          </p:cNvPicPr>
          <p:nvPr/>
        </p:nvPicPr>
        <p:blipFill>
          <a:blip r:embed="rId4"/>
          <a:srcRect/>
          <a:stretch>
            <a:fillRect/>
          </a:stretch>
        </p:blipFill>
        <p:spPr bwMode="auto">
          <a:xfrm>
            <a:off x="6588125" y="2997200"/>
            <a:ext cx="609600" cy="609600"/>
          </a:xfrm>
          <a:prstGeom prst="rect">
            <a:avLst/>
          </a:prstGeom>
          <a:noFill/>
          <a:ln w="9525">
            <a:noFill/>
            <a:miter lim="800000"/>
            <a:headEnd/>
            <a:tailEnd/>
          </a:ln>
        </p:spPr>
      </p:pic>
      <p:sp>
        <p:nvSpPr>
          <p:cNvPr id="29" name="Vertical Scroll 28"/>
          <p:cNvSpPr>
            <a:spLocks noChangeArrowheads="1"/>
          </p:cNvSpPr>
          <p:nvPr/>
        </p:nvSpPr>
        <p:spPr bwMode="auto">
          <a:xfrm>
            <a:off x="2035175" y="2928938"/>
            <a:ext cx="1120775" cy="617537"/>
          </a:xfrm>
          <a:prstGeom prst="verticalScroll">
            <a:avLst>
              <a:gd name="adj" fmla="val 12500"/>
            </a:avLst>
          </a:prstGeom>
          <a:gradFill rotWithShape="0">
            <a:gsLst>
              <a:gs pos="0">
                <a:srgbClr val="FFEFD1"/>
              </a:gs>
              <a:gs pos="64999">
                <a:srgbClr val="F0EBD5"/>
              </a:gs>
              <a:gs pos="100000">
                <a:srgbClr val="D1C39F"/>
              </a:gs>
            </a:gsLst>
            <a:lin ang="5400000"/>
          </a:gradFill>
          <a:ln w="9525">
            <a:solidFill>
              <a:schemeClr val="tx1"/>
            </a:solidFill>
            <a:round/>
            <a:headEnd/>
            <a:tailEnd/>
          </a:ln>
        </p:spPr>
        <p:txBody>
          <a:bodyPr>
            <a:prstTxWarp prst="textNoShape">
              <a:avLst/>
            </a:prstTxWarp>
          </a:bodyPr>
          <a:lstStyle/>
          <a:p>
            <a:pPr algn="ctr">
              <a:spcBef>
                <a:spcPct val="20000"/>
              </a:spcBef>
              <a:buClr>
                <a:schemeClr val="bg1"/>
              </a:buClr>
              <a:buSzPct val="100000"/>
            </a:pPr>
            <a:r>
              <a:rPr lang="en-US"/>
              <a:t>read()</a:t>
            </a:r>
          </a:p>
        </p:txBody>
      </p:sp>
      <p:sp>
        <p:nvSpPr>
          <p:cNvPr id="69" name="Vertical Scroll 68"/>
          <p:cNvSpPr>
            <a:spLocks noChangeArrowheads="1"/>
          </p:cNvSpPr>
          <p:nvPr/>
        </p:nvSpPr>
        <p:spPr bwMode="auto">
          <a:xfrm>
            <a:off x="755650" y="3495675"/>
            <a:ext cx="1425575" cy="617538"/>
          </a:xfrm>
          <a:prstGeom prst="verticalScroll">
            <a:avLst>
              <a:gd name="adj" fmla="val 12500"/>
            </a:avLst>
          </a:prstGeom>
          <a:gradFill rotWithShape="0">
            <a:gsLst>
              <a:gs pos="0">
                <a:srgbClr val="FFEFD1"/>
              </a:gs>
              <a:gs pos="64999">
                <a:srgbClr val="F0EBD5"/>
              </a:gs>
              <a:gs pos="100000">
                <a:srgbClr val="D1C39F"/>
              </a:gs>
            </a:gsLst>
            <a:lin ang="5400000"/>
          </a:gradFill>
          <a:ln w="9525">
            <a:solidFill>
              <a:schemeClr val="tx1"/>
            </a:solidFill>
            <a:round/>
            <a:headEnd/>
            <a:tailEnd/>
          </a:ln>
        </p:spPr>
        <p:txBody>
          <a:bodyPr>
            <a:prstTxWarp prst="textNoShape">
              <a:avLst/>
            </a:prstTxWarp>
          </a:bodyPr>
          <a:lstStyle/>
          <a:p>
            <a:pPr algn="ctr">
              <a:spcBef>
                <a:spcPct val="20000"/>
              </a:spcBef>
              <a:buClr>
                <a:schemeClr val="bg1"/>
              </a:buClr>
              <a:buSzPct val="100000"/>
            </a:pPr>
            <a:r>
              <a:rPr lang="en-US"/>
              <a:t>sys_read</a:t>
            </a:r>
          </a:p>
        </p:txBody>
      </p:sp>
      <p:sp>
        <p:nvSpPr>
          <p:cNvPr id="31" name="Horizontal Scroll 30"/>
          <p:cNvSpPr>
            <a:spLocks noChangeArrowheads="1"/>
          </p:cNvSpPr>
          <p:nvPr/>
        </p:nvSpPr>
        <p:spPr bwMode="auto">
          <a:xfrm>
            <a:off x="827088" y="4949825"/>
            <a:ext cx="2352675" cy="711200"/>
          </a:xfrm>
          <a:prstGeom prst="horizontalScroll">
            <a:avLst>
              <a:gd name="adj" fmla="val 12500"/>
            </a:avLst>
          </a:prstGeom>
          <a:gradFill rotWithShape="0">
            <a:gsLst>
              <a:gs pos="0">
                <a:srgbClr val="FFEFD1"/>
              </a:gs>
              <a:gs pos="64999">
                <a:srgbClr val="F0EBD5"/>
              </a:gs>
              <a:gs pos="100000">
                <a:srgbClr val="D1C39F"/>
              </a:gs>
            </a:gsLst>
            <a:lin ang="5400000"/>
          </a:gradFill>
          <a:ln w="9525">
            <a:solidFill>
              <a:schemeClr val="tx1"/>
            </a:solidFill>
            <a:round/>
            <a:headEnd/>
            <a:tailEnd/>
          </a:ln>
        </p:spPr>
        <p:txBody>
          <a:bodyPr>
            <a:prstTxWarp prst="textNoShape">
              <a:avLst/>
            </a:prstTxWarp>
          </a:bodyPr>
          <a:lstStyle/>
          <a:p>
            <a:pPr>
              <a:spcBef>
                <a:spcPct val="20000"/>
              </a:spcBef>
              <a:buClr>
                <a:schemeClr val="bg1"/>
              </a:buClr>
              <a:buSzPct val="100000"/>
            </a:pPr>
            <a:r>
              <a:rPr lang="en-US"/>
              <a:t>read() : sys_read</a:t>
            </a:r>
          </a:p>
        </p:txBody>
      </p:sp>
      <p:sp>
        <p:nvSpPr>
          <p:cNvPr id="71" name="Vertical Scroll 70"/>
          <p:cNvSpPr>
            <a:spLocks noChangeArrowheads="1"/>
          </p:cNvSpPr>
          <p:nvPr/>
        </p:nvSpPr>
        <p:spPr bwMode="auto">
          <a:xfrm>
            <a:off x="5903913" y="3648075"/>
            <a:ext cx="1425575" cy="617538"/>
          </a:xfrm>
          <a:prstGeom prst="verticalScroll">
            <a:avLst>
              <a:gd name="adj" fmla="val 12500"/>
            </a:avLst>
          </a:prstGeom>
          <a:gradFill rotWithShape="0">
            <a:gsLst>
              <a:gs pos="0">
                <a:srgbClr val="FFEFD1"/>
              </a:gs>
              <a:gs pos="64999">
                <a:srgbClr val="F0EBD5"/>
              </a:gs>
              <a:gs pos="100000">
                <a:srgbClr val="D1C39F"/>
              </a:gs>
            </a:gsLst>
            <a:lin ang="5400000"/>
          </a:gradFill>
          <a:ln w="9525">
            <a:solidFill>
              <a:schemeClr val="tx1"/>
            </a:solidFill>
            <a:round/>
            <a:headEnd/>
            <a:tailEnd/>
          </a:ln>
        </p:spPr>
        <p:txBody>
          <a:bodyPr>
            <a:prstTxWarp prst="textNoShape">
              <a:avLst/>
            </a:prstTxWarp>
          </a:bodyPr>
          <a:lstStyle/>
          <a:p>
            <a:pPr algn="ctr">
              <a:spcBef>
                <a:spcPct val="20000"/>
              </a:spcBef>
              <a:buClr>
                <a:schemeClr val="bg1"/>
              </a:buClr>
              <a:buSzPct val="100000"/>
            </a:pPr>
            <a:r>
              <a:rPr lang="en-US"/>
              <a:t>sys_read</a:t>
            </a:r>
          </a:p>
        </p:txBody>
      </p:sp>
      <p:sp>
        <p:nvSpPr>
          <p:cNvPr id="7168" name="Rectangle 7167"/>
          <p:cNvSpPr/>
          <p:nvPr/>
        </p:nvSpPr>
        <p:spPr>
          <a:xfrm>
            <a:off x="10152620" y="1966148"/>
            <a:ext cx="2595999" cy="2062103"/>
          </a:xfrm>
          <a:prstGeom prst="rect">
            <a:avLst/>
          </a:prstGeom>
          <a:noFill/>
        </p:spPr>
        <p:txBody>
          <a:bodyPr>
            <a:spAutoFit/>
          </a:bodyPr>
          <a:lstStyle/>
          <a:p>
            <a:pPr algn="ctr">
              <a:defRPr/>
            </a:pPr>
            <a:r>
              <a:rPr lang="en-US"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ea typeface="ＭＳ Ｐゴシック" pitchFamily="34" charset="-128"/>
                <a:cs typeface="+mn-cs"/>
              </a:rPr>
              <a:t>Affected </a:t>
            </a:r>
          </a:p>
          <a:p>
            <a:pPr algn="ctr">
              <a:defRPr/>
            </a:pPr>
            <a:r>
              <a:rPr lang="en-US" b="1" u="sng"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ea typeface="ＭＳ Ｐゴシック" pitchFamily="34" charset="-128"/>
                <a:cs typeface="+mn-cs"/>
              </a:rPr>
              <a:t>functions</a:t>
            </a:r>
          </a:p>
          <a:p>
            <a:pPr algn="ctr">
              <a:defRPr/>
            </a:pPr>
            <a:r>
              <a:rPr lang="en-US"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ea typeface="ＭＳ Ｐゴシック" pitchFamily="34" charset="-128"/>
                <a:cs typeface="+mn-cs"/>
              </a:rPr>
              <a:t>read()</a:t>
            </a:r>
          </a:p>
          <a:p>
            <a:pPr algn="ctr">
              <a:defRPr/>
            </a:pPr>
            <a:r>
              <a:rPr lang="en-US" b="1" dirty="0" err="1">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ea typeface="ＭＳ Ｐゴシック" pitchFamily="34" charset="-128"/>
                <a:cs typeface="+mn-cs"/>
              </a:rPr>
              <a:t>doIO</a:t>
            </a:r>
            <a:r>
              <a:rPr lang="en-US"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ea typeface="ＭＳ Ｐゴシック" pitchFamily="34" charset="-128"/>
                <a:cs typeface="+mn-cs"/>
              </a:rPr>
              <a:t>()</a:t>
            </a:r>
          </a:p>
          <a:p>
            <a:pPr algn="ctr">
              <a:defRPr/>
            </a:pPr>
            <a:r>
              <a:rPr lang="en-US" sz="3200" b="1"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Times New Roman" pitchFamily="18" charset="0"/>
                <a:ea typeface="ＭＳ Ｐゴシック" pitchFamily="34" charset="-128"/>
                <a:cs typeface="+mn-cs"/>
              </a:rPr>
              <a:t> …</a:t>
            </a:r>
          </a:p>
        </p:txBody>
      </p:sp>
      <p:sp>
        <p:nvSpPr>
          <p:cNvPr id="34" name="TextBox 33"/>
          <p:cNvSpPr txBox="1">
            <a:spLocks noChangeArrowheads="1"/>
          </p:cNvSpPr>
          <p:nvPr/>
        </p:nvSpPr>
        <p:spPr bwMode="auto">
          <a:xfrm>
            <a:off x="7640638" y="4430713"/>
            <a:ext cx="1811337" cy="1568450"/>
          </a:xfrm>
          <a:prstGeom prst="rect">
            <a:avLst/>
          </a:prstGeom>
          <a:noFill/>
          <a:ln w="9525">
            <a:noFill/>
            <a:miter lim="800000"/>
            <a:headEnd/>
            <a:tailEnd/>
          </a:ln>
        </p:spPr>
        <p:txBody>
          <a:bodyPr>
            <a:prstTxWarp prst="textNoShape">
              <a:avLst/>
            </a:prstTxWarp>
            <a:spAutoFit/>
          </a:bodyPr>
          <a:lstStyle/>
          <a:p>
            <a:pPr algn="ctr"/>
            <a:r>
              <a:rPr lang="en-US" b="1"/>
              <a:t>Affected </a:t>
            </a:r>
            <a:r>
              <a:rPr lang="en-US" b="1" u="sng"/>
              <a:t>functions</a:t>
            </a:r>
          </a:p>
          <a:p>
            <a:pPr algn="ctr"/>
            <a:r>
              <a:rPr lang="en-US"/>
              <a:t>read()</a:t>
            </a:r>
          </a:p>
          <a:p>
            <a:pPr algn="ctr"/>
            <a:r>
              <a:rPr lang="en-US"/>
              <a:t>doIO()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par>
                          <p:cTn id="9" fill="hold" nodeType="afterGroup">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42" presetClass="path" presetSubtype="0" accel="50000" decel="50000" fill="hold" grpId="1" nodeType="clickEffect">
                                  <p:stCondLst>
                                    <p:cond delay="0"/>
                                  </p:stCondLst>
                                  <p:childTnLst>
                                    <p:animMotion origin="layout" path="M 3.61111E-6 -2.32085E-6 L -0.00157 0.28202 " pathEditMode="relative" rAng="0" ptsTypes="AA">
                                      <p:cBhvr>
                                        <p:cTn id="15" dur="2000" fill="hold"/>
                                        <p:tgtEl>
                                          <p:spTgt spid="29"/>
                                        </p:tgtEl>
                                        <p:attrNameLst>
                                          <p:attrName>ppt_x</p:attrName>
                                          <p:attrName>ppt_y</p:attrName>
                                        </p:attrNameLst>
                                      </p:cBhvr>
                                      <p:rCtr x="-1" y="141"/>
                                    </p:animMotion>
                                  </p:childTnLst>
                                </p:cTn>
                              </p:par>
                            </p:childTnLst>
                          </p:cTn>
                        </p:par>
                        <p:par>
                          <p:cTn id="16" fill="hold" nodeType="afterGroup">
                            <p:stCondLst>
                              <p:cond delay="2000"/>
                            </p:stCondLst>
                            <p:childTnLst>
                              <p:par>
                                <p:cTn id="17" presetID="1" presetClass="exit" presetSubtype="0" fill="hold" grpId="2" nodeType="afterEffect">
                                  <p:stCondLst>
                                    <p:cond delay="0"/>
                                  </p:stCondLst>
                                  <p:childTnLst>
                                    <p:set>
                                      <p:cBhvr>
                                        <p:cTn id="18" dur="1" fill="hold">
                                          <p:stCondLst>
                                            <p:cond delay="0"/>
                                          </p:stCondLst>
                                        </p:cTn>
                                        <p:tgtEl>
                                          <p:spTgt spid="29"/>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par>
                          <p:cTn id="25" fill="hold" nodeType="afterGroup">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path" presetSubtype="0" accel="50000" decel="50000" fill="hold" grpId="1" nodeType="clickEffect">
                                  <p:stCondLst>
                                    <p:cond delay="0"/>
                                  </p:stCondLst>
                                  <p:childTnLst>
                                    <p:animMotion origin="layout" path="M 1.94444E-6 -3.79103E-7 L -0.00104 0.19718 " pathEditMode="relative" rAng="0" ptsTypes="AA">
                                      <p:cBhvr>
                                        <p:cTn id="31" dur="2000" fill="hold"/>
                                        <p:tgtEl>
                                          <p:spTgt spid="69"/>
                                        </p:tgtEl>
                                        <p:attrNameLst>
                                          <p:attrName>ppt_x</p:attrName>
                                          <p:attrName>ppt_y</p:attrName>
                                        </p:attrNameLst>
                                      </p:cBhvr>
                                      <p:rCtr x="-1" y="98"/>
                                    </p:animMotion>
                                  </p:childTnLst>
                                </p:cTn>
                              </p:par>
                            </p:childTnLst>
                          </p:cTn>
                        </p:par>
                        <p:par>
                          <p:cTn id="32" fill="hold" nodeType="afterGroup">
                            <p:stCondLst>
                              <p:cond delay="2000"/>
                            </p:stCondLst>
                            <p:childTnLst>
                              <p:par>
                                <p:cTn id="33" presetID="1" presetClass="exit" presetSubtype="0" fill="hold" grpId="2" nodeType="afterEffect">
                                  <p:stCondLst>
                                    <p:cond delay="0"/>
                                  </p:stCondLst>
                                  <p:childTnLst>
                                    <p:set>
                                      <p:cBhvr>
                                        <p:cTn id="34" dur="1" fill="hold">
                                          <p:stCondLst>
                                            <p:cond delay="0"/>
                                          </p:stCondLst>
                                        </p:cTn>
                                        <p:tgtEl>
                                          <p:spTgt spid="69"/>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mph" presetSubtype="2" fill="hold" nodeType="clickEffect">
                                  <p:stCondLst>
                                    <p:cond delay="0"/>
                                  </p:stCondLst>
                                  <p:childTnLst>
                                    <p:animClr clrSpc="rgb" dir="cw">
                                      <p:cBhvr>
                                        <p:cTn id="54" dur="500" fill="hold"/>
                                        <p:tgtEl>
                                          <p:spTgt spid="44"/>
                                        </p:tgtEl>
                                        <p:attrNameLst>
                                          <p:attrName>fillcolor</p:attrName>
                                        </p:attrNameLst>
                                      </p:cBhvr>
                                      <p:to>
                                        <a:srgbClr val="C00000"/>
                                      </p:to>
                                    </p:animClr>
                                    <p:set>
                                      <p:cBhvr>
                                        <p:cTn id="55" dur="500" fill="hold"/>
                                        <p:tgtEl>
                                          <p:spTgt spid="44"/>
                                        </p:tgtEl>
                                        <p:attrNameLst>
                                          <p:attrName>fill.type</p:attrName>
                                        </p:attrNameLst>
                                      </p:cBhvr>
                                      <p:to>
                                        <p:strVal val="solid"/>
                                      </p:to>
                                    </p:set>
                                    <p:set>
                                      <p:cBhvr>
                                        <p:cTn id="56" dur="500" fill="hold"/>
                                        <p:tgtEl>
                                          <p:spTgt spid="44"/>
                                        </p:tgtEl>
                                        <p:attrNameLst>
                                          <p:attrName>fill.on</p:attrName>
                                        </p:attrNameLst>
                                      </p:cBhvr>
                                      <p:to>
                                        <p:strVal val="true"/>
                                      </p:to>
                                    </p:set>
                                  </p:childTnLst>
                                </p:cTn>
                              </p:par>
                              <p:par>
                                <p:cTn id="57" presetID="1" presetClass="entr" presetSubtype="0"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childTnLst>
                                </p:cTn>
                              </p:par>
                            </p:childTnLst>
                          </p:cTn>
                        </p:par>
                        <p:par>
                          <p:cTn id="67" fill="hold" nodeType="afterGroup">
                            <p:stCondLst>
                              <p:cond delay="0"/>
                            </p:stCondLst>
                            <p:childTnLst>
                              <p:par>
                                <p:cTn id="68" presetID="1"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42" presetClass="path" presetSubtype="0" accel="50000" decel="50000" fill="hold" grpId="1" nodeType="clickEffect">
                                  <p:stCondLst>
                                    <p:cond delay="0"/>
                                  </p:stCondLst>
                                  <p:childTnLst>
                                    <p:animMotion origin="layout" path="M 1.94444E-6 -3.79103E-7 L -0.00104 0.19718 " pathEditMode="relative" rAng="0" ptsTypes="AA">
                                      <p:cBhvr>
                                        <p:cTn id="73" dur="2000" fill="hold"/>
                                        <p:tgtEl>
                                          <p:spTgt spid="71"/>
                                        </p:tgtEl>
                                        <p:attrNameLst>
                                          <p:attrName>ppt_x</p:attrName>
                                          <p:attrName>ppt_y</p:attrName>
                                        </p:attrNameLst>
                                      </p:cBhvr>
                                      <p:rCtr x="-1" y="98"/>
                                    </p:animMotion>
                                  </p:childTnLst>
                                </p:cTn>
                              </p:par>
                            </p:childTnLst>
                          </p:cTn>
                        </p:par>
                        <p:par>
                          <p:cTn id="74" fill="hold" nodeType="afterGroup">
                            <p:stCondLst>
                              <p:cond delay="2000"/>
                            </p:stCondLst>
                            <p:childTnLst>
                              <p:par>
                                <p:cTn id="75" presetID="1" presetClass="exit" presetSubtype="0" fill="hold" grpId="2" nodeType="afterEffect">
                                  <p:stCondLst>
                                    <p:cond delay="0"/>
                                  </p:stCondLst>
                                  <p:childTnLst>
                                    <p:set>
                                      <p:cBhvr>
                                        <p:cTn id="76" dur="1" fill="hold">
                                          <p:stCondLst>
                                            <p:cond delay="0"/>
                                          </p:stCondLst>
                                        </p:cTn>
                                        <p:tgtEl>
                                          <p:spTgt spid="71"/>
                                        </p:tgtEl>
                                        <p:attrNameLst>
                                          <p:attrName>style.visibility</p:attrName>
                                        </p:attrNameLst>
                                      </p:cBhvr>
                                      <p:to>
                                        <p:strVal val="hidden"/>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grpId="1" nodeType="clickEffect">
                                  <p:stCondLst>
                                    <p:cond delay="0"/>
                                  </p:stCondLst>
                                  <p:childTnLst>
                                    <p:set>
                                      <p:cBhvr>
                                        <p:cTn id="80" dur="1" fill="hold">
                                          <p:stCondLst>
                                            <p:cond delay="0"/>
                                          </p:stCondLst>
                                        </p:cTn>
                                        <p:tgtEl>
                                          <p:spTgt spid="3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2"/>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42" presetClass="path" presetSubtype="0" accel="50000" decel="50000" fill="hold" grpId="0" nodeType="clickEffect">
                                  <p:stCondLst>
                                    <p:cond delay="0"/>
                                  </p:stCondLst>
                                  <p:childTnLst>
                                    <p:animMotion origin="layout" path="M 2.77556E-17 1.85853E-6 L 0.43247 -0.0007 " pathEditMode="relative" rAng="0" ptsTypes="AA">
                                      <p:cBhvr>
                                        <p:cTn id="88" dur="2000" fill="hold"/>
                                        <p:tgtEl>
                                          <p:spTgt spid="31"/>
                                        </p:tgtEl>
                                        <p:attrNameLst>
                                          <p:attrName>ppt_x</p:attrName>
                                          <p:attrName>ppt_y</p:attrName>
                                        </p:attrNameLst>
                                      </p:cBhvr>
                                      <p:rCtr x="216" y="0"/>
                                    </p:animMotion>
                                  </p:childTnLst>
                                </p:cTn>
                              </p:par>
                            </p:childTnLst>
                          </p:cTn>
                        </p:par>
                        <p:par>
                          <p:cTn id="89" fill="hold" nodeType="afterGroup">
                            <p:stCondLst>
                              <p:cond delay="2000"/>
                            </p:stCondLst>
                            <p:childTnLst>
                              <p:par>
                                <p:cTn id="90" presetID="1" presetClass="exit" presetSubtype="0" fill="hold" grpId="2" nodeType="afterEffect">
                                  <p:stCondLst>
                                    <p:cond delay="0"/>
                                  </p:stCondLst>
                                  <p:childTnLst>
                                    <p:set>
                                      <p:cBhvr>
                                        <p:cTn id="91" dur="1" fill="hold">
                                          <p:stCondLst>
                                            <p:cond delay="0"/>
                                          </p:stCondLst>
                                        </p:cTn>
                                        <p:tgtEl>
                                          <p:spTgt spid="31"/>
                                        </p:tgtEl>
                                        <p:attrNameLst>
                                          <p:attrName>style.visibility</p:attrName>
                                        </p:attrNameLst>
                                      </p:cBhvr>
                                      <p:to>
                                        <p:strVal val="hidden"/>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1" presetClass="entr" presetSubtype="0" fill="hold" nodeType="clickEffect">
                                  <p:stCondLst>
                                    <p:cond delay="0"/>
                                  </p:stCondLst>
                                  <p:childTnLst>
                                    <p:set>
                                      <p:cBhvr>
                                        <p:cTn id="95" dur="1" fill="hold">
                                          <p:stCondLst>
                                            <p:cond delay="0"/>
                                          </p:stCondLst>
                                        </p:cTn>
                                        <p:tgtEl>
                                          <p:spTgt spid="7168"/>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65"/>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5" grpId="0"/>
      <p:bldP spid="44" grpId="0" animBg="1"/>
      <p:bldP spid="50" grpId="0" animBg="1"/>
      <p:bldP spid="54" grpId="0"/>
      <p:bldP spid="55" grpId="0"/>
      <p:bldP spid="64" grpId="0"/>
      <p:bldP spid="67" grpId="0" animBg="1"/>
      <p:bldP spid="29" grpId="0" animBg="1"/>
      <p:bldP spid="29" grpId="1" animBg="1"/>
      <p:bldP spid="29" grpId="2" animBg="1"/>
      <p:bldP spid="69" grpId="0" animBg="1"/>
      <p:bldP spid="69" grpId="1" animBg="1"/>
      <p:bldP spid="69" grpId="2" animBg="1"/>
      <p:bldP spid="31" grpId="0" animBg="1"/>
      <p:bldP spid="31" grpId="1" animBg="1"/>
      <p:bldP spid="31" grpId="2" animBg="1"/>
      <p:bldP spid="71" grpId="0" animBg="1"/>
      <p:bldP spid="71" grpId="1" animBg="1"/>
      <p:bldP spid="71" grpId="2" animBg="1"/>
      <p:bldP spid="3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p:nvPr>
        </p:nvSpPr>
        <p:spPr>
          <a:xfrm>
            <a:off x="609600" y="0"/>
            <a:ext cx="7772400" cy="1143000"/>
          </a:xfrm>
        </p:spPr>
        <p:txBody>
          <a:bodyPr/>
          <a:lstStyle/>
          <a:p>
            <a:pPr eaLnBrk="1" hangingPunct="1"/>
            <a:r>
              <a:rPr lang="en-US" dirty="0">
                <a:latin typeface="Arial" pitchFamily="-109" charset="0"/>
              </a:rPr>
              <a:t>Online Bug Inference Results</a:t>
            </a:r>
          </a:p>
        </p:txBody>
      </p:sp>
      <p:sp>
        <p:nvSpPr>
          <p:cNvPr id="30723" name="灯片编号占位符 3"/>
          <p:cNvSpPr>
            <a:spLocks noGrp="1"/>
          </p:cNvSpPr>
          <p:nvPr>
            <p:ph type="sldNum" sz="quarter" idx="4294967295"/>
          </p:nvPr>
        </p:nvSpPr>
        <p:spPr>
          <a:xfrm>
            <a:off x="6646863" y="6400800"/>
            <a:ext cx="1905000" cy="304800"/>
          </a:xfrm>
          <a:prstGeom prst="rect">
            <a:avLst/>
          </a:prstGeom>
          <a:noFill/>
        </p:spPr>
        <p:txBody>
          <a:bodyPr/>
          <a:lstStyle/>
          <a:p>
            <a:fld id="{5C8CF9B4-A0E5-4846-8E8E-B726B360C849}" type="slidenum">
              <a:rPr lang="zh-CN" altLang="en-US">
                <a:latin typeface="Times New Roman" pitchFamily="-109" charset="0"/>
                <a:ea typeface="ＭＳ Ｐゴシック" pitchFamily="-109" charset="-128"/>
                <a:cs typeface="ＭＳ Ｐゴシック" pitchFamily="-109" charset="-128"/>
              </a:rPr>
              <a:pPr/>
              <a:t>39</a:t>
            </a:fld>
            <a:endParaRPr lang="en-US" altLang="zh-CN">
              <a:latin typeface="Times New Roman" pitchFamily="-109" charset="0"/>
              <a:ea typeface="ＭＳ Ｐゴシック" pitchFamily="-109" charset="-128"/>
              <a:cs typeface="ＭＳ Ｐゴシック" pitchFamily="-109" charset="-128"/>
            </a:endParaRPr>
          </a:p>
        </p:txBody>
      </p:sp>
      <p:sp>
        <p:nvSpPr>
          <p:cNvPr id="30724" name="Text Box 2"/>
          <p:cNvSpPr txBox="1">
            <a:spLocks noChangeArrowheads="1"/>
          </p:cNvSpPr>
          <p:nvPr/>
        </p:nvSpPr>
        <p:spPr bwMode="auto">
          <a:xfrm>
            <a:off x="481013" y="1196975"/>
            <a:ext cx="8256587" cy="4953000"/>
          </a:xfrm>
          <a:prstGeom prst="rect">
            <a:avLst/>
          </a:prstGeom>
          <a:noFill/>
          <a:ln w="9525">
            <a:noFill/>
            <a:round/>
            <a:headEnd/>
            <a:tailEnd/>
          </a:ln>
        </p:spPr>
        <p:txBody>
          <a:bodyPr>
            <a:prstTxWarp prst="textNoShape">
              <a:avLst/>
            </a:prstTxWarp>
          </a:bodyPr>
          <a:lstStyle/>
          <a:p>
            <a:pPr marL="341313" indent="-341313">
              <a:spcBef>
                <a:spcPts val="700"/>
              </a:spcBef>
              <a:buFont typeface="Wingdings" pitchFamily="-109"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800">
              <a:solidFill>
                <a:srgbClr val="000090"/>
              </a:solidFill>
              <a:latin typeface="Arial" pitchFamily="-109" charset="0"/>
            </a:endParaRPr>
          </a:p>
        </p:txBody>
      </p:sp>
      <p:graphicFrame>
        <p:nvGraphicFramePr>
          <p:cNvPr id="11" name="Table 10"/>
          <p:cNvGraphicFramePr>
            <a:graphicFrameLocks noGrp="1"/>
          </p:cNvGraphicFramePr>
          <p:nvPr/>
        </p:nvGraphicFramePr>
        <p:xfrm>
          <a:off x="468313" y="1181100"/>
          <a:ext cx="8424861" cy="5029203"/>
        </p:xfrm>
        <a:graphic>
          <a:graphicData uri="http://schemas.openxmlformats.org/drawingml/2006/table">
            <a:tbl>
              <a:tblPr firstRow="1" bandRow="1">
                <a:tableStyleId>{EB9631B5-78F2-41C9-869B-9F39066F8104}</a:tableStyleId>
              </a:tblPr>
              <a:tblGrid>
                <a:gridCol w="1908195">
                  <a:extLst>
                    <a:ext uri="{9D8B030D-6E8A-4147-A177-3AD203B41FA5}">
                      <a16:colId xmlns:a16="http://schemas.microsoft.com/office/drawing/2014/main" val="20000"/>
                    </a:ext>
                  </a:extLst>
                </a:gridCol>
                <a:gridCol w="2578418">
                  <a:extLst>
                    <a:ext uri="{9D8B030D-6E8A-4147-A177-3AD203B41FA5}">
                      <a16:colId xmlns:a16="http://schemas.microsoft.com/office/drawing/2014/main" val="20001"/>
                    </a:ext>
                  </a:extLst>
                </a:gridCol>
                <a:gridCol w="3938248">
                  <a:extLst>
                    <a:ext uri="{9D8B030D-6E8A-4147-A177-3AD203B41FA5}">
                      <a16:colId xmlns:a16="http://schemas.microsoft.com/office/drawing/2014/main" val="20002"/>
                    </a:ext>
                  </a:extLst>
                </a:gridCol>
              </a:tblGrid>
              <a:tr h="640083">
                <a:tc>
                  <a:txBody>
                    <a:bodyPr/>
                    <a:lstStyle/>
                    <a:p>
                      <a:r>
                        <a:rPr lang="en-US" sz="1800" dirty="0"/>
                        <a:t>System Name</a:t>
                      </a:r>
                      <a:endParaRPr lang="en-US" sz="1800" dirty="0">
                        <a:latin typeface="+mn-lt"/>
                      </a:endParaRPr>
                    </a:p>
                  </a:txBody>
                  <a:tcPr marL="91439" marR="91439" marT="45718" marB="45718">
                    <a:solidFill>
                      <a:srgbClr val="FFC000"/>
                    </a:solidFill>
                  </a:tcPr>
                </a:tc>
                <a:tc>
                  <a:txBody>
                    <a:bodyPr/>
                    <a:lstStyle/>
                    <a:p>
                      <a:r>
                        <a:rPr lang="en-US" sz="1800" dirty="0"/>
                        <a:t>Percent  </a:t>
                      </a:r>
                      <a:r>
                        <a:rPr lang="en-US" sz="1800" baseline="0" dirty="0"/>
                        <a:t>of Identified Functions</a:t>
                      </a:r>
                      <a:endParaRPr lang="en-US" sz="1800" dirty="0">
                        <a:latin typeface="+mn-lt"/>
                      </a:endParaRPr>
                    </a:p>
                  </a:txBody>
                  <a:tcPr marL="91439" marR="91439" marT="45718" marB="45718">
                    <a:solidFill>
                      <a:srgbClr val="FFC000"/>
                    </a:solidFill>
                  </a:tcPr>
                </a:tc>
                <a:tc>
                  <a:txBody>
                    <a:bodyPr/>
                    <a:lstStyle/>
                    <a:p>
                      <a:r>
                        <a:rPr lang="en-US" sz="1800" dirty="0"/>
                        <a:t>Example Bug Related Function</a:t>
                      </a:r>
                      <a:endParaRPr lang="en-US" sz="1800" dirty="0">
                        <a:latin typeface="+mn-lt"/>
                      </a:endParaRPr>
                    </a:p>
                  </a:txBody>
                  <a:tcPr marL="91439" marR="91439" marT="45718" marB="45718">
                    <a:solidFill>
                      <a:srgbClr val="FFC000"/>
                    </a:solidFill>
                  </a:tcPr>
                </a:tc>
                <a:extLst>
                  <a:ext uri="{0D108BD9-81ED-4DB2-BD59-A6C34878D82A}">
                    <a16:rowId xmlns:a16="http://schemas.microsoft.com/office/drawing/2014/main" val="10000"/>
                  </a:ext>
                </a:extLst>
              </a:tr>
              <a:tr h="365760">
                <a:tc>
                  <a:txBody>
                    <a:bodyPr/>
                    <a:lstStyle/>
                    <a:p>
                      <a:r>
                        <a:rPr lang="en-US" sz="1800" dirty="0" err="1"/>
                        <a:t>Hadoop</a:t>
                      </a:r>
                      <a:endParaRPr lang="en-US" sz="1800" dirty="0">
                        <a:latin typeface="+mn-lt"/>
                      </a:endParaRPr>
                    </a:p>
                  </a:txBody>
                  <a:tcPr marL="91439" marR="91439" marT="45718" marB="45718"/>
                </a:tc>
                <a:tc>
                  <a:txBody>
                    <a:bodyPr/>
                    <a:lstStyle/>
                    <a:p>
                      <a:r>
                        <a:rPr lang="en-US" sz="1800" dirty="0"/>
                        <a:t>0.52%</a:t>
                      </a:r>
                      <a:endParaRPr lang="en-US" sz="1800" dirty="0">
                        <a:latin typeface="+mn-lt"/>
                      </a:endParaRPr>
                    </a:p>
                  </a:txBody>
                  <a:tcPr marL="91439" marR="91439" marT="45718" marB="45718"/>
                </a:tc>
                <a:tc>
                  <a:txBody>
                    <a:bodyPr/>
                    <a:lstStyle/>
                    <a:p>
                      <a:r>
                        <a:rPr lang="en-US" sz="1800" dirty="0" err="1"/>
                        <a:t>getState</a:t>
                      </a:r>
                      <a:r>
                        <a:rPr lang="en-US" sz="1800" dirty="0"/>
                        <a:t>(4)</a:t>
                      </a:r>
                      <a:endParaRPr lang="en-US" sz="1800" dirty="0">
                        <a:latin typeface="+mn-lt"/>
                      </a:endParaRPr>
                    </a:p>
                  </a:txBody>
                  <a:tcPr marL="91439" marR="91439" marT="45718" marB="45718"/>
                </a:tc>
                <a:extLst>
                  <a:ext uri="{0D108BD9-81ED-4DB2-BD59-A6C34878D82A}">
                    <a16:rowId xmlns:a16="http://schemas.microsoft.com/office/drawing/2014/main" val="10001"/>
                  </a:ext>
                </a:extLst>
              </a:tr>
              <a:tr h="365760">
                <a:tc>
                  <a:txBody>
                    <a:bodyPr/>
                    <a:lstStyle/>
                    <a:p>
                      <a:r>
                        <a:rPr lang="en-US" sz="1800" dirty="0"/>
                        <a:t>HDFS</a:t>
                      </a:r>
                      <a:endParaRPr lang="en-US" sz="1800" dirty="0">
                        <a:latin typeface="+mn-lt"/>
                      </a:endParaRPr>
                    </a:p>
                  </a:txBody>
                  <a:tcPr marL="91439" marR="91439" marT="45718" marB="45718"/>
                </a:tc>
                <a:tc>
                  <a:txBody>
                    <a:bodyPr/>
                    <a:lstStyle/>
                    <a:p>
                      <a:r>
                        <a:rPr lang="en-US" sz="1800" dirty="0"/>
                        <a:t>1.5%</a:t>
                      </a:r>
                      <a:endParaRPr lang="en-US" sz="1800" dirty="0">
                        <a:latin typeface="+mn-lt"/>
                      </a:endParaRPr>
                    </a:p>
                  </a:txBody>
                  <a:tcPr marL="91439" marR="91439" marT="45718" marB="45718"/>
                </a:tc>
                <a:tc>
                  <a:txBody>
                    <a:bodyPr/>
                    <a:lstStyle/>
                    <a:p>
                      <a:r>
                        <a:rPr lang="en-US" sz="1800" dirty="0" err="1"/>
                        <a:t>Reader.performIO</a:t>
                      </a:r>
                      <a:r>
                        <a:rPr lang="en-US" sz="1800" dirty="0"/>
                        <a:t>(3)</a:t>
                      </a:r>
                      <a:endParaRPr lang="en-US" sz="1800" dirty="0">
                        <a:latin typeface="+mn-lt"/>
                      </a:endParaRPr>
                    </a:p>
                  </a:txBody>
                  <a:tcPr marL="91439" marR="91439" marT="45718" marB="45718"/>
                </a:tc>
                <a:extLst>
                  <a:ext uri="{0D108BD9-81ED-4DB2-BD59-A6C34878D82A}">
                    <a16:rowId xmlns:a16="http://schemas.microsoft.com/office/drawing/2014/main" val="10002"/>
                  </a:ext>
                </a:extLst>
              </a:tr>
              <a:tr h="365760">
                <a:tc>
                  <a:txBody>
                    <a:bodyPr/>
                    <a:lstStyle/>
                    <a:p>
                      <a:r>
                        <a:rPr lang="en-US" sz="1800" dirty="0"/>
                        <a:t>Cassandra</a:t>
                      </a:r>
                      <a:endParaRPr lang="en-US" sz="1800" dirty="0">
                        <a:latin typeface="+mn-lt"/>
                      </a:endParaRPr>
                    </a:p>
                  </a:txBody>
                  <a:tcPr marL="91439" marR="91439" marT="45718" marB="45718"/>
                </a:tc>
                <a:tc>
                  <a:txBody>
                    <a:bodyPr/>
                    <a:lstStyle/>
                    <a:p>
                      <a:r>
                        <a:rPr lang="en-US" sz="1800" dirty="0"/>
                        <a:t>0.6%</a:t>
                      </a:r>
                      <a:endParaRPr lang="en-US" sz="1800" dirty="0">
                        <a:latin typeface="+mn-lt"/>
                      </a:endParaRPr>
                    </a:p>
                  </a:txBody>
                  <a:tcPr marL="91439" marR="91439" marT="45718" marB="45718"/>
                </a:tc>
                <a:tc>
                  <a:txBody>
                    <a:bodyPr/>
                    <a:lstStyle/>
                    <a:p>
                      <a:r>
                        <a:rPr lang="en-US" sz="1800" dirty="0" err="1"/>
                        <a:t>maybeSwitchMemtable</a:t>
                      </a:r>
                      <a:r>
                        <a:rPr lang="en-US" sz="1800" dirty="0"/>
                        <a:t>(4)</a:t>
                      </a:r>
                      <a:endParaRPr lang="en-US" sz="1800" dirty="0">
                        <a:latin typeface="+mn-lt"/>
                      </a:endParaRPr>
                    </a:p>
                  </a:txBody>
                  <a:tcPr marL="91439" marR="91439" marT="45718" marB="45718"/>
                </a:tc>
                <a:extLst>
                  <a:ext uri="{0D108BD9-81ED-4DB2-BD59-A6C34878D82A}">
                    <a16:rowId xmlns:a16="http://schemas.microsoft.com/office/drawing/2014/main" val="10003"/>
                  </a:ext>
                </a:extLst>
              </a:tr>
              <a:tr h="365760">
                <a:tc>
                  <a:txBody>
                    <a:bodyPr/>
                    <a:lstStyle/>
                    <a:p>
                      <a:r>
                        <a:rPr lang="en-US" sz="1800" dirty="0"/>
                        <a:t>Tomcat-1</a:t>
                      </a:r>
                      <a:endParaRPr lang="en-US" sz="1800" dirty="0">
                        <a:latin typeface="+mn-lt"/>
                      </a:endParaRPr>
                    </a:p>
                  </a:txBody>
                  <a:tcPr marL="91439" marR="91439" marT="45718" marB="45718"/>
                </a:tc>
                <a:tc>
                  <a:txBody>
                    <a:bodyPr/>
                    <a:lstStyle/>
                    <a:p>
                      <a:r>
                        <a:rPr lang="en-US" sz="1800" dirty="0"/>
                        <a:t>1.5%</a:t>
                      </a:r>
                      <a:endParaRPr lang="en-US" sz="1800" dirty="0">
                        <a:latin typeface="+mn-lt"/>
                      </a:endParaRPr>
                    </a:p>
                  </a:txBody>
                  <a:tcPr marL="91439" marR="91439" marT="45718" marB="45718"/>
                </a:tc>
                <a:tc>
                  <a:txBody>
                    <a:bodyPr/>
                    <a:lstStyle/>
                    <a:p>
                      <a:r>
                        <a:rPr lang="en-US" sz="1800" dirty="0" err="1"/>
                        <a:t>addLifeCycleListener</a:t>
                      </a:r>
                      <a:r>
                        <a:rPr lang="en-US" sz="1800" baseline="0" dirty="0"/>
                        <a:t>(2)</a:t>
                      </a:r>
                      <a:endParaRPr lang="en-US" sz="1800" dirty="0">
                        <a:latin typeface="+mn-lt"/>
                      </a:endParaRPr>
                    </a:p>
                  </a:txBody>
                  <a:tcPr marL="91439" marR="91439" marT="45718" marB="45718"/>
                </a:tc>
                <a:extLst>
                  <a:ext uri="{0D108BD9-81ED-4DB2-BD59-A6C34878D82A}">
                    <a16:rowId xmlns:a16="http://schemas.microsoft.com/office/drawing/2014/main" val="10004"/>
                  </a:ext>
                </a:extLst>
              </a:tr>
              <a:tr h="365760">
                <a:tc>
                  <a:txBody>
                    <a:bodyPr/>
                    <a:lstStyle/>
                    <a:p>
                      <a:r>
                        <a:rPr lang="en-US" sz="1800" dirty="0"/>
                        <a:t>Tomcat-2</a:t>
                      </a:r>
                      <a:endParaRPr lang="en-US" sz="1800" dirty="0">
                        <a:latin typeface="+mn-lt"/>
                      </a:endParaRPr>
                    </a:p>
                  </a:txBody>
                  <a:tcPr marL="91439" marR="91439" marT="45718" marB="45718"/>
                </a:tc>
                <a:tc>
                  <a:txBody>
                    <a:bodyPr/>
                    <a:lstStyle/>
                    <a:p>
                      <a:r>
                        <a:rPr lang="en-US" sz="1800" dirty="0"/>
                        <a:t>0.8%</a:t>
                      </a:r>
                      <a:endParaRPr lang="en-US" sz="1800" dirty="0">
                        <a:latin typeface="+mn-lt"/>
                      </a:endParaRPr>
                    </a:p>
                  </a:txBody>
                  <a:tcPr marL="91439" marR="91439" marT="45718" marB="45718"/>
                </a:tc>
                <a:tc>
                  <a:txBody>
                    <a:bodyPr/>
                    <a:lstStyle/>
                    <a:p>
                      <a:r>
                        <a:rPr lang="en-US" sz="1800" dirty="0" err="1"/>
                        <a:t>LimitLatch.countDown</a:t>
                      </a:r>
                      <a:r>
                        <a:rPr lang="en-US" sz="1800" dirty="0"/>
                        <a:t>(11)</a:t>
                      </a:r>
                      <a:endParaRPr lang="en-US" sz="1800" dirty="0">
                        <a:latin typeface="+mn-lt"/>
                      </a:endParaRPr>
                    </a:p>
                  </a:txBody>
                  <a:tcPr marL="91439" marR="91439" marT="45718" marB="45718"/>
                </a:tc>
                <a:extLst>
                  <a:ext uri="{0D108BD9-81ED-4DB2-BD59-A6C34878D82A}">
                    <a16:rowId xmlns:a16="http://schemas.microsoft.com/office/drawing/2014/main" val="10005"/>
                  </a:ext>
                </a:extLst>
              </a:tr>
              <a:tr h="365760">
                <a:tc>
                  <a:txBody>
                    <a:bodyPr/>
                    <a:lstStyle/>
                    <a:p>
                      <a:r>
                        <a:rPr lang="en-US" sz="1800" dirty="0"/>
                        <a:t>Tomcat-3</a:t>
                      </a:r>
                      <a:endParaRPr lang="en-US" sz="1800" dirty="0">
                        <a:latin typeface="+mn-lt"/>
                      </a:endParaRPr>
                    </a:p>
                  </a:txBody>
                  <a:tcPr marL="91439" marR="91439" marT="45718" marB="45718"/>
                </a:tc>
                <a:tc>
                  <a:txBody>
                    <a:bodyPr/>
                    <a:lstStyle/>
                    <a:p>
                      <a:r>
                        <a:rPr lang="en-US" sz="1800" dirty="0"/>
                        <a:t>0.4%</a:t>
                      </a:r>
                      <a:endParaRPr lang="en-US" sz="1800" dirty="0">
                        <a:latin typeface="+mn-lt"/>
                      </a:endParaRPr>
                    </a:p>
                  </a:txBody>
                  <a:tcPr marL="91439" marR="91439" marT="45718" marB="45718"/>
                </a:tc>
                <a:tc>
                  <a:txBody>
                    <a:bodyPr/>
                    <a:lstStyle/>
                    <a:p>
                      <a:r>
                        <a:rPr lang="en-US" sz="1800" dirty="0" err="1"/>
                        <a:t>Poller.run</a:t>
                      </a:r>
                      <a:r>
                        <a:rPr lang="en-US" sz="1800" dirty="0"/>
                        <a:t>(3)</a:t>
                      </a:r>
                      <a:endParaRPr lang="en-US" sz="1800" dirty="0">
                        <a:latin typeface="+mn-lt"/>
                      </a:endParaRPr>
                    </a:p>
                  </a:txBody>
                  <a:tcPr marL="91439" marR="91439" marT="45718" marB="45718"/>
                </a:tc>
                <a:extLst>
                  <a:ext uri="{0D108BD9-81ED-4DB2-BD59-A6C34878D82A}">
                    <a16:rowId xmlns:a16="http://schemas.microsoft.com/office/drawing/2014/main" val="10006"/>
                  </a:ext>
                </a:extLst>
              </a:tr>
              <a:tr h="365760">
                <a:tc>
                  <a:txBody>
                    <a:bodyPr/>
                    <a:lstStyle/>
                    <a:p>
                      <a:r>
                        <a:rPr lang="en-US" sz="1800" dirty="0"/>
                        <a:t>Apache-1</a:t>
                      </a:r>
                      <a:endParaRPr lang="en-US" sz="1800" dirty="0">
                        <a:latin typeface="+mn-lt"/>
                      </a:endParaRPr>
                    </a:p>
                  </a:txBody>
                  <a:tcPr marL="91439" marR="91439" marT="45718" marB="45718"/>
                </a:tc>
                <a:tc>
                  <a:txBody>
                    <a:bodyPr/>
                    <a:lstStyle/>
                    <a:p>
                      <a:r>
                        <a:rPr lang="en-US" sz="1800" dirty="0"/>
                        <a:t>0.7%</a:t>
                      </a:r>
                      <a:endParaRPr lang="en-US" sz="1800" dirty="0">
                        <a:latin typeface="+mn-lt"/>
                      </a:endParaRPr>
                    </a:p>
                  </a:txBody>
                  <a:tcPr marL="91439" marR="91439" marT="45718" marB="45718"/>
                </a:tc>
                <a:tc>
                  <a:txBody>
                    <a:bodyPr/>
                    <a:lstStyle/>
                    <a:p>
                      <a:r>
                        <a:rPr lang="en-US" sz="1800" dirty="0" err="1"/>
                        <a:t>apr_allocater_mutex_get</a:t>
                      </a:r>
                      <a:r>
                        <a:rPr lang="en-US" sz="1800" dirty="0"/>
                        <a:t>(14)</a:t>
                      </a:r>
                      <a:endParaRPr lang="en-US" sz="1800" dirty="0">
                        <a:latin typeface="+mn-lt"/>
                      </a:endParaRPr>
                    </a:p>
                  </a:txBody>
                  <a:tcPr marL="91439" marR="91439" marT="45718" marB="45718"/>
                </a:tc>
                <a:extLst>
                  <a:ext uri="{0D108BD9-81ED-4DB2-BD59-A6C34878D82A}">
                    <a16:rowId xmlns:a16="http://schemas.microsoft.com/office/drawing/2014/main" val="10007"/>
                  </a:ext>
                </a:extLst>
              </a:tr>
              <a:tr h="365760">
                <a:tc>
                  <a:txBody>
                    <a:bodyPr/>
                    <a:lstStyle/>
                    <a:p>
                      <a:r>
                        <a:rPr lang="en-US" sz="1800" dirty="0"/>
                        <a:t>Apache-2</a:t>
                      </a:r>
                      <a:endParaRPr lang="en-US" sz="1800" dirty="0">
                        <a:latin typeface="+mn-lt"/>
                      </a:endParaRPr>
                    </a:p>
                  </a:txBody>
                  <a:tcPr marL="91439" marR="91439" marT="45718" marB="45718"/>
                </a:tc>
                <a:tc>
                  <a:txBody>
                    <a:bodyPr/>
                    <a:lstStyle/>
                    <a:p>
                      <a:r>
                        <a:rPr lang="en-US" sz="1800" dirty="0"/>
                        <a:t>2%</a:t>
                      </a:r>
                      <a:endParaRPr lang="en-US" sz="1800" dirty="0">
                        <a:latin typeface="+mn-lt"/>
                      </a:endParaRPr>
                    </a:p>
                  </a:txBody>
                  <a:tcPr marL="91439" marR="91439" marT="45718" marB="45718"/>
                </a:tc>
                <a:tc>
                  <a:txBody>
                    <a:bodyPr/>
                    <a:lstStyle/>
                    <a:p>
                      <a:r>
                        <a:rPr lang="en-US" sz="1800" dirty="0" err="1"/>
                        <a:t>ssl_hook_pre_connection</a:t>
                      </a:r>
                      <a:r>
                        <a:rPr lang="en-US" sz="1800" dirty="0"/>
                        <a:t>(9)</a:t>
                      </a:r>
                      <a:endParaRPr lang="en-US" sz="1800" dirty="0">
                        <a:latin typeface="+mn-lt"/>
                      </a:endParaRPr>
                    </a:p>
                  </a:txBody>
                  <a:tcPr marL="91439" marR="91439" marT="45718" marB="45718"/>
                </a:tc>
                <a:extLst>
                  <a:ext uri="{0D108BD9-81ED-4DB2-BD59-A6C34878D82A}">
                    <a16:rowId xmlns:a16="http://schemas.microsoft.com/office/drawing/2014/main" val="10008"/>
                  </a:ext>
                </a:extLst>
              </a:tr>
              <a:tr h="365760">
                <a:tc>
                  <a:txBody>
                    <a:bodyPr/>
                    <a:lstStyle/>
                    <a:p>
                      <a:r>
                        <a:rPr lang="en-US" sz="1800" dirty="0"/>
                        <a:t>Lighttpd-1</a:t>
                      </a:r>
                      <a:endParaRPr lang="en-US" sz="1800" dirty="0">
                        <a:latin typeface="+mn-lt"/>
                      </a:endParaRPr>
                    </a:p>
                  </a:txBody>
                  <a:tcPr marL="91439" marR="91439" marT="45718" marB="45718"/>
                </a:tc>
                <a:tc>
                  <a:txBody>
                    <a:bodyPr/>
                    <a:lstStyle/>
                    <a:p>
                      <a:r>
                        <a:rPr lang="en-US" sz="1800" dirty="0"/>
                        <a:t>0.1%</a:t>
                      </a:r>
                      <a:endParaRPr lang="en-US" sz="1800" dirty="0">
                        <a:latin typeface="+mn-lt"/>
                      </a:endParaRPr>
                    </a:p>
                  </a:txBody>
                  <a:tcPr marL="91439" marR="91439" marT="45718" marB="45718"/>
                </a:tc>
                <a:tc>
                  <a:txBody>
                    <a:bodyPr/>
                    <a:lstStyle/>
                    <a:p>
                      <a:r>
                        <a:rPr lang="en-US" sz="1800" dirty="0" err="1"/>
                        <a:t>fdevent_poll</a:t>
                      </a:r>
                      <a:r>
                        <a:rPr lang="en-US" sz="1800" dirty="0"/>
                        <a:t>(1)</a:t>
                      </a:r>
                      <a:endParaRPr lang="en-US" sz="1800" dirty="0">
                        <a:latin typeface="+mn-lt"/>
                      </a:endParaRPr>
                    </a:p>
                  </a:txBody>
                  <a:tcPr marL="91439" marR="91439" marT="45718" marB="45718"/>
                </a:tc>
                <a:extLst>
                  <a:ext uri="{0D108BD9-81ED-4DB2-BD59-A6C34878D82A}">
                    <a16:rowId xmlns:a16="http://schemas.microsoft.com/office/drawing/2014/main" val="10009"/>
                  </a:ext>
                </a:extLst>
              </a:tr>
              <a:tr h="365760">
                <a:tc>
                  <a:txBody>
                    <a:bodyPr/>
                    <a:lstStyle/>
                    <a:p>
                      <a:r>
                        <a:rPr lang="en-US" sz="1800" dirty="0"/>
                        <a:t>Lighttpd-2</a:t>
                      </a:r>
                      <a:endParaRPr lang="en-US" sz="1800" dirty="0">
                        <a:latin typeface="+mn-lt"/>
                      </a:endParaRPr>
                    </a:p>
                  </a:txBody>
                  <a:tcPr marL="91439" marR="91439" marT="45718" marB="45718"/>
                </a:tc>
                <a:tc>
                  <a:txBody>
                    <a:bodyPr/>
                    <a:lstStyle/>
                    <a:p>
                      <a:r>
                        <a:rPr lang="en-US" sz="1800" dirty="0"/>
                        <a:t>0.08%</a:t>
                      </a:r>
                      <a:endParaRPr lang="en-US" sz="1800" dirty="0">
                        <a:latin typeface="+mn-lt"/>
                      </a:endParaRPr>
                    </a:p>
                  </a:txBody>
                  <a:tcPr marL="91439" marR="91439" marT="45718" marB="45718"/>
                </a:tc>
                <a:tc>
                  <a:txBody>
                    <a:bodyPr/>
                    <a:lstStyle/>
                    <a:p>
                      <a:r>
                        <a:rPr lang="en-US" sz="1800" dirty="0" err="1"/>
                        <a:t>connection_handle_read_state</a:t>
                      </a:r>
                      <a:r>
                        <a:rPr lang="en-US" sz="1800" dirty="0"/>
                        <a:t>(3)</a:t>
                      </a:r>
                      <a:endParaRPr lang="en-US" sz="1800" dirty="0">
                        <a:latin typeface="+mn-lt"/>
                      </a:endParaRPr>
                    </a:p>
                  </a:txBody>
                  <a:tcPr marL="91439" marR="91439" marT="45718" marB="45718"/>
                </a:tc>
                <a:extLst>
                  <a:ext uri="{0D108BD9-81ED-4DB2-BD59-A6C34878D82A}">
                    <a16:rowId xmlns:a16="http://schemas.microsoft.com/office/drawing/2014/main" val="10010"/>
                  </a:ext>
                </a:extLst>
              </a:tr>
              <a:tr h="365760">
                <a:tc>
                  <a:txBody>
                    <a:bodyPr/>
                    <a:lstStyle/>
                    <a:p>
                      <a:r>
                        <a:rPr lang="en-US" sz="1800" dirty="0"/>
                        <a:t>MySQL-1</a:t>
                      </a:r>
                      <a:endParaRPr lang="en-US" sz="1800" dirty="0">
                        <a:latin typeface="+mn-lt"/>
                      </a:endParaRPr>
                    </a:p>
                  </a:txBody>
                  <a:tcPr marL="91439" marR="91439" marT="45718" marB="45718"/>
                </a:tc>
                <a:tc>
                  <a:txBody>
                    <a:bodyPr/>
                    <a:lstStyle/>
                    <a:p>
                      <a:r>
                        <a:rPr lang="en-US" sz="1800" dirty="0"/>
                        <a:t>0.6%</a:t>
                      </a:r>
                      <a:endParaRPr lang="en-US" sz="1800" dirty="0">
                        <a:latin typeface="+mn-lt"/>
                      </a:endParaRPr>
                    </a:p>
                  </a:txBody>
                  <a:tcPr marL="91439" marR="91439" marT="45718" marB="45718"/>
                </a:tc>
                <a:tc>
                  <a:txBody>
                    <a:bodyPr/>
                    <a:lstStyle/>
                    <a:p>
                      <a:r>
                        <a:rPr lang="en-US" sz="1800" dirty="0" err="1"/>
                        <a:t>Ha_lock_engine</a:t>
                      </a:r>
                      <a:r>
                        <a:rPr lang="en-US" sz="1800" dirty="0"/>
                        <a:t>(14)</a:t>
                      </a:r>
                      <a:endParaRPr lang="en-US" sz="1800" dirty="0">
                        <a:latin typeface="+mn-lt"/>
                      </a:endParaRPr>
                    </a:p>
                  </a:txBody>
                  <a:tcPr marL="91439" marR="91439" marT="45718" marB="45718"/>
                </a:tc>
                <a:extLst>
                  <a:ext uri="{0D108BD9-81ED-4DB2-BD59-A6C34878D82A}">
                    <a16:rowId xmlns:a16="http://schemas.microsoft.com/office/drawing/2014/main" val="10011"/>
                  </a:ext>
                </a:extLst>
              </a:tr>
              <a:tr h="365760">
                <a:tc>
                  <a:txBody>
                    <a:bodyPr/>
                    <a:lstStyle/>
                    <a:p>
                      <a:r>
                        <a:rPr lang="en-US" sz="1800" dirty="0"/>
                        <a:t>MySQL-2</a:t>
                      </a:r>
                      <a:endParaRPr lang="en-US" sz="1800" dirty="0">
                        <a:latin typeface="+mn-lt"/>
                      </a:endParaRPr>
                    </a:p>
                  </a:txBody>
                  <a:tcPr marL="91439" marR="91439" marT="45718" marB="45718"/>
                </a:tc>
                <a:tc>
                  <a:txBody>
                    <a:bodyPr/>
                    <a:lstStyle/>
                    <a:p>
                      <a:r>
                        <a:rPr lang="en-US" sz="1800" dirty="0"/>
                        <a:t>0.03%</a:t>
                      </a:r>
                      <a:endParaRPr lang="en-US" sz="1800" dirty="0">
                        <a:latin typeface="+mn-lt"/>
                      </a:endParaRPr>
                    </a:p>
                  </a:txBody>
                  <a:tcPr marL="91439" marR="91439" marT="45718" marB="45718"/>
                </a:tc>
                <a:tc>
                  <a:txBody>
                    <a:bodyPr/>
                    <a:lstStyle/>
                    <a:p>
                      <a:r>
                        <a:rPr lang="en-US" sz="1800" dirty="0" err="1"/>
                        <a:t>buf_flush_list</a:t>
                      </a:r>
                      <a:r>
                        <a:rPr lang="en-US" sz="1800" dirty="0"/>
                        <a:t>(4)</a:t>
                      </a:r>
                      <a:endParaRPr lang="en-US" sz="1800" dirty="0">
                        <a:latin typeface="+mn-lt"/>
                      </a:endParaRPr>
                    </a:p>
                  </a:txBody>
                  <a:tcPr marL="91439" marR="91439" marT="45718" marB="45718"/>
                </a:tc>
                <a:extLst>
                  <a:ext uri="{0D108BD9-81ED-4DB2-BD59-A6C34878D82A}">
                    <a16:rowId xmlns:a16="http://schemas.microsoft.com/office/drawing/2014/main" val="1001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33400" y="228600"/>
            <a:ext cx="8001000" cy="914400"/>
          </a:xfrm>
        </p:spPr>
        <p:txBody>
          <a:bodyPr/>
          <a:lstStyle/>
          <a:p>
            <a:r>
              <a:rPr lang="en-US" b="0" dirty="0">
                <a:ea typeface="Tahoma" charset="0"/>
                <a:cs typeface="Tahoma" charset="0"/>
              </a:rPr>
              <a:t>Cloud Computing Challenges</a:t>
            </a:r>
          </a:p>
        </p:txBody>
      </p:sp>
      <p:sp>
        <p:nvSpPr>
          <p:cNvPr id="47" name="Rectangle 3"/>
          <p:cNvSpPr txBox="1">
            <a:spLocks noChangeArrowheads="1"/>
          </p:cNvSpPr>
          <p:nvPr/>
        </p:nvSpPr>
        <p:spPr bwMode="auto">
          <a:xfrm>
            <a:off x="381000" y="2133600"/>
            <a:ext cx="8458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Wingdings" charset="2"/>
              <a:buChar char="§"/>
              <a:tabLst/>
              <a:defRPr/>
            </a:pPr>
            <a:r>
              <a:rPr kumimoji="0" lang="en-US" sz="2800" b="0" i="0" u="none" strike="noStrike" kern="0" cap="none" spc="0" normalizeH="0" baseline="0" noProof="0" dirty="0">
                <a:ln>
                  <a:noFill/>
                </a:ln>
                <a:solidFill>
                  <a:schemeClr val="bg1">
                    <a:lumMod val="50000"/>
                  </a:schemeClr>
                </a:solidFill>
                <a:effectLst/>
                <a:uLnTx/>
                <a:uFillTx/>
                <a:latin typeface="+mn-lt"/>
                <a:ea typeface="ＭＳ Ｐゴシック" charset="-128"/>
                <a:cs typeface="ＭＳ Ｐゴシック" charset="-128"/>
              </a:rPr>
              <a:t>Resource and energy efficiency</a:t>
            </a:r>
          </a:p>
          <a:p>
            <a:pPr marL="742950" lvl="1" indent="-285750" algn="l">
              <a:spcBef>
                <a:spcPct val="20000"/>
              </a:spcBef>
              <a:defRPr/>
            </a:pPr>
            <a:endParaRPr lang="en-US" sz="2400" i="1" kern="0" dirty="0">
              <a:solidFill>
                <a:srgbClr val="000000"/>
              </a:solidFill>
              <a:ea typeface="ＭＳ Ｐゴシック" charset="-128"/>
            </a:endParaRPr>
          </a:p>
          <a:p>
            <a:pPr marL="742950" lvl="1" indent="-285750" algn="l">
              <a:spcBef>
                <a:spcPct val="20000"/>
              </a:spcBef>
              <a:defRPr/>
            </a:pPr>
            <a:endParaRPr lang="en-US" sz="2400" i="1" kern="0" dirty="0">
              <a:solidFill>
                <a:srgbClr val="000000"/>
              </a:solidFill>
              <a:ea typeface="ＭＳ Ｐゴシック" charset="-128"/>
            </a:endParaRPr>
          </a:p>
        </p:txBody>
      </p:sp>
      <p:sp>
        <p:nvSpPr>
          <p:cNvPr id="63" name="Rectangle 3"/>
          <p:cNvSpPr txBox="1">
            <a:spLocks noChangeArrowheads="1"/>
          </p:cNvSpPr>
          <p:nvPr/>
        </p:nvSpPr>
        <p:spPr bwMode="auto">
          <a:xfrm>
            <a:off x="381000" y="2971800"/>
            <a:ext cx="8458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Wingdings" charset="2"/>
              <a:buChar char="§"/>
              <a:tabLst/>
              <a:defRPr/>
            </a:pPr>
            <a:r>
              <a:rPr kumimoji="0" lang="en-US" sz="2800" b="0" i="0" u="none" strike="noStrike" kern="0" cap="none" spc="0" normalizeH="0" baseline="0" noProof="0" dirty="0">
                <a:ln>
                  <a:noFill/>
                </a:ln>
                <a:solidFill>
                  <a:srgbClr val="808080"/>
                </a:solidFill>
                <a:effectLst/>
                <a:uLnTx/>
                <a:uFillTx/>
                <a:latin typeface="+mn-lt"/>
                <a:ea typeface="ＭＳ Ｐゴシック" charset="-128"/>
                <a:cs typeface="ＭＳ Ｐゴシック" charset="-128"/>
              </a:rPr>
              <a:t>Accountability</a:t>
            </a:r>
          </a:p>
          <a:p>
            <a:pPr marL="742950" marR="0" lvl="1" indent="-285750" algn="l" defTabSz="914400" rtl="0" eaLnBrk="1" fontAlgn="base" latinLnBrk="0" hangingPunct="1">
              <a:lnSpc>
                <a:spcPct val="100000"/>
              </a:lnSpc>
              <a:spcBef>
                <a:spcPct val="20000"/>
              </a:spcBef>
              <a:spcAft>
                <a:spcPct val="0"/>
              </a:spcAft>
              <a:buClrTx/>
              <a:buSzTx/>
              <a:tabLst/>
              <a:defRPr/>
            </a:pPr>
            <a:r>
              <a:rPr kumimoji="0" lang="en-US" sz="2400" b="0" u="none" strike="noStrike" kern="0" cap="none" spc="0" normalizeH="0" baseline="0" noProof="0" dirty="0">
                <a:ln>
                  <a:noFill/>
                </a:ln>
                <a:solidFill>
                  <a:srgbClr val="000000"/>
                </a:solidFill>
                <a:effectLst/>
                <a:uLnTx/>
                <a:uFillTx/>
                <a:latin typeface="+mn-lt"/>
                <a:ea typeface="ＭＳ Ｐゴシック" charset="-128"/>
              </a:rPr>
              <a:t> </a:t>
            </a:r>
            <a:r>
              <a:rPr kumimoji="0" lang="en-US" sz="2400" b="0" i="1" u="none" strike="noStrike" kern="0" cap="none" spc="0" normalizeH="0" baseline="0" noProof="0" dirty="0">
                <a:ln>
                  <a:noFill/>
                </a:ln>
                <a:solidFill>
                  <a:srgbClr val="000000"/>
                </a:solidFill>
                <a:effectLst/>
                <a:uLnTx/>
                <a:uFillTx/>
                <a:latin typeface="+mn-lt"/>
                <a:ea typeface="ＭＳ Ｐゴシック" charset="-128"/>
              </a:rPr>
              <a:t> </a:t>
            </a:r>
          </a:p>
        </p:txBody>
      </p:sp>
      <p:sp>
        <p:nvSpPr>
          <p:cNvPr id="64" name="Rectangle 3"/>
          <p:cNvSpPr txBox="1">
            <a:spLocks noChangeArrowheads="1"/>
          </p:cNvSpPr>
          <p:nvPr/>
        </p:nvSpPr>
        <p:spPr bwMode="auto">
          <a:xfrm>
            <a:off x="381000" y="1219200"/>
            <a:ext cx="8458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Wingdings" charset="2"/>
              <a:buChar char="§"/>
              <a:tabLst/>
              <a:defRPr/>
            </a:pPr>
            <a:r>
              <a:rPr lang="en-US" sz="2800" kern="0" noProof="0" dirty="0">
                <a:solidFill>
                  <a:srgbClr val="0000FF"/>
                </a:solidFill>
                <a:latin typeface="+mn-lt"/>
                <a:ea typeface="ＭＳ Ｐゴシック" charset="-128"/>
                <a:cs typeface="ＭＳ Ｐゴシック" charset="-128"/>
              </a:rPr>
              <a:t>Robustness</a:t>
            </a:r>
            <a:endParaRPr lang="en-US" sz="2400" i="1" kern="0" dirty="0">
              <a:solidFill>
                <a:srgbClr val="0000FF"/>
              </a:solidFill>
              <a:ea typeface="ＭＳ Ｐゴシック" charset="-128"/>
            </a:endParaRPr>
          </a:p>
          <a:p>
            <a:pPr marL="742950" lvl="1" indent="-285750" algn="l">
              <a:spcBef>
                <a:spcPct val="20000"/>
              </a:spcBef>
              <a:defRPr/>
            </a:pPr>
            <a:endParaRPr lang="en-US" sz="2400" i="1" kern="0" dirty="0">
              <a:solidFill>
                <a:schemeClr val="bg2"/>
              </a:solidFill>
              <a:ea typeface="ＭＳ Ｐゴシック" charset="-128"/>
            </a:endParaRPr>
          </a:p>
          <a:p>
            <a:pPr marL="742950" lvl="1" indent="-285750" algn="l">
              <a:spcBef>
                <a:spcPct val="20000"/>
              </a:spcBef>
              <a:defRPr/>
            </a:pPr>
            <a:endParaRPr lang="en-US" sz="2400" i="1" kern="0" dirty="0">
              <a:solidFill>
                <a:schemeClr val="bg2"/>
              </a:solidFill>
              <a:ea typeface="ＭＳ Ｐゴシック" charset="-128"/>
            </a:endParaRPr>
          </a:p>
        </p:txBody>
      </p:sp>
      <p:sp>
        <p:nvSpPr>
          <p:cNvPr id="6" name="Slide Number Placeholder 45"/>
          <p:cNvSpPr txBox="1">
            <a:spLocks/>
          </p:cNvSpPr>
          <p:nvPr/>
        </p:nvSpPr>
        <p:spPr>
          <a:xfrm>
            <a:off x="7010400" y="6248400"/>
            <a:ext cx="1905000" cy="457200"/>
          </a:xfrm>
          <a:prstGeom prst="rect">
            <a:avLst/>
          </a:prstGeo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E60306E-77B4-EA44-96D4-0F13576896B4}" type="slidenum">
              <a:rPr kumimoji="0" lang="en-US" sz="1800" b="0" i="0" u="none" strike="noStrike" kern="1200" cap="none" spc="0" normalizeH="0" baseline="0" noProof="0" smtClean="0">
                <a:ln>
                  <a:noFill/>
                </a:ln>
                <a:solidFill>
                  <a:schemeClr val="tx1"/>
                </a:solidFill>
                <a:effectLst/>
                <a:uLnTx/>
                <a:uFillTx/>
                <a:latin typeface="Times New Roman"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a:t>
            </a:fld>
            <a:endParaRPr kumimoji="0" lang="en-US" sz="1800" b="0" i="0" u="none" strike="noStrike" kern="1200" cap="none" spc="0" normalizeH="0" baseline="0" noProof="0" dirty="0">
              <a:ln>
                <a:noFill/>
              </a:ln>
              <a:solidFill>
                <a:schemeClr val="tx1"/>
              </a:solidFill>
              <a:effectLst/>
              <a:uLnTx/>
              <a:uFillTx/>
              <a:latin typeface="Times New Roman" charset="0"/>
              <a:ea typeface="+mn-ea"/>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33400" y="228600"/>
            <a:ext cx="8001000" cy="914400"/>
          </a:xfrm>
        </p:spPr>
        <p:txBody>
          <a:bodyPr/>
          <a:lstStyle/>
          <a:p>
            <a:r>
              <a:rPr lang="en-US" b="0" dirty="0">
                <a:ea typeface="Tahoma" charset="0"/>
                <a:cs typeface="Tahoma" charset="0"/>
              </a:rPr>
              <a:t>Cloud Computing Challenges</a:t>
            </a:r>
          </a:p>
        </p:txBody>
      </p:sp>
      <p:sp>
        <p:nvSpPr>
          <p:cNvPr id="47" name="Rectangle 3"/>
          <p:cNvSpPr txBox="1">
            <a:spLocks noChangeArrowheads="1"/>
          </p:cNvSpPr>
          <p:nvPr/>
        </p:nvSpPr>
        <p:spPr bwMode="auto">
          <a:xfrm>
            <a:off x="381000" y="1371600"/>
            <a:ext cx="8458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Wingdings" charset="2"/>
              <a:buChar char="§"/>
              <a:tabLst/>
              <a:defRPr/>
            </a:pPr>
            <a:r>
              <a:rPr kumimoji="0" lang="en-US" sz="2800" b="0" i="0" u="none" strike="noStrike" kern="0" cap="none" spc="0" normalizeH="0" baseline="0" noProof="0" dirty="0">
                <a:ln>
                  <a:noFill/>
                </a:ln>
                <a:solidFill>
                  <a:srgbClr val="808080"/>
                </a:solidFill>
                <a:effectLst/>
                <a:uLnTx/>
                <a:uFillTx/>
                <a:latin typeface="+mn-lt"/>
                <a:ea typeface="ＭＳ Ｐゴシック" charset="-128"/>
                <a:cs typeface="ＭＳ Ｐゴシック" charset="-128"/>
              </a:rPr>
              <a:t>Robustness</a:t>
            </a:r>
          </a:p>
          <a:p>
            <a:pPr marL="742950" lvl="1" indent="-285750" algn="l">
              <a:spcBef>
                <a:spcPct val="20000"/>
              </a:spcBef>
              <a:defRPr/>
            </a:pPr>
            <a:endParaRPr lang="en-US" sz="2400" i="1" kern="0" dirty="0">
              <a:solidFill>
                <a:srgbClr val="000000"/>
              </a:solidFill>
              <a:ea typeface="ＭＳ Ｐゴシック" charset="-128"/>
            </a:endParaRPr>
          </a:p>
          <a:p>
            <a:pPr marL="742950" lvl="1" indent="-285750" algn="l">
              <a:spcBef>
                <a:spcPct val="20000"/>
              </a:spcBef>
              <a:defRPr/>
            </a:pPr>
            <a:endParaRPr lang="en-US" sz="2400" i="1" kern="0" dirty="0">
              <a:solidFill>
                <a:srgbClr val="000000"/>
              </a:solidFill>
              <a:ea typeface="ＭＳ Ｐゴシック" charset="-128"/>
            </a:endParaRPr>
          </a:p>
        </p:txBody>
      </p:sp>
      <p:sp>
        <p:nvSpPr>
          <p:cNvPr id="63" name="Rectangle 3"/>
          <p:cNvSpPr txBox="1">
            <a:spLocks noChangeArrowheads="1"/>
          </p:cNvSpPr>
          <p:nvPr/>
        </p:nvSpPr>
        <p:spPr bwMode="auto">
          <a:xfrm>
            <a:off x="381000" y="3048000"/>
            <a:ext cx="8458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Wingdings" charset="2"/>
              <a:buChar char="§"/>
              <a:tabLst/>
              <a:defRPr/>
            </a:pPr>
            <a:r>
              <a:rPr kumimoji="0" lang="en-US" sz="2800" b="0" i="0" u="none" strike="noStrike" kern="0" cap="none" spc="0" normalizeH="0" baseline="0" noProof="0" dirty="0">
                <a:ln>
                  <a:noFill/>
                </a:ln>
                <a:solidFill>
                  <a:srgbClr val="808080"/>
                </a:solidFill>
                <a:effectLst/>
                <a:uLnTx/>
                <a:uFillTx/>
                <a:latin typeface="+mn-lt"/>
                <a:ea typeface="ＭＳ Ｐゴシック" charset="-128"/>
                <a:cs typeface="ＭＳ Ｐゴシック" charset="-128"/>
              </a:rPr>
              <a:t>Accountability</a:t>
            </a:r>
          </a:p>
          <a:p>
            <a:pPr marL="742950" marR="0" lvl="1" indent="-285750" algn="l" defTabSz="914400" rtl="0" eaLnBrk="1" fontAlgn="base" latinLnBrk="0" hangingPunct="1">
              <a:lnSpc>
                <a:spcPct val="100000"/>
              </a:lnSpc>
              <a:spcBef>
                <a:spcPct val="20000"/>
              </a:spcBef>
              <a:spcAft>
                <a:spcPct val="0"/>
              </a:spcAft>
              <a:buClrTx/>
              <a:buSzTx/>
              <a:tabLst/>
              <a:defRPr/>
            </a:pPr>
            <a:r>
              <a:rPr kumimoji="0" lang="en-US" sz="2400" b="0" u="none" strike="noStrike" kern="0" cap="none" spc="0" normalizeH="0" baseline="0" noProof="0" dirty="0">
                <a:ln>
                  <a:noFill/>
                </a:ln>
                <a:solidFill>
                  <a:srgbClr val="000000"/>
                </a:solidFill>
                <a:effectLst/>
                <a:uLnTx/>
                <a:uFillTx/>
                <a:latin typeface="+mn-lt"/>
                <a:ea typeface="ＭＳ Ｐゴシック" charset="-128"/>
              </a:rPr>
              <a:t> </a:t>
            </a:r>
            <a:r>
              <a:rPr kumimoji="0" lang="en-US" sz="2400" b="0" i="1" u="none" strike="noStrike" kern="0" cap="none" spc="0" normalizeH="0" baseline="0" noProof="0" dirty="0">
                <a:ln>
                  <a:noFill/>
                </a:ln>
                <a:solidFill>
                  <a:srgbClr val="000000"/>
                </a:solidFill>
                <a:effectLst/>
                <a:uLnTx/>
                <a:uFillTx/>
                <a:latin typeface="+mn-lt"/>
                <a:ea typeface="ＭＳ Ｐゴシック" charset="-128"/>
              </a:rPr>
              <a:t> </a:t>
            </a:r>
          </a:p>
        </p:txBody>
      </p:sp>
      <p:sp>
        <p:nvSpPr>
          <p:cNvPr id="64" name="Rectangle 3"/>
          <p:cNvSpPr txBox="1">
            <a:spLocks noChangeArrowheads="1"/>
          </p:cNvSpPr>
          <p:nvPr/>
        </p:nvSpPr>
        <p:spPr bwMode="auto">
          <a:xfrm>
            <a:off x="381000" y="2209800"/>
            <a:ext cx="84582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Wingdings" charset="2"/>
              <a:buChar char="§"/>
              <a:tabLst/>
              <a:defRPr/>
            </a:pPr>
            <a:r>
              <a:rPr kumimoji="0" lang="en-US" sz="2800" b="0" i="0" u="none" strike="noStrike" kern="0" cap="none" spc="0" normalizeH="0" baseline="0" noProof="0" dirty="0">
                <a:ln>
                  <a:noFill/>
                </a:ln>
                <a:solidFill>
                  <a:srgbClr val="0000FF"/>
                </a:solidFill>
                <a:effectLst/>
                <a:uLnTx/>
                <a:uFillTx/>
                <a:latin typeface="+mn-lt"/>
                <a:ea typeface="ＭＳ Ｐゴシック" charset="-128"/>
                <a:cs typeface="ＭＳ Ｐゴシック" charset="-128"/>
              </a:rPr>
              <a:t>Resource and energy</a:t>
            </a:r>
            <a:r>
              <a:rPr kumimoji="0" lang="en-US" sz="2800" b="0" i="0" u="none" strike="noStrike" kern="0" cap="none" spc="0" normalizeH="0" noProof="0" dirty="0">
                <a:ln>
                  <a:noFill/>
                </a:ln>
                <a:solidFill>
                  <a:srgbClr val="0000FF"/>
                </a:solidFill>
                <a:effectLst/>
                <a:uLnTx/>
                <a:uFillTx/>
                <a:latin typeface="+mn-lt"/>
                <a:ea typeface="ＭＳ Ｐゴシック" charset="-128"/>
                <a:cs typeface="ＭＳ Ｐゴシック" charset="-128"/>
              </a:rPr>
              <a:t> efficiency</a:t>
            </a:r>
            <a:endParaRPr lang="en-US" sz="2400" i="1" kern="0" dirty="0">
              <a:solidFill>
                <a:srgbClr val="0000FF"/>
              </a:solidFill>
              <a:ea typeface="ＭＳ Ｐゴシック" charset="-128"/>
            </a:endParaRPr>
          </a:p>
          <a:p>
            <a:pPr marL="742950" lvl="1" indent="-285750" algn="l">
              <a:spcBef>
                <a:spcPct val="20000"/>
              </a:spcBef>
              <a:defRPr/>
            </a:pPr>
            <a:endParaRPr lang="en-US" sz="2400" i="1" kern="0" dirty="0">
              <a:solidFill>
                <a:schemeClr val="bg2"/>
              </a:solidFill>
              <a:ea typeface="ＭＳ Ｐゴシック" charset="-128"/>
            </a:endParaRPr>
          </a:p>
          <a:p>
            <a:pPr marL="742950" lvl="1" indent="-285750" algn="l">
              <a:spcBef>
                <a:spcPct val="20000"/>
              </a:spcBef>
              <a:defRPr/>
            </a:pPr>
            <a:endParaRPr lang="en-US" sz="2400" i="1" kern="0" dirty="0">
              <a:solidFill>
                <a:schemeClr val="bg2"/>
              </a:solidFill>
              <a:ea typeface="ＭＳ Ｐゴシック" charset="-128"/>
            </a:endParaRPr>
          </a:p>
        </p:txBody>
      </p:sp>
      <p:sp>
        <p:nvSpPr>
          <p:cNvPr id="6" name="Slide Number Placeholder 45"/>
          <p:cNvSpPr txBox="1">
            <a:spLocks/>
          </p:cNvSpPr>
          <p:nvPr/>
        </p:nvSpPr>
        <p:spPr>
          <a:xfrm>
            <a:off x="7010400" y="6248400"/>
            <a:ext cx="1905000" cy="457200"/>
          </a:xfrm>
          <a:prstGeom prst="rect">
            <a:avLst/>
          </a:prstGeo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E60306E-77B4-EA44-96D4-0F13576896B4}" type="slidenum">
              <a:rPr kumimoji="0" lang="en-US" sz="1800" b="0" i="0" u="none" strike="noStrike" kern="1200" cap="none" spc="0" normalizeH="0" baseline="0" noProof="0" smtClean="0">
                <a:ln>
                  <a:noFill/>
                </a:ln>
                <a:solidFill>
                  <a:schemeClr val="tx1"/>
                </a:solidFill>
                <a:effectLst/>
                <a:uLnTx/>
                <a:uFillTx/>
                <a:latin typeface="Times New Roman"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40</a:t>
            </a:fld>
            <a:endParaRPr kumimoji="0" lang="en-US" sz="1800" b="0" i="0" u="none" strike="noStrike" kern="1200" cap="none" spc="0" normalizeH="0" baseline="0" noProof="0" dirty="0">
              <a:ln>
                <a:noFill/>
              </a:ln>
              <a:solidFill>
                <a:schemeClr val="tx1"/>
              </a:solidFill>
              <a:effectLst/>
              <a:uLnTx/>
              <a:uFillTx/>
              <a:latin typeface="Times New Roman"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63" grpId="0"/>
      <p:bldP spid="6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0"/>
            <a:ext cx="7772400" cy="1143000"/>
          </a:xfrm>
        </p:spPr>
        <p:txBody>
          <a:bodyPr/>
          <a:lstStyle/>
          <a:p>
            <a:pPr marL="342900" lvl="1" indent="-342900" eaLnBrk="1" hangingPunct="1">
              <a:lnSpc>
                <a:spcPct val="80000"/>
              </a:lnSpc>
            </a:pPr>
            <a:r>
              <a:rPr lang="en-US" altLang="zh-CN" b="0" u="none" dirty="0">
                <a:solidFill>
                  <a:schemeClr val="accent6"/>
                </a:solidFill>
                <a:latin typeface="Arial" pitchFamily="34" charset="0"/>
                <a:cs typeface="Arial" pitchFamily="34" charset="0"/>
              </a:rPr>
              <a:t>Elastic Resource Scaling</a:t>
            </a:r>
          </a:p>
        </p:txBody>
      </p:sp>
      <p:pic>
        <p:nvPicPr>
          <p:cNvPr id="102405" name="Picture 5" descr="D:\My Documents\work\mascots\trace_cpu.jpg"/>
          <p:cNvPicPr>
            <a:picLocks noChangeAspect="1" noChangeArrowheads="1"/>
          </p:cNvPicPr>
          <p:nvPr/>
        </p:nvPicPr>
        <p:blipFill>
          <a:blip r:embed="rId3"/>
          <a:stretch>
            <a:fillRect/>
          </a:stretch>
        </p:blipFill>
        <p:spPr bwMode="auto">
          <a:xfrm>
            <a:off x="609600" y="2362200"/>
            <a:ext cx="7315201" cy="3657600"/>
          </a:xfrm>
          <a:prstGeom prst="rect">
            <a:avLst/>
          </a:prstGeom>
          <a:noFill/>
        </p:spPr>
      </p:pic>
      <p:cxnSp>
        <p:nvCxnSpPr>
          <p:cNvPr id="11" name="Straight Connector 10"/>
          <p:cNvCxnSpPr/>
          <p:nvPr/>
        </p:nvCxnSpPr>
        <p:spPr bwMode="auto">
          <a:xfrm>
            <a:off x="1447800" y="4103559"/>
            <a:ext cx="5791200" cy="1588"/>
          </a:xfrm>
          <a:prstGeom prst="line">
            <a:avLst/>
          </a:prstGeom>
          <a:noFill/>
          <a:ln w="38100" cap="flat" cmpd="sng" algn="ctr">
            <a:solidFill>
              <a:srgbClr val="FF0000"/>
            </a:solidFill>
            <a:prstDash val="dash"/>
            <a:round/>
            <a:headEnd type="none" w="med" len="med"/>
            <a:tailEnd type="none" w="med" len="med"/>
          </a:ln>
          <a:effectLst/>
        </p:spPr>
      </p:cxnSp>
      <p:sp>
        <p:nvSpPr>
          <p:cNvPr id="9" name="TextBox 8"/>
          <p:cNvSpPr txBox="1"/>
          <p:nvPr/>
        </p:nvSpPr>
        <p:spPr>
          <a:xfrm>
            <a:off x="7239000" y="2960559"/>
            <a:ext cx="914400" cy="523220"/>
          </a:xfrm>
          <a:prstGeom prst="rect">
            <a:avLst/>
          </a:prstGeom>
          <a:noFill/>
        </p:spPr>
        <p:txBody>
          <a:bodyPr wrap="square" rtlCol="0">
            <a:spAutoFit/>
          </a:bodyPr>
          <a:lstStyle/>
          <a:p>
            <a:r>
              <a:rPr lang="en-US" sz="2800" b="1" dirty="0">
                <a:solidFill>
                  <a:srgbClr val="00B050"/>
                </a:solidFill>
              </a:rPr>
              <a:t>Max</a:t>
            </a:r>
          </a:p>
        </p:txBody>
      </p:sp>
      <p:sp>
        <p:nvSpPr>
          <p:cNvPr id="10" name="TextBox 9"/>
          <p:cNvSpPr txBox="1"/>
          <p:nvPr/>
        </p:nvSpPr>
        <p:spPr>
          <a:xfrm>
            <a:off x="7239000" y="3874959"/>
            <a:ext cx="1066800" cy="523220"/>
          </a:xfrm>
          <a:prstGeom prst="rect">
            <a:avLst/>
          </a:prstGeom>
          <a:noFill/>
        </p:spPr>
        <p:txBody>
          <a:bodyPr wrap="square" rtlCol="0">
            <a:spAutoFit/>
          </a:bodyPr>
          <a:lstStyle/>
          <a:p>
            <a:r>
              <a:rPr lang="en-US" sz="2800" b="1" dirty="0">
                <a:solidFill>
                  <a:srgbClr val="FF0000"/>
                </a:solidFill>
              </a:rPr>
              <a:t>Mean</a:t>
            </a:r>
          </a:p>
        </p:txBody>
      </p:sp>
      <p:sp>
        <p:nvSpPr>
          <p:cNvPr id="12" name="TextBox 11"/>
          <p:cNvSpPr txBox="1"/>
          <p:nvPr/>
        </p:nvSpPr>
        <p:spPr>
          <a:xfrm>
            <a:off x="7239000" y="4484559"/>
            <a:ext cx="1066800" cy="523220"/>
          </a:xfrm>
          <a:prstGeom prst="rect">
            <a:avLst/>
          </a:prstGeom>
          <a:noFill/>
        </p:spPr>
        <p:txBody>
          <a:bodyPr wrap="square" rtlCol="0">
            <a:spAutoFit/>
          </a:bodyPr>
          <a:lstStyle/>
          <a:p>
            <a:r>
              <a:rPr lang="en-US" sz="2800" b="1" dirty="0"/>
              <a:t>Ideal</a:t>
            </a:r>
          </a:p>
        </p:txBody>
      </p:sp>
      <p:sp>
        <p:nvSpPr>
          <p:cNvPr id="13" name="TextBox 12"/>
          <p:cNvSpPr txBox="1"/>
          <p:nvPr/>
        </p:nvSpPr>
        <p:spPr>
          <a:xfrm>
            <a:off x="1143000" y="1512759"/>
            <a:ext cx="3581400" cy="461665"/>
          </a:xfrm>
          <a:prstGeom prst="rect">
            <a:avLst/>
          </a:prstGeom>
          <a:noFill/>
        </p:spPr>
        <p:txBody>
          <a:bodyPr wrap="square" rtlCol="0">
            <a:spAutoFit/>
          </a:bodyPr>
          <a:lstStyle/>
          <a:p>
            <a:r>
              <a:rPr lang="en-US" b="1" dirty="0">
                <a:solidFill>
                  <a:srgbClr val="00B050"/>
                </a:solidFill>
              </a:rPr>
              <a:t>Over-provisioning (waste)</a:t>
            </a:r>
          </a:p>
        </p:txBody>
      </p:sp>
      <p:cxnSp>
        <p:nvCxnSpPr>
          <p:cNvPr id="15" name="Straight Arrow Connector 14"/>
          <p:cNvCxnSpPr/>
          <p:nvPr/>
        </p:nvCxnSpPr>
        <p:spPr bwMode="auto">
          <a:xfrm rot="5400000" flipH="1" flipV="1">
            <a:off x="1637506" y="2998659"/>
            <a:ext cx="1905794" cy="794"/>
          </a:xfrm>
          <a:prstGeom prst="straightConnector1">
            <a:avLst/>
          </a:prstGeom>
          <a:noFill/>
          <a:ln w="38100" cap="flat" cmpd="sng" algn="ctr">
            <a:solidFill>
              <a:srgbClr val="00B050"/>
            </a:solidFill>
            <a:prstDash val="solid"/>
            <a:round/>
            <a:headEnd type="none" w="med" len="med"/>
            <a:tailEnd type="arrow"/>
          </a:ln>
          <a:effectLst/>
        </p:spPr>
      </p:cxnSp>
      <p:cxnSp>
        <p:nvCxnSpPr>
          <p:cNvPr id="18" name="Straight Arrow Connector 17"/>
          <p:cNvCxnSpPr/>
          <p:nvPr/>
        </p:nvCxnSpPr>
        <p:spPr bwMode="auto">
          <a:xfrm rot="16200000" flipV="1">
            <a:off x="2438400" y="2350959"/>
            <a:ext cx="1905000" cy="1295400"/>
          </a:xfrm>
          <a:prstGeom prst="straightConnector1">
            <a:avLst/>
          </a:prstGeom>
          <a:noFill/>
          <a:ln w="38100" cap="flat" cmpd="sng" algn="ctr">
            <a:solidFill>
              <a:srgbClr val="00B050"/>
            </a:solidFill>
            <a:prstDash val="solid"/>
            <a:round/>
            <a:headEnd type="none" w="med" len="med"/>
            <a:tailEnd type="arrow"/>
          </a:ln>
          <a:effectLst/>
        </p:spPr>
      </p:cxnSp>
      <p:sp>
        <p:nvSpPr>
          <p:cNvPr id="21" name="TextBox 20"/>
          <p:cNvSpPr txBox="1"/>
          <p:nvPr/>
        </p:nvSpPr>
        <p:spPr>
          <a:xfrm>
            <a:off x="990600" y="1360359"/>
            <a:ext cx="3581400" cy="461665"/>
          </a:xfrm>
          <a:prstGeom prst="rect">
            <a:avLst/>
          </a:prstGeom>
          <a:noFill/>
        </p:spPr>
        <p:txBody>
          <a:bodyPr wrap="square" rtlCol="0">
            <a:spAutoFit/>
          </a:bodyPr>
          <a:lstStyle/>
          <a:p>
            <a:r>
              <a:rPr lang="en-US" b="1" dirty="0">
                <a:solidFill>
                  <a:srgbClr val="FF0000"/>
                </a:solidFill>
              </a:rPr>
              <a:t>Over-provisioning (waste)</a:t>
            </a:r>
          </a:p>
        </p:txBody>
      </p:sp>
      <p:sp>
        <p:nvSpPr>
          <p:cNvPr id="22" name="TextBox 21"/>
          <p:cNvSpPr txBox="1"/>
          <p:nvPr/>
        </p:nvSpPr>
        <p:spPr>
          <a:xfrm>
            <a:off x="4800600" y="1436559"/>
            <a:ext cx="3886200" cy="369332"/>
          </a:xfrm>
          <a:prstGeom prst="rect">
            <a:avLst/>
          </a:prstGeom>
          <a:noFill/>
        </p:spPr>
        <p:txBody>
          <a:bodyPr wrap="square" rtlCol="0">
            <a:spAutoFit/>
          </a:bodyPr>
          <a:lstStyle/>
          <a:p>
            <a:r>
              <a:rPr lang="en-US" b="1" dirty="0">
                <a:solidFill>
                  <a:srgbClr val="FF0000"/>
                </a:solidFill>
              </a:rPr>
              <a:t>Under-provisioning (SLO Violations)</a:t>
            </a:r>
          </a:p>
        </p:txBody>
      </p:sp>
      <p:cxnSp>
        <p:nvCxnSpPr>
          <p:cNvPr id="24" name="Straight Arrow Connector 23"/>
          <p:cNvCxnSpPr/>
          <p:nvPr/>
        </p:nvCxnSpPr>
        <p:spPr bwMode="auto">
          <a:xfrm rot="5400000" flipH="1" flipV="1">
            <a:off x="1371600" y="3112959"/>
            <a:ext cx="2590800" cy="1588"/>
          </a:xfrm>
          <a:prstGeom prst="straightConnector1">
            <a:avLst/>
          </a:prstGeom>
          <a:noFill/>
          <a:ln w="38100" cap="flat" cmpd="sng" algn="ctr">
            <a:solidFill>
              <a:srgbClr val="FF0000"/>
            </a:solidFill>
            <a:prstDash val="solid"/>
            <a:round/>
            <a:headEnd type="none" w="med" len="med"/>
            <a:tailEnd type="arrow"/>
          </a:ln>
          <a:effectLst/>
        </p:spPr>
      </p:cxnSp>
      <p:cxnSp>
        <p:nvCxnSpPr>
          <p:cNvPr id="26" name="Straight Arrow Connector 25"/>
          <p:cNvCxnSpPr/>
          <p:nvPr/>
        </p:nvCxnSpPr>
        <p:spPr bwMode="auto">
          <a:xfrm rot="5400000" flipH="1" flipV="1">
            <a:off x="5218906" y="2922459"/>
            <a:ext cx="2058194" cy="794"/>
          </a:xfrm>
          <a:prstGeom prst="straightConnector1">
            <a:avLst/>
          </a:prstGeom>
          <a:noFill/>
          <a:ln w="38100" cap="flat" cmpd="sng" algn="ctr">
            <a:solidFill>
              <a:srgbClr val="FF0000"/>
            </a:solidFill>
            <a:prstDash val="solid"/>
            <a:round/>
            <a:headEnd type="none" w="med" len="med"/>
            <a:tailEnd type="arrow"/>
          </a:ln>
          <a:effectLst/>
        </p:spPr>
      </p:cxnSp>
      <p:cxnSp>
        <p:nvCxnSpPr>
          <p:cNvPr id="23" name="Elbow Connector 22"/>
          <p:cNvCxnSpPr/>
          <p:nvPr/>
        </p:nvCxnSpPr>
        <p:spPr bwMode="auto">
          <a:xfrm flipV="1">
            <a:off x="1524000" y="3265359"/>
            <a:ext cx="5715000" cy="152400"/>
          </a:xfrm>
          <a:prstGeom prst="bentConnector3">
            <a:avLst>
              <a:gd name="adj1" fmla="val 57704"/>
            </a:avLst>
          </a:prstGeom>
          <a:noFill/>
          <a:ln w="38100" cap="flat" cmpd="sng" algn="ctr">
            <a:solidFill>
              <a:srgbClr val="00B050"/>
            </a:solidFill>
            <a:prstDash val="dash"/>
            <a:round/>
            <a:headEnd type="none" w="med" len="med"/>
            <a:tailEnd type="none" w="med" len="med"/>
          </a:ln>
          <a:effectLst/>
        </p:spPr>
      </p:cxnSp>
      <p:sp>
        <p:nvSpPr>
          <p:cNvPr id="57" name="Freeform 56"/>
          <p:cNvSpPr/>
          <p:nvPr/>
        </p:nvSpPr>
        <p:spPr bwMode="auto">
          <a:xfrm>
            <a:off x="1557867" y="3286055"/>
            <a:ext cx="5667022" cy="1330208"/>
          </a:xfrm>
          <a:custGeom>
            <a:avLst/>
            <a:gdLst>
              <a:gd name="connsiteX0" fmla="*/ 0 w 5667022"/>
              <a:gd name="connsiteY0" fmla="*/ 227660 h 1330208"/>
              <a:gd name="connsiteX1" fmla="*/ 180622 w 5667022"/>
              <a:gd name="connsiteY1" fmla="*/ 227660 h 1330208"/>
              <a:gd name="connsiteX2" fmla="*/ 225777 w 5667022"/>
              <a:gd name="connsiteY2" fmla="*/ 126060 h 1330208"/>
              <a:gd name="connsiteX3" fmla="*/ 383822 w 5667022"/>
              <a:gd name="connsiteY3" fmla="*/ 114771 h 1330208"/>
              <a:gd name="connsiteX4" fmla="*/ 428977 w 5667022"/>
              <a:gd name="connsiteY4" fmla="*/ 126060 h 1330208"/>
              <a:gd name="connsiteX5" fmla="*/ 440266 w 5667022"/>
              <a:gd name="connsiteY5" fmla="*/ 385704 h 1330208"/>
              <a:gd name="connsiteX6" fmla="*/ 541866 w 5667022"/>
              <a:gd name="connsiteY6" fmla="*/ 430860 h 1330208"/>
              <a:gd name="connsiteX7" fmla="*/ 587022 w 5667022"/>
              <a:gd name="connsiteY7" fmla="*/ 600193 h 1330208"/>
              <a:gd name="connsiteX8" fmla="*/ 711200 w 5667022"/>
              <a:gd name="connsiteY8" fmla="*/ 645348 h 1330208"/>
              <a:gd name="connsiteX9" fmla="*/ 790222 w 5667022"/>
              <a:gd name="connsiteY9" fmla="*/ 814682 h 1330208"/>
              <a:gd name="connsiteX10" fmla="*/ 891822 w 5667022"/>
              <a:gd name="connsiteY10" fmla="*/ 837260 h 1330208"/>
              <a:gd name="connsiteX11" fmla="*/ 959555 w 5667022"/>
              <a:gd name="connsiteY11" fmla="*/ 1096904 h 1330208"/>
              <a:gd name="connsiteX12" fmla="*/ 1049866 w 5667022"/>
              <a:gd name="connsiteY12" fmla="*/ 1142060 h 1330208"/>
              <a:gd name="connsiteX13" fmla="*/ 1049866 w 5667022"/>
              <a:gd name="connsiteY13" fmla="*/ 1277526 h 1330208"/>
              <a:gd name="connsiteX14" fmla="*/ 1140177 w 5667022"/>
              <a:gd name="connsiteY14" fmla="*/ 1266237 h 1330208"/>
              <a:gd name="connsiteX15" fmla="*/ 1241777 w 5667022"/>
              <a:gd name="connsiteY15" fmla="*/ 1029171 h 1330208"/>
              <a:gd name="connsiteX16" fmla="*/ 1275644 w 5667022"/>
              <a:gd name="connsiteY16" fmla="*/ 814682 h 1330208"/>
              <a:gd name="connsiteX17" fmla="*/ 1365955 w 5667022"/>
              <a:gd name="connsiteY17" fmla="*/ 769526 h 1330208"/>
              <a:gd name="connsiteX18" fmla="*/ 1377244 w 5667022"/>
              <a:gd name="connsiteY18" fmla="*/ 442148 h 1330208"/>
              <a:gd name="connsiteX19" fmla="*/ 1524000 w 5667022"/>
              <a:gd name="connsiteY19" fmla="*/ 396993 h 1330208"/>
              <a:gd name="connsiteX20" fmla="*/ 1614311 w 5667022"/>
              <a:gd name="connsiteY20" fmla="*/ 227660 h 1330208"/>
              <a:gd name="connsiteX21" fmla="*/ 1851377 w 5667022"/>
              <a:gd name="connsiteY21" fmla="*/ 227660 h 1330208"/>
              <a:gd name="connsiteX22" fmla="*/ 1998133 w 5667022"/>
              <a:gd name="connsiteY22" fmla="*/ 396993 h 1330208"/>
              <a:gd name="connsiteX23" fmla="*/ 2009422 w 5667022"/>
              <a:gd name="connsiteY23" fmla="*/ 577615 h 1330208"/>
              <a:gd name="connsiteX24" fmla="*/ 2178755 w 5667022"/>
              <a:gd name="connsiteY24" fmla="*/ 611482 h 1330208"/>
              <a:gd name="connsiteX25" fmla="*/ 2201333 w 5667022"/>
              <a:gd name="connsiteY25" fmla="*/ 746948 h 1330208"/>
              <a:gd name="connsiteX26" fmla="*/ 2359377 w 5667022"/>
              <a:gd name="connsiteY26" fmla="*/ 758237 h 1330208"/>
              <a:gd name="connsiteX27" fmla="*/ 2359377 w 5667022"/>
              <a:gd name="connsiteY27" fmla="*/ 950148 h 1330208"/>
              <a:gd name="connsiteX28" fmla="*/ 2506133 w 5667022"/>
              <a:gd name="connsiteY28" fmla="*/ 961437 h 1330208"/>
              <a:gd name="connsiteX29" fmla="*/ 2506133 w 5667022"/>
              <a:gd name="connsiteY29" fmla="*/ 1119482 h 1330208"/>
              <a:gd name="connsiteX30" fmla="*/ 2506133 w 5667022"/>
              <a:gd name="connsiteY30" fmla="*/ 1254948 h 1330208"/>
              <a:gd name="connsiteX31" fmla="*/ 2596444 w 5667022"/>
              <a:gd name="connsiteY31" fmla="*/ 1243660 h 1330208"/>
              <a:gd name="connsiteX32" fmla="*/ 2630311 w 5667022"/>
              <a:gd name="connsiteY32" fmla="*/ 1006593 h 1330208"/>
              <a:gd name="connsiteX33" fmla="*/ 2709333 w 5667022"/>
              <a:gd name="connsiteY33" fmla="*/ 1006593 h 1330208"/>
              <a:gd name="connsiteX34" fmla="*/ 2720622 w 5667022"/>
              <a:gd name="connsiteY34" fmla="*/ 735660 h 1330208"/>
              <a:gd name="connsiteX35" fmla="*/ 2799644 w 5667022"/>
              <a:gd name="connsiteY35" fmla="*/ 690504 h 1330208"/>
              <a:gd name="connsiteX36" fmla="*/ 2810933 w 5667022"/>
              <a:gd name="connsiteY36" fmla="*/ 487304 h 1330208"/>
              <a:gd name="connsiteX37" fmla="*/ 2878666 w 5667022"/>
              <a:gd name="connsiteY37" fmla="*/ 476015 h 1330208"/>
              <a:gd name="connsiteX38" fmla="*/ 2901244 w 5667022"/>
              <a:gd name="connsiteY38" fmla="*/ 329260 h 1330208"/>
              <a:gd name="connsiteX39" fmla="*/ 3048000 w 5667022"/>
              <a:gd name="connsiteY39" fmla="*/ 295393 h 1330208"/>
              <a:gd name="connsiteX40" fmla="*/ 3059289 w 5667022"/>
              <a:gd name="connsiteY40" fmla="*/ 171215 h 1330208"/>
              <a:gd name="connsiteX41" fmla="*/ 3194755 w 5667022"/>
              <a:gd name="connsiteY41" fmla="*/ 171215 h 1330208"/>
              <a:gd name="connsiteX42" fmla="*/ 3194755 w 5667022"/>
              <a:gd name="connsiteY42" fmla="*/ 47037 h 1330208"/>
              <a:gd name="connsiteX43" fmla="*/ 3443111 w 5667022"/>
              <a:gd name="connsiteY43" fmla="*/ 47037 h 1330208"/>
              <a:gd name="connsiteX44" fmla="*/ 3465689 w 5667022"/>
              <a:gd name="connsiteY44" fmla="*/ 329260 h 1330208"/>
              <a:gd name="connsiteX45" fmla="*/ 3589866 w 5667022"/>
              <a:gd name="connsiteY45" fmla="*/ 351837 h 1330208"/>
              <a:gd name="connsiteX46" fmla="*/ 3646311 w 5667022"/>
              <a:gd name="connsiteY46" fmla="*/ 577615 h 1330208"/>
              <a:gd name="connsiteX47" fmla="*/ 3770489 w 5667022"/>
              <a:gd name="connsiteY47" fmla="*/ 600193 h 1330208"/>
              <a:gd name="connsiteX48" fmla="*/ 3781777 w 5667022"/>
              <a:gd name="connsiteY48" fmla="*/ 735660 h 1330208"/>
              <a:gd name="connsiteX49" fmla="*/ 3894666 w 5667022"/>
              <a:gd name="connsiteY49" fmla="*/ 735660 h 1330208"/>
              <a:gd name="connsiteX50" fmla="*/ 3905955 w 5667022"/>
              <a:gd name="connsiteY50" fmla="*/ 916282 h 1330208"/>
              <a:gd name="connsiteX51" fmla="*/ 4030133 w 5667022"/>
              <a:gd name="connsiteY51" fmla="*/ 950148 h 1330208"/>
              <a:gd name="connsiteX52" fmla="*/ 4041422 w 5667022"/>
              <a:gd name="connsiteY52" fmla="*/ 1142060 h 1330208"/>
              <a:gd name="connsiteX53" fmla="*/ 4075289 w 5667022"/>
              <a:gd name="connsiteY53" fmla="*/ 1254948 h 1330208"/>
              <a:gd name="connsiteX54" fmla="*/ 4143022 w 5667022"/>
              <a:gd name="connsiteY54" fmla="*/ 1254948 h 1330208"/>
              <a:gd name="connsiteX55" fmla="*/ 4233333 w 5667022"/>
              <a:gd name="connsiteY55" fmla="*/ 1040460 h 1330208"/>
              <a:gd name="connsiteX56" fmla="*/ 4233333 w 5667022"/>
              <a:gd name="connsiteY56" fmla="*/ 814682 h 1330208"/>
              <a:gd name="connsiteX57" fmla="*/ 4301066 w 5667022"/>
              <a:gd name="connsiteY57" fmla="*/ 758237 h 1330208"/>
              <a:gd name="connsiteX58" fmla="*/ 4334933 w 5667022"/>
              <a:gd name="connsiteY58" fmla="*/ 476015 h 1330208"/>
              <a:gd name="connsiteX59" fmla="*/ 4425244 w 5667022"/>
              <a:gd name="connsiteY59" fmla="*/ 453437 h 1330208"/>
              <a:gd name="connsiteX60" fmla="*/ 4425244 w 5667022"/>
              <a:gd name="connsiteY60" fmla="*/ 306682 h 1330208"/>
              <a:gd name="connsiteX61" fmla="*/ 4515555 w 5667022"/>
              <a:gd name="connsiteY61" fmla="*/ 284104 h 1330208"/>
              <a:gd name="connsiteX62" fmla="*/ 4526844 w 5667022"/>
              <a:gd name="connsiteY62" fmla="*/ 182504 h 1330208"/>
              <a:gd name="connsiteX63" fmla="*/ 4662311 w 5667022"/>
              <a:gd name="connsiteY63" fmla="*/ 148637 h 1330208"/>
              <a:gd name="connsiteX64" fmla="*/ 4809066 w 5667022"/>
              <a:gd name="connsiteY64" fmla="*/ 148637 h 1330208"/>
              <a:gd name="connsiteX65" fmla="*/ 4876800 w 5667022"/>
              <a:gd name="connsiteY65" fmla="*/ 295393 h 1330208"/>
              <a:gd name="connsiteX66" fmla="*/ 4955822 w 5667022"/>
              <a:gd name="connsiteY66" fmla="*/ 317971 h 1330208"/>
              <a:gd name="connsiteX67" fmla="*/ 4967111 w 5667022"/>
              <a:gd name="connsiteY67" fmla="*/ 532460 h 1330208"/>
              <a:gd name="connsiteX68" fmla="*/ 5034844 w 5667022"/>
              <a:gd name="connsiteY68" fmla="*/ 543748 h 1330208"/>
              <a:gd name="connsiteX69" fmla="*/ 5034844 w 5667022"/>
              <a:gd name="connsiteY69" fmla="*/ 645348 h 1330208"/>
              <a:gd name="connsiteX70" fmla="*/ 5170311 w 5667022"/>
              <a:gd name="connsiteY70" fmla="*/ 634060 h 1330208"/>
              <a:gd name="connsiteX71" fmla="*/ 5215466 w 5667022"/>
              <a:gd name="connsiteY71" fmla="*/ 758237 h 1330208"/>
              <a:gd name="connsiteX72" fmla="*/ 5294489 w 5667022"/>
              <a:gd name="connsiteY72" fmla="*/ 769526 h 1330208"/>
              <a:gd name="connsiteX73" fmla="*/ 5350933 w 5667022"/>
              <a:gd name="connsiteY73" fmla="*/ 1017882 h 1330208"/>
              <a:gd name="connsiteX74" fmla="*/ 5486400 w 5667022"/>
              <a:gd name="connsiteY74" fmla="*/ 1096904 h 1330208"/>
              <a:gd name="connsiteX75" fmla="*/ 5508977 w 5667022"/>
              <a:gd name="connsiteY75" fmla="*/ 1198504 h 1330208"/>
              <a:gd name="connsiteX76" fmla="*/ 5508977 w 5667022"/>
              <a:gd name="connsiteY76" fmla="*/ 1311393 h 1330208"/>
              <a:gd name="connsiteX77" fmla="*/ 5633155 w 5667022"/>
              <a:gd name="connsiteY77" fmla="*/ 1311393 h 1330208"/>
              <a:gd name="connsiteX78" fmla="*/ 5633155 w 5667022"/>
              <a:gd name="connsiteY78" fmla="*/ 1311393 h 1330208"/>
              <a:gd name="connsiteX79" fmla="*/ 5667022 w 5667022"/>
              <a:gd name="connsiteY79" fmla="*/ 1322682 h 133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667022" h="1330208">
                <a:moveTo>
                  <a:pt x="0" y="227660"/>
                </a:moveTo>
                <a:cubicBezTo>
                  <a:pt x="71496" y="236126"/>
                  <a:pt x="142993" y="244593"/>
                  <a:pt x="180622" y="227660"/>
                </a:cubicBezTo>
                <a:cubicBezTo>
                  <a:pt x="218252" y="210727"/>
                  <a:pt x="191910" y="144875"/>
                  <a:pt x="225777" y="126060"/>
                </a:cubicBezTo>
                <a:cubicBezTo>
                  <a:pt x="259644" y="107245"/>
                  <a:pt x="349955" y="114771"/>
                  <a:pt x="383822" y="114771"/>
                </a:cubicBezTo>
                <a:cubicBezTo>
                  <a:pt x="417689" y="114771"/>
                  <a:pt x="419570" y="80905"/>
                  <a:pt x="428977" y="126060"/>
                </a:cubicBezTo>
                <a:cubicBezTo>
                  <a:pt x="438384" y="171215"/>
                  <a:pt x="421451" y="334904"/>
                  <a:pt x="440266" y="385704"/>
                </a:cubicBezTo>
                <a:cubicBezTo>
                  <a:pt x="459081" y="436504"/>
                  <a:pt x="517407" y="395112"/>
                  <a:pt x="541866" y="430860"/>
                </a:cubicBezTo>
                <a:cubicBezTo>
                  <a:pt x="566325" y="466608"/>
                  <a:pt x="558800" y="564445"/>
                  <a:pt x="587022" y="600193"/>
                </a:cubicBezTo>
                <a:cubicBezTo>
                  <a:pt x="615244" y="635941"/>
                  <a:pt x="677333" y="609600"/>
                  <a:pt x="711200" y="645348"/>
                </a:cubicBezTo>
                <a:cubicBezTo>
                  <a:pt x="745067" y="681096"/>
                  <a:pt x="760118" y="782697"/>
                  <a:pt x="790222" y="814682"/>
                </a:cubicBezTo>
                <a:cubicBezTo>
                  <a:pt x="820326" y="846667"/>
                  <a:pt x="863600" y="790223"/>
                  <a:pt x="891822" y="837260"/>
                </a:cubicBezTo>
                <a:cubicBezTo>
                  <a:pt x="920044" y="884297"/>
                  <a:pt x="933214" y="1046104"/>
                  <a:pt x="959555" y="1096904"/>
                </a:cubicBezTo>
                <a:cubicBezTo>
                  <a:pt x="985896" y="1147704"/>
                  <a:pt x="1034814" y="1111956"/>
                  <a:pt x="1049866" y="1142060"/>
                </a:cubicBezTo>
                <a:cubicBezTo>
                  <a:pt x="1064918" y="1172164"/>
                  <a:pt x="1034814" y="1256830"/>
                  <a:pt x="1049866" y="1277526"/>
                </a:cubicBezTo>
                <a:cubicBezTo>
                  <a:pt x="1064918" y="1298222"/>
                  <a:pt x="1108192" y="1307629"/>
                  <a:pt x="1140177" y="1266237"/>
                </a:cubicBezTo>
                <a:cubicBezTo>
                  <a:pt x="1172162" y="1224845"/>
                  <a:pt x="1219199" y="1104430"/>
                  <a:pt x="1241777" y="1029171"/>
                </a:cubicBezTo>
                <a:cubicBezTo>
                  <a:pt x="1264355" y="953912"/>
                  <a:pt x="1254948" y="857956"/>
                  <a:pt x="1275644" y="814682"/>
                </a:cubicBezTo>
                <a:cubicBezTo>
                  <a:pt x="1296340" y="771408"/>
                  <a:pt x="1349022" y="831615"/>
                  <a:pt x="1365955" y="769526"/>
                </a:cubicBezTo>
                <a:cubicBezTo>
                  <a:pt x="1382888" y="707437"/>
                  <a:pt x="1350903" y="504237"/>
                  <a:pt x="1377244" y="442148"/>
                </a:cubicBezTo>
                <a:cubicBezTo>
                  <a:pt x="1403585" y="380059"/>
                  <a:pt x="1484489" y="432741"/>
                  <a:pt x="1524000" y="396993"/>
                </a:cubicBezTo>
                <a:cubicBezTo>
                  <a:pt x="1563511" y="361245"/>
                  <a:pt x="1559748" y="255882"/>
                  <a:pt x="1614311" y="227660"/>
                </a:cubicBezTo>
                <a:cubicBezTo>
                  <a:pt x="1668874" y="199438"/>
                  <a:pt x="1787407" y="199438"/>
                  <a:pt x="1851377" y="227660"/>
                </a:cubicBezTo>
                <a:cubicBezTo>
                  <a:pt x="1915347" y="255882"/>
                  <a:pt x="1971792" y="338667"/>
                  <a:pt x="1998133" y="396993"/>
                </a:cubicBezTo>
                <a:cubicBezTo>
                  <a:pt x="2024474" y="455319"/>
                  <a:pt x="1979318" y="541867"/>
                  <a:pt x="2009422" y="577615"/>
                </a:cubicBezTo>
                <a:cubicBezTo>
                  <a:pt x="2039526" y="613363"/>
                  <a:pt x="2146770" y="583260"/>
                  <a:pt x="2178755" y="611482"/>
                </a:cubicBezTo>
                <a:cubicBezTo>
                  <a:pt x="2210740" y="639704"/>
                  <a:pt x="2171229" y="722489"/>
                  <a:pt x="2201333" y="746948"/>
                </a:cubicBezTo>
                <a:cubicBezTo>
                  <a:pt x="2231437" y="771407"/>
                  <a:pt x="2333036" y="724370"/>
                  <a:pt x="2359377" y="758237"/>
                </a:cubicBezTo>
                <a:cubicBezTo>
                  <a:pt x="2385718" y="792104"/>
                  <a:pt x="2334918" y="916281"/>
                  <a:pt x="2359377" y="950148"/>
                </a:cubicBezTo>
                <a:cubicBezTo>
                  <a:pt x="2383836" y="984015"/>
                  <a:pt x="2481674" y="933215"/>
                  <a:pt x="2506133" y="961437"/>
                </a:cubicBezTo>
                <a:cubicBezTo>
                  <a:pt x="2530592" y="989659"/>
                  <a:pt x="2506133" y="1119482"/>
                  <a:pt x="2506133" y="1119482"/>
                </a:cubicBezTo>
                <a:cubicBezTo>
                  <a:pt x="2506133" y="1168400"/>
                  <a:pt x="2491081" y="1234252"/>
                  <a:pt x="2506133" y="1254948"/>
                </a:cubicBezTo>
                <a:cubicBezTo>
                  <a:pt x="2521185" y="1275644"/>
                  <a:pt x="2575748" y="1285052"/>
                  <a:pt x="2596444" y="1243660"/>
                </a:cubicBezTo>
                <a:cubicBezTo>
                  <a:pt x="2617140" y="1202268"/>
                  <a:pt x="2611496" y="1046104"/>
                  <a:pt x="2630311" y="1006593"/>
                </a:cubicBezTo>
                <a:cubicBezTo>
                  <a:pt x="2649126" y="967082"/>
                  <a:pt x="2694281" y="1051749"/>
                  <a:pt x="2709333" y="1006593"/>
                </a:cubicBezTo>
                <a:cubicBezTo>
                  <a:pt x="2724385" y="961438"/>
                  <a:pt x="2705570" y="788341"/>
                  <a:pt x="2720622" y="735660"/>
                </a:cubicBezTo>
                <a:cubicBezTo>
                  <a:pt x="2735674" y="682979"/>
                  <a:pt x="2784592" y="731897"/>
                  <a:pt x="2799644" y="690504"/>
                </a:cubicBezTo>
                <a:cubicBezTo>
                  <a:pt x="2814696" y="649111"/>
                  <a:pt x="2797763" y="523052"/>
                  <a:pt x="2810933" y="487304"/>
                </a:cubicBezTo>
                <a:cubicBezTo>
                  <a:pt x="2824103" y="451556"/>
                  <a:pt x="2863614" y="502356"/>
                  <a:pt x="2878666" y="476015"/>
                </a:cubicBezTo>
                <a:cubicBezTo>
                  <a:pt x="2893718" y="449674"/>
                  <a:pt x="2873022" y="359364"/>
                  <a:pt x="2901244" y="329260"/>
                </a:cubicBezTo>
                <a:cubicBezTo>
                  <a:pt x="2929466" y="299156"/>
                  <a:pt x="3021659" y="321734"/>
                  <a:pt x="3048000" y="295393"/>
                </a:cubicBezTo>
                <a:cubicBezTo>
                  <a:pt x="3074341" y="269052"/>
                  <a:pt x="3034830" y="191911"/>
                  <a:pt x="3059289" y="171215"/>
                </a:cubicBezTo>
                <a:cubicBezTo>
                  <a:pt x="3083748" y="150519"/>
                  <a:pt x="3172177" y="191911"/>
                  <a:pt x="3194755" y="171215"/>
                </a:cubicBezTo>
                <a:cubicBezTo>
                  <a:pt x="3217333" y="150519"/>
                  <a:pt x="3153362" y="67733"/>
                  <a:pt x="3194755" y="47037"/>
                </a:cubicBezTo>
                <a:cubicBezTo>
                  <a:pt x="3236148" y="26341"/>
                  <a:pt x="3397955" y="0"/>
                  <a:pt x="3443111" y="47037"/>
                </a:cubicBezTo>
                <a:cubicBezTo>
                  <a:pt x="3488267" y="94074"/>
                  <a:pt x="3441230" y="278460"/>
                  <a:pt x="3465689" y="329260"/>
                </a:cubicBezTo>
                <a:cubicBezTo>
                  <a:pt x="3490148" y="380060"/>
                  <a:pt x="3559762" y="310445"/>
                  <a:pt x="3589866" y="351837"/>
                </a:cubicBezTo>
                <a:cubicBezTo>
                  <a:pt x="3619970" y="393229"/>
                  <a:pt x="3616207" y="536222"/>
                  <a:pt x="3646311" y="577615"/>
                </a:cubicBezTo>
                <a:cubicBezTo>
                  <a:pt x="3676415" y="619008"/>
                  <a:pt x="3747911" y="573852"/>
                  <a:pt x="3770489" y="600193"/>
                </a:cubicBezTo>
                <a:cubicBezTo>
                  <a:pt x="3793067" y="626534"/>
                  <a:pt x="3761081" y="713082"/>
                  <a:pt x="3781777" y="735660"/>
                </a:cubicBezTo>
                <a:cubicBezTo>
                  <a:pt x="3802473" y="758238"/>
                  <a:pt x="3873970" y="705556"/>
                  <a:pt x="3894666" y="735660"/>
                </a:cubicBezTo>
                <a:cubicBezTo>
                  <a:pt x="3915362" y="765764"/>
                  <a:pt x="3883377" y="880534"/>
                  <a:pt x="3905955" y="916282"/>
                </a:cubicBezTo>
                <a:cubicBezTo>
                  <a:pt x="3928533" y="952030"/>
                  <a:pt x="4007555" y="912518"/>
                  <a:pt x="4030133" y="950148"/>
                </a:cubicBezTo>
                <a:cubicBezTo>
                  <a:pt x="4052711" y="987778"/>
                  <a:pt x="4033896" y="1091260"/>
                  <a:pt x="4041422" y="1142060"/>
                </a:cubicBezTo>
                <a:cubicBezTo>
                  <a:pt x="4048948" y="1192860"/>
                  <a:pt x="4058356" y="1236133"/>
                  <a:pt x="4075289" y="1254948"/>
                </a:cubicBezTo>
                <a:cubicBezTo>
                  <a:pt x="4092222" y="1273763"/>
                  <a:pt x="4116681" y="1290696"/>
                  <a:pt x="4143022" y="1254948"/>
                </a:cubicBezTo>
                <a:cubicBezTo>
                  <a:pt x="4169363" y="1219200"/>
                  <a:pt x="4218281" y="1113838"/>
                  <a:pt x="4233333" y="1040460"/>
                </a:cubicBezTo>
                <a:cubicBezTo>
                  <a:pt x="4248385" y="967082"/>
                  <a:pt x="4222044" y="861719"/>
                  <a:pt x="4233333" y="814682"/>
                </a:cubicBezTo>
                <a:cubicBezTo>
                  <a:pt x="4244622" y="767645"/>
                  <a:pt x="4284133" y="814682"/>
                  <a:pt x="4301066" y="758237"/>
                </a:cubicBezTo>
                <a:cubicBezTo>
                  <a:pt x="4317999" y="701792"/>
                  <a:pt x="4314237" y="526815"/>
                  <a:pt x="4334933" y="476015"/>
                </a:cubicBezTo>
                <a:cubicBezTo>
                  <a:pt x="4355629" y="425215"/>
                  <a:pt x="4410192" y="481659"/>
                  <a:pt x="4425244" y="453437"/>
                </a:cubicBezTo>
                <a:cubicBezTo>
                  <a:pt x="4440296" y="425215"/>
                  <a:pt x="4410192" y="334904"/>
                  <a:pt x="4425244" y="306682"/>
                </a:cubicBezTo>
                <a:cubicBezTo>
                  <a:pt x="4440296" y="278460"/>
                  <a:pt x="4498622" y="304800"/>
                  <a:pt x="4515555" y="284104"/>
                </a:cubicBezTo>
                <a:cubicBezTo>
                  <a:pt x="4532488" y="263408"/>
                  <a:pt x="4502385" y="205082"/>
                  <a:pt x="4526844" y="182504"/>
                </a:cubicBezTo>
                <a:cubicBezTo>
                  <a:pt x="4551303" y="159926"/>
                  <a:pt x="4615274" y="154281"/>
                  <a:pt x="4662311" y="148637"/>
                </a:cubicBezTo>
                <a:cubicBezTo>
                  <a:pt x="4709348" y="142993"/>
                  <a:pt x="4773318" y="124178"/>
                  <a:pt x="4809066" y="148637"/>
                </a:cubicBezTo>
                <a:cubicBezTo>
                  <a:pt x="4844814" y="173096"/>
                  <a:pt x="4852341" y="267171"/>
                  <a:pt x="4876800" y="295393"/>
                </a:cubicBezTo>
                <a:cubicBezTo>
                  <a:pt x="4901259" y="323615"/>
                  <a:pt x="4940770" y="278460"/>
                  <a:pt x="4955822" y="317971"/>
                </a:cubicBezTo>
                <a:cubicBezTo>
                  <a:pt x="4970874" y="357482"/>
                  <a:pt x="4953941" y="494831"/>
                  <a:pt x="4967111" y="532460"/>
                </a:cubicBezTo>
                <a:cubicBezTo>
                  <a:pt x="4980281" y="570090"/>
                  <a:pt x="5023555" y="524933"/>
                  <a:pt x="5034844" y="543748"/>
                </a:cubicBezTo>
                <a:cubicBezTo>
                  <a:pt x="5046133" y="562563"/>
                  <a:pt x="5012266" y="630296"/>
                  <a:pt x="5034844" y="645348"/>
                </a:cubicBezTo>
                <a:cubicBezTo>
                  <a:pt x="5057422" y="660400"/>
                  <a:pt x="5140207" y="615245"/>
                  <a:pt x="5170311" y="634060"/>
                </a:cubicBezTo>
                <a:cubicBezTo>
                  <a:pt x="5200415" y="652875"/>
                  <a:pt x="5194770" y="735659"/>
                  <a:pt x="5215466" y="758237"/>
                </a:cubicBezTo>
                <a:cubicBezTo>
                  <a:pt x="5236162" y="780815"/>
                  <a:pt x="5271911" y="726252"/>
                  <a:pt x="5294489" y="769526"/>
                </a:cubicBezTo>
                <a:cubicBezTo>
                  <a:pt x="5317067" y="812800"/>
                  <a:pt x="5318948" y="963319"/>
                  <a:pt x="5350933" y="1017882"/>
                </a:cubicBezTo>
                <a:cubicBezTo>
                  <a:pt x="5382918" y="1072445"/>
                  <a:pt x="5460059" y="1066800"/>
                  <a:pt x="5486400" y="1096904"/>
                </a:cubicBezTo>
                <a:cubicBezTo>
                  <a:pt x="5512741" y="1127008"/>
                  <a:pt x="5505214" y="1162756"/>
                  <a:pt x="5508977" y="1198504"/>
                </a:cubicBezTo>
                <a:cubicBezTo>
                  <a:pt x="5512740" y="1234252"/>
                  <a:pt x="5488281" y="1292578"/>
                  <a:pt x="5508977" y="1311393"/>
                </a:cubicBezTo>
                <a:cubicBezTo>
                  <a:pt x="5529673" y="1330208"/>
                  <a:pt x="5633155" y="1311393"/>
                  <a:pt x="5633155" y="1311393"/>
                </a:cubicBezTo>
                <a:lnTo>
                  <a:pt x="5633155" y="1311393"/>
                </a:lnTo>
                <a:lnTo>
                  <a:pt x="5667022" y="1322682"/>
                </a:lnTo>
              </a:path>
            </a:pathLst>
          </a:custGeom>
          <a:noFill/>
          <a:ln w="38100"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Tx/>
              <a:buChar char="•"/>
              <a:tabLst/>
            </a:pPr>
            <a:endParaRPr kumimoji="0" lang="en-US" sz="2400" b="0" i="0" u="none" strike="noStrike" cap="none" normalizeH="0" baseline="0">
              <a:ln>
                <a:noFill/>
              </a:ln>
              <a:solidFill>
                <a:schemeClr val="tx1"/>
              </a:solidFill>
              <a:effectLst/>
              <a:latin typeface="Times New Roman" charset="0"/>
            </a:endParaRPr>
          </a:p>
        </p:txBody>
      </p:sp>
      <p:sp>
        <p:nvSpPr>
          <p:cNvPr id="58" name="TextBox 57"/>
          <p:cNvSpPr txBox="1"/>
          <p:nvPr/>
        </p:nvSpPr>
        <p:spPr>
          <a:xfrm>
            <a:off x="2895600" y="1893759"/>
            <a:ext cx="3962400" cy="369332"/>
          </a:xfrm>
          <a:prstGeom prst="rect">
            <a:avLst/>
          </a:prstGeom>
          <a:noFill/>
        </p:spPr>
        <p:txBody>
          <a:bodyPr wrap="square" rtlCol="0">
            <a:spAutoFit/>
          </a:bodyPr>
          <a:lstStyle/>
          <a:p>
            <a:r>
              <a:rPr lang="en-US" b="1" dirty="0"/>
              <a:t>Always just enough resources</a:t>
            </a:r>
          </a:p>
        </p:txBody>
      </p:sp>
      <p:cxnSp>
        <p:nvCxnSpPr>
          <p:cNvPr id="60" name="Straight Arrow Connector 59"/>
          <p:cNvCxnSpPr/>
          <p:nvPr/>
        </p:nvCxnSpPr>
        <p:spPr bwMode="auto">
          <a:xfrm rot="5400000" flipH="1" flipV="1">
            <a:off x="3886200" y="2960559"/>
            <a:ext cx="1219200" cy="1588"/>
          </a:xfrm>
          <a:prstGeom prst="straightConnector1">
            <a:avLst/>
          </a:prstGeom>
          <a:noFill/>
          <a:ln w="38100" cap="flat" cmpd="sng" algn="ctr">
            <a:solidFill>
              <a:schemeClr val="tx1"/>
            </a:solidFill>
            <a:prstDash val="solid"/>
            <a:round/>
            <a:headEnd type="none" w="med" len="med"/>
            <a:tailEnd type="arrow"/>
          </a:ln>
          <a:effectLst/>
        </p:spPr>
      </p:cxnSp>
      <p:sp>
        <p:nvSpPr>
          <p:cNvPr id="20" name="TextBox 19"/>
          <p:cNvSpPr txBox="1"/>
          <p:nvPr/>
        </p:nvSpPr>
        <p:spPr>
          <a:xfrm>
            <a:off x="1895191" y="6172200"/>
            <a:ext cx="4970356" cy="369332"/>
          </a:xfrm>
          <a:prstGeom prst="rect">
            <a:avLst/>
          </a:prstGeom>
          <a:noFill/>
        </p:spPr>
        <p:txBody>
          <a:bodyPr wrap="none" rtlCol="0">
            <a:spAutoFit/>
          </a:bodyPr>
          <a:lstStyle/>
          <a:p>
            <a:r>
              <a:rPr lang="en-US" dirty="0">
                <a:latin typeface="+mn-lt"/>
              </a:rPr>
              <a:t>Apache web server under real server workload</a:t>
            </a:r>
          </a:p>
        </p:txBody>
      </p:sp>
      <p:sp>
        <p:nvSpPr>
          <p:cNvPr id="27" name="Text Placeholder 3"/>
          <p:cNvSpPr txBox="1">
            <a:spLocks/>
          </p:cNvSpPr>
          <p:nvPr/>
        </p:nvSpPr>
        <p:spPr bwMode="auto">
          <a:xfrm>
            <a:off x="381000" y="990600"/>
            <a:ext cx="83058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Wingdings" charset="2"/>
              <a:buChar char="§"/>
              <a:tabLst/>
              <a:defRPr/>
            </a:pPr>
            <a:r>
              <a:rPr lang="en-US" altLang="zh-CN" sz="2400" kern="0" dirty="0">
                <a:solidFill>
                  <a:srgbClr val="0000FF"/>
                </a:solidFill>
                <a:latin typeface="+mn-lt"/>
                <a:ea typeface="ＭＳ Ｐゴシック" charset="-128"/>
                <a:cs typeface="Arial" pitchFamily="34" charset="0"/>
              </a:rPr>
              <a:t>Cannot assume prior application knowledge</a:t>
            </a:r>
          </a:p>
          <a:p>
            <a:pPr marL="342900" marR="0" lvl="0" indent="-342900" algn="l" defTabSz="914400" rtl="0" eaLnBrk="0" fontAlgn="base" latinLnBrk="0" hangingPunct="0">
              <a:lnSpc>
                <a:spcPct val="100000"/>
              </a:lnSpc>
              <a:spcBef>
                <a:spcPct val="20000"/>
              </a:spcBef>
              <a:spcAft>
                <a:spcPct val="0"/>
              </a:spcAft>
              <a:buClrTx/>
              <a:buSzTx/>
              <a:buFont typeface="Wingdings" charset="2"/>
              <a:buChar char="§"/>
              <a:tabLst/>
              <a:defRPr/>
            </a:pPr>
            <a:r>
              <a:rPr kumimoji="0" lang="en-US" altLang="zh-CN" sz="2400" b="0" i="0" u="none" strike="noStrike" kern="0" cap="none" spc="0" normalizeH="0" baseline="0" noProof="0" dirty="0">
                <a:ln>
                  <a:noFill/>
                </a:ln>
                <a:solidFill>
                  <a:srgbClr val="0000FF"/>
                </a:solidFill>
                <a:effectLst/>
                <a:uLnTx/>
                <a:uFillTx/>
                <a:latin typeface="+mn-lt"/>
                <a:ea typeface="ＭＳ Ｐゴシック" charset="-128"/>
                <a:cs typeface="Arial" pitchFamily="34" charset="0"/>
              </a:rPr>
              <a:t>Save energy with SLO conformance</a:t>
            </a:r>
          </a:p>
          <a:p>
            <a:pPr marL="342900" marR="0" lvl="0" indent="-342900" algn="l" defTabSz="914400" rtl="0" eaLnBrk="0" fontAlgn="base" latinLnBrk="0" hangingPunct="0">
              <a:lnSpc>
                <a:spcPct val="100000"/>
              </a:lnSpc>
              <a:spcBef>
                <a:spcPct val="20000"/>
              </a:spcBef>
              <a:spcAft>
                <a:spcPct val="0"/>
              </a:spcAft>
              <a:buClrTx/>
              <a:buSzTx/>
              <a:buFont typeface="Wingdings" charset="2"/>
              <a:buChar char="§"/>
              <a:tabLst/>
              <a:defRPr/>
            </a:pPr>
            <a:endParaRPr kumimoji="0" lang="en-US" altLang="zh-CN" sz="2800" b="0" i="0" u="none" strike="noStrike" kern="0" cap="none" spc="0" normalizeH="0" baseline="0" noProof="0" dirty="0">
              <a:ln>
                <a:noFill/>
              </a:ln>
              <a:solidFill>
                <a:srgbClr val="0000FF"/>
              </a:solidFill>
              <a:effectLst/>
              <a:uLnTx/>
              <a:uFillTx/>
              <a:latin typeface="+mn-lt"/>
              <a:ea typeface="ＭＳ Ｐゴシック" charset="-128"/>
              <a:cs typeface="Arial" pitchFamily="34" charset="0"/>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altLang="zh-CN" sz="2400" b="0" i="0" u="none" strike="noStrike" kern="0" cap="none" spc="0" normalizeH="0" baseline="0" noProof="0" dirty="0">
              <a:ln>
                <a:noFill/>
              </a:ln>
              <a:solidFill>
                <a:schemeClr val="tx1"/>
              </a:solidFill>
              <a:effectLst/>
              <a:uLnTx/>
              <a:uFillTx/>
              <a:latin typeface="+mn-lt"/>
              <a:ea typeface="ＭＳ Ｐゴシック" charset="-128"/>
              <a:cs typeface="Arial" pitchFamily="34" charset="0"/>
            </a:endParaRPr>
          </a:p>
        </p:txBody>
      </p:sp>
      <p:sp>
        <p:nvSpPr>
          <p:cNvPr id="28" name="Slide Number Placeholder 27"/>
          <p:cNvSpPr>
            <a:spLocks noGrp="1"/>
          </p:cNvSpPr>
          <p:nvPr>
            <p:ph type="sldNum" sz="quarter" idx="12"/>
          </p:nvPr>
        </p:nvSpPr>
        <p:spPr>
          <a:xfrm>
            <a:off x="7620000" y="6400800"/>
            <a:ext cx="1905000" cy="457200"/>
          </a:xfrm>
        </p:spPr>
        <p:txBody>
          <a:bodyPr/>
          <a:lstStyle/>
          <a:p>
            <a:pPr>
              <a:defRPr/>
            </a:pPr>
            <a:fld id="{1E60306E-77B4-EA44-96D4-0F13576896B4}" type="slidenum">
              <a:rPr lang="en-US" smtClean="0"/>
              <a:pPr>
                <a:defRPr/>
              </a:pPr>
              <a:t>41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23"/>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9"/>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15"/>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18"/>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1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4"/>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21"/>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22"/>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1"/>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0"/>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26"/>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2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2" grpId="0"/>
      <p:bldP spid="13" grpId="0"/>
      <p:bldP spid="13" grpId="1"/>
      <p:bldP spid="21" grpId="0"/>
      <p:bldP spid="21" grpId="1"/>
      <p:bldP spid="22" grpId="0"/>
      <p:bldP spid="22" grpId="1"/>
      <p:bldP spid="57" grpId="0" animBg="1"/>
      <p:bldP spid="58"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1000" y="0"/>
            <a:ext cx="8458200" cy="1143000"/>
          </a:xfrm>
        </p:spPr>
        <p:txBody>
          <a:bodyPr/>
          <a:lstStyle/>
          <a:p>
            <a:r>
              <a:rPr lang="en-US" sz="3600" b="0" dirty="0">
                <a:cs typeface="Times New Roman" pitchFamily="18" charset="0"/>
              </a:rPr>
              <a:t>Predictive Elastic Resource Scaling</a:t>
            </a:r>
          </a:p>
        </p:txBody>
      </p:sp>
      <p:grpSp>
        <p:nvGrpSpPr>
          <p:cNvPr id="3" name="Group 23"/>
          <p:cNvGrpSpPr/>
          <p:nvPr/>
        </p:nvGrpSpPr>
        <p:grpSpPr>
          <a:xfrm>
            <a:off x="381000" y="1828800"/>
            <a:ext cx="8430086" cy="5029200"/>
            <a:chOff x="-816429" y="1268760"/>
            <a:chExt cx="10035816" cy="6740351"/>
          </a:xfrm>
        </p:grpSpPr>
        <p:sp>
          <p:nvSpPr>
            <p:cNvPr id="12" name="流程图: 可选过程 11"/>
            <p:cNvSpPr/>
            <p:nvPr/>
          </p:nvSpPr>
          <p:spPr bwMode="auto">
            <a:xfrm>
              <a:off x="362857" y="2902784"/>
              <a:ext cx="2156915" cy="1634024"/>
            </a:xfrm>
            <a:prstGeom prst="flowChartAlternateProcess">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bg1"/>
                </a:buClr>
                <a:buSzPct val="100000"/>
                <a:tabLst/>
              </a:pPr>
              <a:r>
                <a:rPr kumimoji="0" lang="en-US" sz="2000" b="0" i="0" u="none" strike="noStrike" cap="none" normalizeH="0" baseline="0" dirty="0">
                  <a:ln>
                    <a:noFill/>
                  </a:ln>
                  <a:solidFill>
                    <a:schemeClr val="bg1"/>
                  </a:solidFill>
                  <a:effectLst/>
                </a:rPr>
                <a:t>Virtual Machine </a:t>
              </a:r>
            </a:p>
            <a:p>
              <a:pPr marL="0" marR="0" indent="0" algn="ctr" defTabSz="914400" rtl="0" eaLnBrk="1" fontAlgn="base" latinLnBrk="0" hangingPunct="1">
                <a:lnSpc>
                  <a:spcPct val="100000"/>
                </a:lnSpc>
                <a:spcBef>
                  <a:spcPct val="20000"/>
                </a:spcBef>
                <a:spcAft>
                  <a:spcPct val="0"/>
                </a:spcAft>
                <a:buClr>
                  <a:schemeClr val="bg1"/>
                </a:buClr>
                <a:buSzPct val="100000"/>
                <a:tabLst/>
              </a:pPr>
              <a:r>
                <a:rPr lang="en-US" sz="2000" dirty="0">
                  <a:solidFill>
                    <a:schemeClr val="bg1"/>
                  </a:solidFill>
                </a:rPr>
                <a:t>(KVM, </a:t>
              </a:r>
              <a:r>
                <a:rPr lang="en-US" sz="2000" dirty="0" err="1">
                  <a:solidFill>
                    <a:schemeClr val="bg1"/>
                  </a:solidFill>
                </a:rPr>
                <a:t>Xen</a:t>
              </a:r>
              <a:r>
                <a:rPr lang="en-US" sz="2000" dirty="0">
                  <a:solidFill>
                    <a:schemeClr val="bg1"/>
                  </a:solidFill>
                </a:rPr>
                <a:t>)</a:t>
              </a:r>
              <a:endParaRPr kumimoji="0" lang="en-US" sz="2000" b="0" i="0" u="none" strike="noStrike" cap="none" normalizeH="0" baseline="0" dirty="0">
                <a:ln>
                  <a:noFill/>
                </a:ln>
                <a:solidFill>
                  <a:schemeClr val="bg1"/>
                </a:solidFill>
                <a:effectLst/>
              </a:endParaRPr>
            </a:p>
          </p:txBody>
        </p:sp>
        <p:sp>
          <p:nvSpPr>
            <p:cNvPr id="13" name="矩形 12"/>
            <p:cNvSpPr/>
            <p:nvPr/>
          </p:nvSpPr>
          <p:spPr bwMode="auto">
            <a:xfrm>
              <a:off x="3491879" y="1268760"/>
              <a:ext cx="2736303" cy="100811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chemeClr val="bg1"/>
                </a:buClr>
                <a:buSzPct val="100000"/>
                <a:tabLst/>
              </a:pPr>
              <a:r>
                <a:rPr kumimoji="0" lang="en-US" sz="2000" b="0" i="0" u="none" strike="noStrike" cap="none" normalizeH="0" baseline="0" dirty="0">
                  <a:ln>
                    <a:noFill/>
                  </a:ln>
                  <a:solidFill>
                    <a:schemeClr val="tx1"/>
                  </a:solidFill>
                  <a:effectLst/>
                </a:rPr>
                <a:t>Resource usage monitoring  </a:t>
              </a:r>
            </a:p>
          </p:txBody>
        </p:sp>
        <p:cxnSp>
          <p:nvCxnSpPr>
            <p:cNvPr id="16" name="形状 15"/>
            <p:cNvCxnSpPr>
              <a:stCxn id="12" idx="0"/>
              <a:endCxn id="13" idx="1"/>
            </p:cNvCxnSpPr>
            <p:nvPr/>
          </p:nvCxnSpPr>
          <p:spPr bwMode="auto">
            <a:xfrm rot="5400000" flipH="1" flipV="1">
              <a:off x="1901613" y="1312519"/>
              <a:ext cx="1129968" cy="2050564"/>
            </a:xfrm>
            <a:prstGeom prst="bentConnector2">
              <a:avLst/>
            </a:prstGeom>
            <a:ln>
              <a:solidFill>
                <a:schemeClr val="tx1"/>
              </a:solidFill>
              <a:headEnd type="none" w="med" len="med"/>
              <a:tailEnd type="arrow" w="med" len="med"/>
            </a:ln>
          </p:spPr>
          <p:style>
            <a:lnRef idx="3">
              <a:schemeClr val="accent2"/>
            </a:lnRef>
            <a:fillRef idx="0">
              <a:schemeClr val="accent2"/>
            </a:fillRef>
            <a:effectRef idx="2">
              <a:schemeClr val="accent2"/>
            </a:effectRef>
            <a:fontRef idx="minor">
              <a:schemeClr val="tx1"/>
            </a:fontRef>
          </p:style>
        </p:cxnSp>
        <p:sp>
          <p:nvSpPr>
            <p:cNvPr id="17" name="矩形 16"/>
            <p:cNvSpPr/>
            <p:nvPr/>
          </p:nvSpPr>
          <p:spPr bwMode="auto">
            <a:xfrm>
              <a:off x="3455875" y="3107037"/>
              <a:ext cx="2808311" cy="1225518"/>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1" compatLnSpc="1">
              <a:prstTxWarp prst="textNoShape">
                <a:avLst/>
              </a:prstTxWarp>
            </a:bodyPr>
            <a:lstStyle/>
            <a:p>
              <a:pPr algn="ctr">
                <a:spcBef>
                  <a:spcPct val="20000"/>
                </a:spcBef>
                <a:buClr>
                  <a:schemeClr val="bg1"/>
                </a:buClr>
                <a:buSzPct val="100000"/>
              </a:pPr>
              <a:r>
                <a:rPr lang="en-US" sz="2000" dirty="0">
                  <a:cs typeface="Times New Roman" pitchFamily="18" charset="0"/>
                </a:rPr>
                <a:t>Prediction model</a:t>
              </a:r>
            </a:p>
            <a:p>
              <a:pPr algn="ctr">
                <a:spcBef>
                  <a:spcPct val="20000"/>
                </a:spcBef>
                <a:buClr>
                  <a:schemeClr val="bg1"/>
                </a:buClr>
                <a:buSzPct val="100000"/>
              </a:pPr>
              <a:r>
                <a:rPr lang="en-US" sz="2000" dirty="0">
                  <a:cs typeface="Times New Roman" pitchFamily="18" charset="0"/>
                </a:rPr>
                <a:t>(Markov + FFT, Wavelet)</a:t>
              </a:r>
            </a:p>
          </p:txBody>
        </p:sp>
        <p:sp>
          <p:nvSpPr>
            <p:cNvPr id="22" name="矩形 21"/>
            <p:cNvSpPr/>
            <p:nvPr/>
          </p:nvSpPr>
          <p:spPr bwMode="auto">
            <a:xfrm>
              <a:off x="2540000" y="4977171"/>
              <a:ext cx="4626428" cy="150004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1" compatLnSpc="1">
              <a:prstTxWarp prst="textNoShape">
                <a:avLst/>
              </a:prstTxWarp>
            </a:bodyPr>
            <a:lstStyle/>
            <a:p>
              <a:pPr algn="ctr">
                <a:spcBef>
                  <a:spcPct val="20000"/>
                </a:spcBef>
                <a:buClr>
                  <a:schemeClr val="bg1"/>
                </a:buClr>
                <a:buSzPct val="100000"/>
              </a:pPr>
              <a:r>
                <a:rPr lang="en-US" sz="2000" dirty="0">
                  <a:cs typeface="Times New Roman" pitchFamily="18" charset="0"/>
                </a:rPr>
                <a:t>Prediction-driven resource scaling (Adaptive resource padding, fast error correction)</a:t>
              </a:r>
            </a:p>
          </p:txBody>
        </p:sp>
        <p:cxnSp>
          <p:nvCxnSpPr>
            <p:cNvPr id="27" name="直接连接符 26"/>
            <p:cNvCxnSpPr>
              <a:stCxn id="13" idx="2"/>
              <a:endCxn id="17" idx="0"/>
            </p:cNvCxnSpPr>
            <p:nvPr/>
          </p:nvCxnSpPr>
          <p:spPr bwMode="auto">
            <a:xfrm rot="5400000">
              <a:off x="4444949" y="2692074"/>
              <a:ext cx="830165" cy="1890"/>
            </a:xfrm>
            <a:prstGeom prst="line">
              <a:avLst/>
            </a:prstGeom>
            <a:ln>
              <a:solidFill>
                <a:schemeClr val="tx1"/>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29" name="直接连接符 28"/>
            <p:cNvCxnSpPr>
              <a:stCxn id="17" idx="2"/>
              <a:endCxn id="22" idx="0"/>
            </p:cNvCxnSpPr>
            <p:nvPr/>
          </p:nvCxnSpPr>
          <p:spPr bwMode="auto">
            <a:xfrm rot="5400000">
              <a:off x="4534316" y="4651454"/>
              <a:ext cx="644615" cy="6817"/>
            </a:xfrm>
            <a:prstGeom prst="line">
              <a:avLst/>
            </a:prstGeom>
            <a:ln>
              <a:solidFill>
                <a:schemeClr val="tx1"/>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31" name="形状 30"/>
            <p:cNvCxnSpPr>
              <a:stCxn id="22" idx="1"/>
              <a:endCxn id="12" idx="2"/>
            </p:cNvCxnSpPr>
            <p:nvPr/>
          </p:nvCxnSpPr>
          <p:spPr bwMode="auto">
            <a:xfrm rot="10800000">
              <a:off x="1441317" y="4536810"/>
              <a:ext cx="1098684" cy="1190384"/>
            </a:xfrm>
            <a:prstGeom prst="bentConnector2">
              <a:avLst/>
            </a:prstGeom>
            <a:ln>
              <a:solidFill>
                <a:schemeClr val="tx1"/>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112" name="TextBox 111"/>
            <p:cNvSpPr txBox="1"/>
            <p:nvPr/>
          </p:nvSpPr>
          <p:spPr>
            <a:xfrm>
              <a:off x="5624285" y="2187899"/>
              <a:ext cx="3557690" cy="948739"/>
            </a:xfrm>
            <a:prstGeom prst="rect">
              <a:avLst/>
            </a:prstGeom>
            <a:noFill/>
          </p:spPr>
          <p:txBody>
            <a:bodyPr wrap="square" rtlCol="0">
              <a:spAutoFit/>
            </a:bodyPr>
            <a:lstStyle/>
            <a:p>
              <a:pPr algn="ctr"/>
              <a:r>
                <a:rPr lang="en-US" sz="2000" dirty="0">
                  <a:latin typeface="+mn-lt"/>
                </a:rPr>
                <a:t>Resource usage time series</a:t>
              </a:r>
            </a:p>
          </p:txBody>
        </p:sp>
        <p:sp>
          <p:nvSpPr>
            <p:cNvPr id="149" name="TextBox 148"/>
            <p:cNvSpPr txBox="1"/>
            <p:nvPr/>
          </p:nvSpPr>
          <p:spPr>
            <a:xfrm>
              <a:off x="5624285" y="4230429"/>
              <a:ext cx="3595102" cy="948739"/>
            </a:xfrm>
            <a:prstGeom prst="rect">
              <a:avLst/>
            </a:prstGeom>
            <a:noFill/>
          </p:spPr>
          <p:txBody>
            <a:bodyPr wrap="square" rtlCol="0">
              <a:spAutoFit/>
            </a:bodyPr>
            <a:lstStyle/>
            <a:p>
              <a:pPr algn="ctr"/>
              <a:r>
                <a:rPr lang="en-US" sz="2000" dirty="0">
                  <a:solidFill>
                    <a:srgbClr val="000000"/>
                  </a:solidFill>
                  <a:latin typeface="+mn-lt"/>
                </a:rPr>
                <a:t>Resource demand prediction</a:t>
              </a:r>
            </a:p>
          </p:txBody>
        </p:sp>
        <p:sp>
          <p:nvSpPr>
            <p:cNvPr id="150" name="TextBox 149"/>
            <p:cNvSpPr txBox="1"/>
            <p:nvPr/>
          </p:nvSpPr>
          <p:spPr>
            <a:xfrm>
              <a:off x="-816429" y="5822885"/>
              <a:ext cx="5805714" cy="2186226"/>
            </a:xfrm>
            <a:prstGeom prst="rect">
              <a:avLst/>
            </a:prstGeom>
            <a:noFill/>
          </p:spPr>
          <p:txBody>
            <a:bodyPr wrap="square" rtlCol="0">
              <a:spAutoFit/>
            </a:bodyPr>
            <a:lstStyle/>
            <a:p>
              <a:pPr algn="l">
                <a:buFont typeface="Arial"/>
                <a:buChar char="•"/>
              </a:pPr>
              <a:r>
                <a:rPr lang="en-US" sz="2000" dirty="0">
                  <a:solidFill>
                    <a:srgbClr val="000000"/>
                  </a:solidFill>
                  <a:latin typeface="+mn-lt"/>
                </a:rPr>
                <a:t>Adjust resource cap </a:t>
              </a:r>
            </a:p>
            <a:p>
              <a:pPr algn="l">
                <a:buFont typeface="Arial"/>
                <a:buChar char="•"/>
              </a:pPr>
              <a:r>
                <a:rPr lang="en-US" sz="2000" dirty="0">
                  <a:solidFill>
                    <a:srgbClr val="000000"/>
                  </a:solidFill>
                  <a:latin typeface="+mn-lt"/>
                </a:rPr>
                <a:t>Live VM migration</a:t>
              </a:r>
            </a:p>
            <a:p>
              <a:pPr algn="l">
                <a:buFont typeface="Arial"/>
                <a:buChar char="•"/>
              </a:pPr>
              <a:r>
                <a:rPr lang="en-US" sz="2000" dirty="0">
                  <a:solidFill>
                    <a:srgbClr val="000000"/>
                  </a:solidFill>
                  <a:latin typeface="+mn-lt"/>
                </a:rPr>
                <a:t>Live VM cloning (pre-copy)</a:t>
              </a:r>
            </a:p>
            <a:p>
              <a:pPr algn="l">
                <a:buFont typeface="Arial"/>
                <a:buChar char="•"/>
              </a:pPr>
              <a:r>
                <a:rPr lang="en-US" sz="2000" dirty="0">
                  <a:solidFill>
                    <a:srgbClr val="000000"/>
                  </a:solidFill>
                  <a:latin typeface="+mn-lt"/>
                </a:rPr>
                <a:t>Dynamic frequency &amp; voltage scaling</a:t>
              </a:r>
            </a:p>
            <a:p>
              <a:pPr algn="l">
                <a:buFont typeface="Arial"/>
                <a:buChar char="•"/>
              </a:pPr>
              <a:endParaRPr lang="en-US" sz="2000" dirty="0">
                <a:solidFill>
                  <a:srgbClr val="000000"/>
                </a:solidFill>
                <a:latin typeface="+mn-lt"/>
              </a:endParaRPr>
            </a:p>
          </p:txBody>
        </p:sp>
      </p:grpSp>
      <p:sp>
        <p:nvSpPr>
          <p:cNvPr id="25" name="Text Placeholder 3"/>
          <p:cNvSpPr txBox="1">
            <a:spLocks/>
          </p:cNvSpPr>
          <p:nvPr/>
        </p:nvSpPr>
        <p:spPr bwMode="auto">
          <a:xfrm>
            <a:off x="228600" y="1066800"/>
            <a:ext cx="83058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Wingdings" charset="2"/>
              <a:buChar char="§"/>
              <a:tabLst/>
              <a:defRPr/>
            </a:pPr>
            <a:r>
              <a:rPr lang="en-US" altLang="zh-CN" sz="2400" kern="0" dirty="0">
                <a:solidFill>
                  <a:srgbClr val="0000FF"/>
                </a:solidFill>
                <a:latin typeface="+mn-lt"/>
                <a:ea typeface="ＭＳ Ｐゴシック" charset="-128"/>
                <a:cs typeface="Arial" pitchFamily="34" charset="0"/>
              </a:rPr>
              <a:t>Do not require advance application profiling or modeling</a:t>
            </a:r>
          </a:p>
          <a:p>
            <a:pPr marL="342900" marR="0" lvl="0" indent="-342900" algn="l" defTabSz="914400" rtl="0" eaLnBrk="0" fontAlgn="base" latinLnBrk="0" hangingPunct="0">
              <a:lnSpc>
                <a:spcPct val="100000"/>
              </a:lnSpc>
              <a:spcBef>
                <a:spcPct val="20000"/>
              </a:spcBef>
              <a:spcAft>
                <a:spcPct val="0"/>
              </a:spcAft>
              <a:buClrTx/>
              <a:buSzTx/>
              <a:buFont typeface="Wingdings" charset="2"/>
              <a:buChar char="§"/>
              <a:tabLst/>
              <a:defRPr/>
            </a:pPr>
            <a:endParaRPr kumimoji="0" lang="en-US" altLang="zh-CN" sz="2800" b="0" i="0" u="none" strike="noStrike" kern="0" cap="none" spc="0" normalizeH="0" baseline="0" noProof="0" dirty="0">
              <a:ln>
                <a:noFill/>
              </a:ln>
              <a:solidFill>
                <a:srgbClr val="0000FF"/>
              </a:solidFill>
              <a:effectLst/>
              <a:uLnTx/>
              <a:uFillTx/>
              <a:latin typeface="+mn-lt"/>
              <a:ea typeface="ＭＳ Ｐゴシック" charset="-128"/>
              <a:cs typeface="Arial" pitchFamily="34" charset="0"/>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altLang="zh-CN" sz="2400" b="0" i="0" u="none" strike="noStrike" kern="0" cap="none" spc="0" normalizeH="0" baseline="0" noProof="0" dirty="0">
              <a:ln>
                <a:noFill/>
              </a:ln>
              <a:solidFill>
                <a:schemeClr val="tx1"/>
              </a:solidFill>
              <a:effectLst/>
              <a:uLnTx/>
              <a:uFillTx/>
              <a:latin typeface="+mn-lt"/>
              <a:ea typeface="ＭＳ Ｐゴシック" charset="-128"/>
              <a:cs typeface="Arial" pitchFamily="34" charset="0"/>
            </a:endParaRPr>
          </a:p>
        </p:txBody>
      </p:sp>
      <p:sp>
        <p:nvSpPr>
          <p:cNvPr id="18" name="Slide Number Placeholder 45"/>
          <p:cNvSpPr txBox="1">
            <a:spLocks/>
          </p:cNvSpPr>
          <p:nvPr/>
        </p:nvSpPr>
        <p:spPr>
          <a:xfrm>
            <a:off x="7010400" y="6248400"/>
            <a:ext cx="1905000" cy="457200"/>
          </a:xfrm>
          <a:prstGeom prst="rect">
            <a:avLst/>
          </a:prstGeo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E60306E-77B4-EA44-96D4-0F13576896B4}" type="slidenum">
              <a:rPr kumimoji="0" lang="en-US" sz="1800" b="0" i="0" u="none" strike="noStrike" kern="1200" cap="none" spc="0" normalizeH="0" baseline="0" noProof="0" smtClean="0">
                <a:ln>
                  <a:noFill/>
                </a:ln>
                <a:solidFill>
                  <a:schemeClr val="tx1"/>
                </a:solidFill>
                <a:effectLst/>
                <a:uLnTx/>
                <a:uFillTx/>
                <a:latin typeface="Times New Roman"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42</a:t>
            </a:fld>
            <a:endParaRPr kumimoji="0" lang="en-US" sz="1800" b="0" i="0" u="none" strike="noStrike" kern="1200" cap="none" spc="0" normalizeH="0" baseline="0" noProof="0" dirty="0">
              <a:ln>
                <a:noFill/>
              </a:ln>
              <a:solidFill>
                <a:schemeClr val="tx1"/>
              </a:solidFill>
              <a:effectLst/>
              <a:uLnTx/>
              <a:uFillTx/>
              <a:latin typeface="Times New Roman" charset="0"/>
              <a:ea typeface="+mn-ea"/>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38"/>
          <p:cNvGrpSpPr/>
          <p:nvPr/>
        </p:nvGrpSpPr>
        <p:grpSpPr>
          <a:xfrm>
            <a:off x="1295636" y="1592796"/>
            <a:ext cx="6228692" cy="4536504"/>
            <a:chOff x="-96798" y="2129135"/>
            <a:chExt cx="6320178" cy="4177406"/>
          </a:xfrm>
        </p:grpSpPr>
        <p:graphicFrame>
          <p:nvGraphicFramePr>
            <p:cNvPr id="24" name="图表 23"/>
            <p:cNvGraphicFramePr/>
            <p:nvPr/>
          </p:nvGraphicFramePr>
          <p:xfrm>
            <a:off x="152401" y="2129135"/>
            <a:ext cx="6070979" cy="394532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2971959" y="5844876"/>
              <a:ext cx="1223797" cy="461665"/>
            </a:xfrm>
            <a:prstGeom prst="rect">
              <a:avLst/>
            </a:prstGeom>
            <a:noFill/>
          </p:spPr>
          <p:txBody>
            <a:bodyPr wrap="none" rtlCol="0">
              <a:spAutoFit/>
            </a:bodyPr>
            <a:lstStyle/>
            <a:p>
              <a:r>
                <a:rPr lang="en-US" dirty="0"/>
                <a:t>Time (s)</a:t>
              </a:r>
            </a:p>
          </p:txBody>
        </p:sp>
        <p:sp>
          <p:nvSpPr>
            <p:cNvPr id="13" name="TextBox 12"/>
            <p:cNvSpPr txBox="1"/>
            <p:nvPr/>
          </p:nvSpPr>
          <p:spPr>
            <a:xfrm>
              <a:off x="-96798" y="2528900"/>
              <a:ext cx="553998" cy="2007922"/>
            </a:xfrm>
            <a:prstGeom prst="rect">
              <a:avLst/>
            </a:prstGeom>
            <a:noFill/>
          </p:spPr>
          <p:txBody>
            <a:bodyPr vert="vert270" wrap="none" rtlCol="0">
              <a:spAutoFit/>
            </a:bodyPr>
            <a:lstStyle/>
            <a:p>
              <a:r>
                <a:rPr lang="en-US" dirty="0"/>
                <a:t>CPU usage (%)</a:t>
              </a:r>
            </a:p>
          </p:txBody>
        </p:sp>
      </p:grpSp>
      <p:sp>
        <p:nvSpPr>
          <p:cNvPr id="2" name="标题 1"/>
          <p:cNvSpPr>
            <a:spLocks noGrp="1"/>
          </p:cNvSpPr>
          <p:nvPr>
            <p:ph type="title"/>
          </p:nvPr>
        </p:nvSpPr>
        <p:spPr>
          <a:xfrm>
            <a:off x="533400" y="152400"/>
            <a:ext cx="7772400" cy="1143000"/>
          </a:xfrm>
        </p:spPr>
        <p:txBody>
          <a:bodyPr/>
          <a:lstStyle/>
          <a:p>
            <a:r>
              <a:rPr lang="en-US" b="0" dirty="0">
                <a:latin typeface="+mn-lt"/>
                <a:cs typeface="Times New Roman" pitchFamily="18" charset="0"/>
              </a:rPr>
              <a:t>Prediction-driven Scaling Problems</a:t>
            </a:r>
          </a:p>
        </p:txBody>
      </p:sp>
      <p:cxnSp>
        <p:nvCxnSpPr>
          <p:cNvPr id="8" name="直接箭头连接符 7"/>
          <p:cNvCxnSpPr/>
          <p:nvPr/>
        </p:nvCxnSpPr>
        <p:spPr bwMode="auto">
          <a:xfrm rot="5400000">
            <a:off x="5021256" y="3447002"/>
            <a:ext cx="1260934" cy="794"/>
          </a:xfrm>
          <a:prstGeom prst="straightConnector1">
            <a:avLst/>
          </a:prstGeom>
          <a:noFill/>
          <a:ln w="57150" cap="flat" cmpd="sng" algn="ctr">
            <a:solidFill>
              <a:srgbClr val="FF0000"/>
            </a:solidFill>
            <a:prstDash val="solid"/>
            <a:round/>
            <a:headEnd type="triangle" w="lg" len="med"/>
            <a:tailEnd type="triangle" w="lg" len="med"/>
          </a:ln>
          <a:effectLst/>
        </p:spPr>
      </p:cxnSp>
      <p:sp>
        <p:nvSpPr>
          <p:cNvPr id="9" name="TextBox 8"/>
          <p:cNvSpPr txBox="1"/>
          <p:nvPr/>
        </p:nvSpPr>
        <p:spPr>
          <a:xfrm>
            <a:off x="2231740" y="2708920"/>
            <a:ext cx="2329741" cy="830997"/>
          </a:xfrm>
          <a:prstGeom prst="rect">
            <a:avLst/>
          </a:prstGeom>
          <a:noFill/>
        </p:spPr>
        <p:txBody>
          <a:bodyPr wrap="none" rtlCol="0">
            <a:spAutoFit/>
          </a:bodyPr>
          <a:lstStyle/>
          <a:p>
            <a:pPr algn="ctr"/>
            <a:r>
              <a:rPr lang="en-US" dirty="0">
                <a:solidFill>
                  <a:srgbClr val="CC0099"/>
                </a:solidFill>
              </a:rPr>
              <a:t>Under-estimation</a:t>
            </a:r>
          </a:p>
          <a:p>
            <a:pPr algn="ctr"/>
            <a:r>
              <a:rPr lang="en-US" dirty="0">
                <a:solidFill>
                  <a:srgbClr val="CC0099"/>
                </a:solidFill>
              </a:rPr>
              <a:t>error</a:t>
            </a:r>
          </a:p>
        </p:txBody>
      </p:sp>
      <p:cxnSp>
        <p:nvCxnSpPr>
          <p:cNvPr id="25" name="直接箭头连接符 24"/>
          <p:cNvCxnSpPr/>
          <p:nvPr/>
        </p:nvCxnSpPr>
        <p:spPr bwMode="auto">
          <a:xfrm rot="5400000">
            <a:off x="3618688" y="4706348"/>
            <a:ext cx="540060" cy="1588"/>
          </a:xfrm>
          <a:prstGeom prst="straightConnector1">
            <a:avLst/>
          </a:prstGeom>
          <a:noFill/>
          <a:ln w="57150" cap="flat" cmpd="sng" algn="ctr">
            <a:solidFill>
              <a:srgbClr val="FF0000"/>
            </a:solidFill>
            <a:prstDash val="solid"/>
            <a:round/>
            <a:headEnd type="triangle" w="lg" len="med"/>
            <a:tailEnd type="triangle" w="lg" len="med"/>
          </a:ln>
          <a:effectLst/>
        </p:spPr>
      </p:cxnSp>
      <p:sp>
        <p:nvSpPr>
          <p:cNvPr id="26" name="TextBox 25"/>
          <p:cNvSpPr txBox="1"/>
          <p:nvPr/>
        </p:nvSpPr>
        <p:spPr>
          <a:xfrm>
            <a:off x="5184068" y="4473116"/>
            <a:ext cx="2175853" cy="830997"/>
          </a:xfrm>
          <a:prstGeom prst="rect">
            <a:avLst/>
          </a:prstGeom>
          <a:noFill/>
        </p:spPr>
        <p:txBody>
          <a:bodyPr wrap="none" rtlCol="0">
            <a:spAutoFit/>
          </a:bodyPr>
          <a:lstStyle/>
          <a:p>
            <a:pPr algn="ctr"/>
            <a:r>
              <a:rPr lang="en-US" dirty="0">
                <a:solidFill>
                  <a:srgbClr val="CC0099"/>
                </a:solidFill>
              </a:rPr>
              <a:t>Over-estimation</a:t>
            </a:r>
          </a:p>
          <a:p>
            <a:pPr algn="ctr"/>
            <a:r>
              <a:rPr lang="en-US" dirty="0">
                <a:solidFill>
                  <a:srgbClr val="CC0099"/>
                </a:solidFill>
              </a:rPr>
              <a:t>error</a:t>
            </a:r>
          </a:p>
        </p:txBody>
      </p:sp>
      <p:sp>
        <p:nvSpPr>
          <p:cNvPr id="32" name="矩形 31"/>
          <p:cNvSpPr/>
          <p:nvPr/>
        </p:nvSpPr>
        <p:spPr bwMode="auto">
          <a:xfrm>
            <a:off x="2238090" y="1785516"/>
            <a:ext cx="5250234" cy="345638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Tx/>
              <a:buChar char="•"/>
              <a:tabLst/>
            </a:pPr>
            <a:endParaRPr kumimoji="0" lang="en-US" sz="2400" b="0" i="0" u="none" strike="noStrike" cap="none" normalizeH="0" baseline="0">
              <a:ln>
                <a:noFill/>
              </a:ln>
              <a:solidFill>
                <a:schemeClr val="tx1"/>
              </a:solidFill>
              <a:effectLst/>
              <a:latin typeface="Times New Roman" charset="0"/>
            </a:endParaRPr>
          </a:p>
        </p:txBody>
      </p:sp>
      <p:sp>
        <p:nvSpPr>
          <p:cNvPr id="17" name="椭圆形标注 16"/>
          <p:cNvSpPr/>
          <p:nvPr/>
        </p:nvSpPr>
        <p:spPr bwMode="auto">
          <a:xfrm>
            <a:off x="5292080" y="2600908"/>
            <a:ext cx="720080" cy="1620180"/>
          </a:xfrm>
          <a:prstGeom prst="wedgeEllipseCallout">
            <a:avLst>
              <a:gd name="adj1" fmla="val -147819"/>
              <a:gd name="adj2" fmla="val -24509"/>
            </a:avLst>
          </a:prstGeom>
          <a:noFill/>
          <a:ln w="38100" cap="flat" cmpd="sng" algn="ctr">
            <a:solidFill>
              <a:srgbClr val="00C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Tx/>
              <a:buChar char="•"/>
              <a:tabLst/>
            </a:pPr>
            <a:endParaRPr kumimoji="0" lang="en-US" sz="2400" b="0" i="0" u="none" strike="noStrike" cap="none" normalizeH="0" baseline="0" dirty="0">
              <a:ln>
                <a:noFill/>
              </a:ln>
              <a:solidFill>
                <a:srgbClr val="00CC00"/>
              </a:solidFill>
              <a:effectLst/>
              <a:latin typeface="Times New Roman" charset="0"/>
            </a:endParaRPr>
          </a:p>
        </p:txBody>
      </p:sp>
      <p:sp>
        <p:nvSpPr>
          <p:cNvPr id="18" name="椭圆形标注 17"/>
          <p:cNvSpPr/>
          <p:nvPr/>
        </p:nvSpPr>
        <p:spPr bwMode="auto">
          <a:xfrm>
            <a:off x="3599892" y="4221088"/>
            <a:ext cx="540060" cy="936104"/>
          </a:xfrm>
          <a:prstGeom prst="wedgeEllipseCallout">
            <a:avLst>
              <a:gd name="adj1" fmla="val 249600"/>
              <a:gd name="adj2" fmla="val 92"/>
            </a:avLst>
          </a:prstGeom>
          <a:noFill/>
          <a:ln w="38100" cap="flat" cmpd="sng" algn="ctr">
            <a:solidFill>
              <a:srgbClr val="00C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Tx/>
              <a:buChar char="•"/>
              <a:tabLst/>
            </a:pPr>
            <a:endParaRPr kumimoji="0" lang="en-US" sz="2400" b="0" i="0" u="none" strike="noStrike" cap="none" normalizeH="0" baseline="0">
              <a:ln>
                <a:noFill/>
              </a:ln>
              <a:solidFill>
                <a:schemeClr val="tx1"/>
              </a:solidFill>
              <a:effectLst/>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6" grpId="0"/>
      <p:bldP spid="17" grpId="0" animBg="1"/>
      <p:bldP spid="1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3400" y="0"/>
            <a:ext cx="7772400" cy="1143000"/>
          </a:xfrm>
        </p:spPr>
        <p:txBody>
          <a:bodyPr/>
          <a:lstStyle/>
          <a:p>
            <a:r>
              <a:rPr lang="en-US" b="0" dirty="0">
                <a:latin typeface="+mn-lt"/>
                <a:cs typeface="Times New Roman" pitchFamily="18" charset="0"/>
              </a:rPr>
              <a:t>Under-Estimation Prevention</a:t>
            </a:r>
          </a:p>
        </p:txBody>
      </p:sp>
      <p:graphicFrame>
        <p:nvGraphicFramePr>
          <p:cNvPr id="6" name="图表 5"/>
          <p:cNvGraphicFramePr/>
          <p:nvPr/>
        </p:nvGraphicFramePr>
        <p:xfrm>
          <a:off x="1367644" y="1376772"/>
          <a:ext cx="6912768" cy="45005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519772" y="2276872"/>
            <a:ext cx="2628292" cy="830997"/>
          </a:xfrm>
          <a:prstGeom prst="rect">
            <a:avLst/>
          </a:prstGeom>
          <a:noFill/>
        </p:spPr>
        <p:txBody>
          <a:bodyPr wrap="square" rtlCol="0">
            <a:spAutoFit/>
          </a:bodyPr>
          <a:lstStyle/>
          <a:p>
            <a:pPr algn="ctr"/>
            <a:r>
              <a:rPr lang="en-US" dirty="0">
                <a:solidFill>
                  <a:schemeClr val="accent2">
                    <a:lumMod val="75000"/>
                  </a:schemeClr>
                </a:solidFill>
              </a:rPr>
              <a:t>Burst &amp; remedial padding</a:t>
            </a:r>
          </a:p>
        </p:txBody>
      </p:sp>
      <p:cxnSp>
        <p:nvCxnSpPr>
          <p:cNvPr id="10" name="直接箭头连接符 9"/>
          <p:cNvCxnSpPr/>
          <p:nvPr/>
        </p:nvCxnSpPr>
        <p:spPr bwMode="auto">
          <a:xfrm rot="5400000">
            <a:off x="3064029" y="3172775"/>
            <a:ext cx="588258" cy="596652"/>
          </a:xfrm>
          <a:prstGeom prst="straightConnector1">
            <a:avLst/>
          </a:prstGeom>
          <a:noFill/>
          <a:ln w="28575" cap="flat" cmpd="sng" algn="ctr">
            <a:solidFill>
              <a:schemeClr val="accent2">
                <a:lumMod val="75000"/>
              </a:schemeClr>
            </a:solidFill>
            <a:prstDash val="solid"/>
            <a:round/>
            <a:headEnd type="none" w="med" len="med"/>
            <a:tailEnd type="triangle" w="lg" len="med"/>
          </a:ln>
          <a:effectLst/>
        </p:spPr>
      </p:cxnSp>
      <p:sp>
        <p:nvSpPr>
          <p:cNvPr id="8" name="TextBox 7"/>
          <p:cNvSpPr txBox="1"/>
          <p:nvPr/>
        </p:nvSpPr>
        <p:spPr>
          <a:xfrm>
            <a:off x="3708243" y="5595627"/>
            <a:ext cx="1223797" cy="461665"/>
          </a:xfrm>
          <a:prstGeom prst="rect">
            <a:avLst/>
          </a:prstGeom>
          <a:noFill/>
        </p:spPr>
        <p:txBody>
          <a:bodyPr wrap="none" rtlCol="0">
            <a:spAutoFit/>
          </a:bodyPr>
          <a:lstStyle/>
          <a:p>
            <a:r>
              <a:rPr lang="en-US" dirty="0"/>
              <a:t>Time (s)</a:t>
            </a:r>
          </a:p>
        </p:txBody>
      </p:sp>
      <p:sp>
        <p:nvSpPr>
          <p:cNvPr id="11" name="TextBox 10"/>
          <p:cNvSpPr txBox="1"/>
          <p:nvPr/>
        </p:nvSpPr>
        <p:spPr>
          <a:xfrm>
            <a:off x="1065674" y="2492896"/>
            <a:ext cx="553998" cy="2007922"/>
          </a:xfrm>
          <a:prstGeom prst="rect">
            <a:avLst/>
          </a:prstGeom>
          <a:noFill/>
        </p:spPr>
        <p:txBody>
          <a:bodyPr vert="vert270" wrap="none" rtlCol="0">
            <a:spAutoFit/>
          </a:bodyPr>
          <a:lstStyle/>
          <a:p>
            <a:r>
              <a:rPr lang="en-US" dirty="0"/>
              <a:t>CPU usage (%)</a:t>
            </a:r>
          </a:p>
        </p:txBody>
      </p:sp>
      <p:sp>
        <p:nvSpPr>
          <p:cNvPr id="17" name="矩形 16"/>
          <p:cNvSpPr/>
          <p:nvPr/>
        </p:nvSpPr>
        <p:spPr bwMode="auto">
          <a:xfrm>
            <a:off x="2087724" y="1448780"/>
            <a:ext cx="4356484" cy="374441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Tx/>
              <a:buChar char="•"/>
              <a:tabLst/>
            </a:pPr>
            <a:endParaRPr kumimoji="0" lang="en-US" sz="2400" b="0" i="0" u="none" strike="noStrike" cap="none" normalizeH="0" baseline="0">
              <a:ln>
                <a:noFill/>
              </a:ln>
              <a:solidFill>
                <a:schemeClr val="tx1"/>
              </a:solidFill>
              <a:effectLst/>
              <a:latin typeface="Times New Roman" charset="0"/>
            </a:endParaRPr>
          </a:p>
        </p:txBody>
      </p:sp>
      <p:cxnSp>
        <p:nvCxnSpPr>
          <p:cNvPr id="7" name="直接箭头连接符 6"/>
          <p:cNvCxnSpPr/>
          <p:nvPr/>
        </p:nvCxnSpPr>
        <p:spPr bwMode="auto">
          <a:xfrm rot="5400000">
            <a:off x="2870126" y="3993790"/>
            <a:ext cx="381000" cy="1588"/>
          </a:xfrm>
          <a:prstGeom prst="straightConnector1">
            <a:avLst/>
          </a:prstGeom>
          <a:noFill/>
          <a:ln w="28575" cap="flat" cmpd="sng" algn="ctr">
            <a:solidFill>
              <a:schemeClr val="accent2">
                <a:lumMod val="75000"/>
              </a:schemeClr>
            </a:solidFill>
            <a:prstDash val="solid"/>
            <a:round/>
            <a:headEnd type="triangle" w="lg" len="med"/>
            <a:tailEnd type="triangle" w="lg"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图表 12"/>
          <p:cNvGraphicFramePr/>
          <p:nvPr/>
        </p:nvGraphicFramePr>
        <p:xfrm>
          <a:off x="1367644" y="1556792"/>
          <a:ext cx="6912000" cy="450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标题 1"/>
          <p:cNvSpPr>
            <a:spLocks noGrp="1"/>
          </p:cNvSpPr>
          <p:nvPr>
            <p:ph type="title"/>
          </p:nvPr>
        </p:nvSpPr>
        <p:spPr>
          <a:xfrm>
            <a:off x="685800" y="304800"/>
            <a:ext cx="7772400" cy="1143000"/>
          </a:xfrm>
        </p:spPr>
        <p:txBody>
          <a:bodyPr/>
          <a:lstStyle/>
          <a:p>
            <a:r>
              <a:rPr lang="en-US" b="0" dirty="0">
                <a:latin typeface="+mn-lt"/>
                <a:cs typeface="Times New Roman" pitchFamily="18" charset="0"/>
              </a:rPr>
              <a:t>Fast Under-Estimation Correction</a:t>
            </a:r>
          </a:p>
        </p:txBody>
      </p:sp>
      <p:cxnSp>
        <p:nvCxnSpPr>
          <p:cNvPr id="14" name="直接箭头连接符 13"/>
          <p:cNvCxnSpPr/>
          <p:nvPr/>
        </p:nvCxnSpPr>
        <p:spPr bwMode="auto">
          <a:xfrm rot="16200000" flipH="1">
            <a:off x="4542659" y="3278320"/>
            <a:ext cx="1138804" cy="3"/>
          </a:xfrm>
          <a:prstGeom prst="straightConnector1">
            <a:avLst/>
          </a:prstGeom>
          <a:noFill/>
          <a:ln w="38100" cap="flat" cmpd="sng" algn="ctr">
            <a:solidFill>
              <a:schemeClr val="accent2">
                <a:lumMod val="75000"/>
              </a:schemeClr>
            </a:solidFill>
            <a:prstDash val="solid"/>
            <a:round/>
            <a:headEnd type="triangle" w="lg" len="med"/>
            <a:tailEnd type="triangle" w="lg" len="med"/>
          </a:ln>
          <a:effectLst/>
        </p:spPr>
      </p:cxnSp>
      <p:sp>
        <p:nvSpPr>
          <p:cNvPr id="15" name="TextBox 14"/>
          <p:cNvSpPr txBox="1"/>
          <p:nvPr/>
        </p:nvSpPr>
        <p:spPr>
          <a:xfrm>
            <a:off x="2051720" y="1700808"/>
            <a:ext cx="3223270" cy="646331"/>
          </a:xfrm>
          <a:prstGeom prst="rect">
            <a:avLst/>
          </a:prstGeom>
          <a:noFill/>
        </p:spPr>
        <p:txBody>
          <a:bodyPr wrap="square" rtlCol="0">
            <a:spAutoFit/>
          </a:bodyPr>
          <a:lstStyle/>
          <a:p>
            <a:pPr algn="ctr"/>
            <a:r>
              <a:rPr lang="en-US" dirty="0">
                <a:solidFill>
                  <a:schemeClr val="accent2">
                    <a:lumMod val="75000"/>
                  </a:schemeClr>
                </a:solidFill>
              </a:rPr>
              <a:t>Exponentially increase the resource cap </a:t>
            </a:r>
          </a:p>
        </p:txBody>
      </p:sp>
      <p:cxnSp>
        <p:nvCxnSpPr>
          <p:cNvPr id="16" name="直接箭头连接符 15"/>
          <p:cNvCxnSpPr/>
          <p:nvPr/>
        </p:nvCxnSpPr>
        <p:spPr bwMode="auto">
          <a:xfrm>
            <a:off x="4499992" y="2888940"/>
            <a:ext cx="504056" cy="360040"/>
          </a:xfrm>
          <a:prstGeom prst="straightConnector1">
            <a:avLst/>
          </a:prstGeom>
          <a:noFill/>
          <a:ln w="38100" cap="flat" cmpd="sng" algn="ctr">
            <a:solidFill>
              <a:schemeClr val="accent2">
                <a:lumMod val="75000"/>
              </a:schemeClr>
            </a:solidFill>
            <a:prstDash val="solid"/>
            <a:round/>
            <a:headEnd type="none" w="med" len="med"/>
            <a:tailEnd type="triangle" w="lg" len="med"/>
          </a:ln>
          <a:effectLst/>
        </p:spPr>
      </p:cxnSp>
      <p:cxnSp>
        <p:nvCxnSpPr>
          <p:cNvPr id="22" name="直接连接符 21"/>
          <p:cNvCxnSpPr/>
          <p:nvPr/>
        </p:nvCxnSpPr>
        <p:spPr bwMode="auto">
          <a:xfrm>
            <a:off x="4860032" y="3825044"/>
            <a:ext cx="609600" cy="0"/>
          </a:xfrm>
          <a:prstGeom prst="line">
            <a:avLst/>
          </a:prstGeom>
          <a:noFill/>
          <a:ln w="38100" cap="flat" cmpd="sng" algn="ctr">
            <a:solidFill>
              <a:schemeClr val="accent2">
                <a:lumMod val="75000"/>
              </a:schemeClr>
            </a:solidFill>
            <a:prstDash val="dash"/>
            <a:round/>
            <a:headEnd type="none" w="med" len="med"/>
            <a:tailEnd type="none" w="med" len="med"/>
          </a:ln>
          <a:effectLst/>
        </p:spPr>
      </p:cxnSp>
      <p:sp>
        <p:nvSpPr>
          <p:cNvPr id="25" name="TextBox 24"/>
          <p:cNvSpPr txBox="1"/>
          <p:nvPr/>
        </p:nvSpPr>
        <p:spPr>
          <a:xfrm>
            <a:off x="3751706" y="5775647"/>
            <a:ext cx="1223797" cy="461665"/>
          </a:xfrm>
          <a:prstGeom prst="rect">
            <a:avLst/>
          </a:prstGeom>
          <a:noFill/>
        </p:spPr>
        <p:txBody>
          <a:bodyPr wrap="none" rtlCol="0">
            <a:spAutoFit/>
          </a:bodyPr>
          <a:lstStyle/>
          <a:p>
            <a:r>
              <a:rPr lang="en-US" dirty="0"/>
              <a:t>Time (s)</a:t>
            </a:r>
          </a:p>
        </p:txBody>
      </p:sp>
      <p:sp>
        <p:nvSpPr>
          <p:cNvPr id="27" name="TextBox 26"/>
          <p:cNvSpPr txBox="1"/>
          <p:nvPr/>
        </p:nvSpPr>
        <p:spPr>
          <a:xfrm>
            <a:off x="1036598" y="2354813"/>
            <a:ext cx="553998" cy="2007922"/>
          </a:xfrm>
          <a:prstGeom prst="rect">
            <a:avLst/>
          </a:prstGeom>
          <a:noFill/>
        </p:spPr>
        <p:txBody>
          <a:bodyPr vert="vert270" wrap="none" rtlCol="0">
            <a:spAutoFit/>
          </a:bodyPr>
          <a:lstStyle/>
          <a:p>
            <a:r>
              <a:rPr lang="en-US" dirty="0"/>
              <a:t>CPU usage (%)</a:t>
            </a:r>
          </a:p>
        </p:txBody>
      </p:sp>
      <p:sp>
        <p:nvSpPr>
          <p:cNvPr id="17" name="矩形 16"/>
          <p:cNvSpPr/>
          <p:nvPr/>
        </p:nvSpPr>
        <p:spPr bwMode="auto">
          <a:xfrm>
            <a:off x="2058696" y="1721509"/>
            <a:ext cx="4529528" cy="369723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Tx/>
              <a:buChar char="•"/>
              <a:tabLst/>
            </a:pPr>
            <a:endParaRPr kumimoji="0" lang="en-US" sz="2400" b="0" i="0" u="none" strike="noStrike" cap="none" normalizeH="0" baseline="0">
              <a:ln>
                <a:noFill/>
              </a:ln>
              <a:solidFill>
                <a:schemeClr val="tx1"/>
              </a:solidFill>
              <a:effectLst/>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图表 27"/>
          <p:cNvGraphicFramePr/>
          <p:nvPr/>
        </p:nvGraphicFramePr>
        <p:xfrm>
          <a:off x="686223" y="1829284"/>
          <a:ext cx="8197200" cy="4219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图表 29"/>
          <p:cNvGraphicFramePr/>
          <p:nvPr/>
        </p:nvGraphicFramePr>
        <p:xfrm>
          <a:off x="685800" y="1828800"/>
          <a:ext cx="8197623" cy="4219200"/>
        </p:xfrm>
        <a:graphic>
          <a:graphicData uri="http://schemas.openxmlformats.org/drawingml/2006/chart">
            <c:chart xmlns:c="http://schemas.openxmlformats.org/drawingml/2006/chart" xmlns:r="http://schemas.openxmlformats.org/officeDocument/2006/relationships" r:id="rId4"/>
          </a:graphicData>
        </a:graphic>
      </p:graphicFrame>
      <p:sp>
        <p:nvSpPr>
          <p:cNvPr id="2" name="标题 1"/>
          <p:cNvSpPr>
            <a:spLocks noGrp="1"/>
          </p:cNvSpPr>
          <p:nvPr>
            <p:ph type="title"/>
          </p:nvPr>
        </p:nvSpPr>
        <p:spPr>
          <a:xfrm>
            <a:off x="228600" y="228600"/>
            <a:ext cx="8077200" cy="1143000"/>
          </a:xfrm>
        </p:spPr>
        <p:txBody>
          <a:bodyPr/>
          <a:lstStyle/>
          <a:p>
            <a:r>
              <a:rPr lang="en-US" b="0" dirty="0">
                <a:cs typeface="Times New Roman" pitchFamily="18" charset="0"/>
              </a:rPr>
              <a:t>Predictive Frequency and Voltage Scaling for Energy Saving </a:t>
            </a:r>
          </a:p>
        </p:txBody>
      </p:sp>
      <p:sp>
        <p:nvSpPr>
          <p:cNvPr id="22" name="TextBox 21"/>
          <p:cNvSpPr txBox="1"/>
          <p:nvPr/>
        </p:nvSpPr>
        <p:spPr>
          <a:xfrm>
            <a:off x="3374811" y="5783756"/>
            <a:ext cx="1223797" cy="461665"/>
          </a:xfrm>
          <a:prstGeom prst="rect">
            <a:avLst/>
          </a:prstGeom>
          <a:noFill/>
        </p:spPr>
        <p:txBody>
          <a:bodyPr wrap="none" rtlCol="0">
            <a:spAutoFit/>
          </a:bodyPr>
          <a:lstStyle/>
          <a:p>
            <a:r>
              <a:rPr lang="en-US" dirty="0"/>
              <a:t>Time (s)</a:t>
            </a:r>
          </a:p>
        </p:txBody>
      </p:sp>
      <p:sp>
        <p:nvSpPr>
          <p:cNvPr id="25" name="TextBox 24"/>
          <p:cNvSpPr txBox="1"/>
          <p:nvPr/>
        </p:nvSpPr>
        <p:spPr>
          <a:xfrm>
            <a:off x="278467" y="2245307"/>
            <a:ext cx="553998" cy="2782365"/>
          </a:xfrm>
          <a:prstGeom prst="rect">
            <a:avLst/>
          </a:prstGeom>
          <a:noFill/>
        </p:spPr>
        <p:txBody>
          <a:bodyPr vert="vert270" wrap="none" rtlCol="0">
            <a:spAutoFit/>
          </a:bodyPr>
          <a:lstStyle/>
          <a:p>
            <a:r>
              <a:rPr lang="en-US" dirty="0"/>
              <a:t> Total CPU usage (%)</a:t>
            </a:r>
          </a:p>
        </p:txBody>
      </p:sp>
      <p:sp>
        <p:nvSpPr>
          <p:cNvPr id="21" name="TextBox 20"/>
          <p:cNvSpPr txBox="1"/>
          <p:nvPr/>
        </p:nvSpPr>
        <p:spPr>
          <a:xfrm>
            <a:off x="1718627" y="5027672"/>
            <a:ext cx="1692188" cy="400110"/>
          </a:xfrm>
          <a:prstGeom prst="rect">
            <a:avLst/>
          </a:prstGeom>
          <a:noFill/>
        </p:spPr>
        <p:txBody>
          <a:bodyPr wrap="square" rtlCol="0">
            <a:spAutoFit/>
          </a:bodyPr>
          <a:lstStyle/>
          <a:p>
            <a:r>
              <a:rPr lang="en-US" sz="2000" dirty="0">
                <a:solidFill>
                  <a:schemeClr val="accent2">
                    <a:lumMod val="75000"/>
                  </a:schemeClr>
                </a:solidFill>
              </a:rPr>
              <a:t>Freq: 2.0 GHz</a:t>
            </a:r>
          </a:p>
        </p:txBody>
      </p:sp>
      <p:sp>
        <p:nvSpPr>
          <p:cNvPr id="29" name="TextBox 28"/>
          <p:cNvSpPr txBox="1"/>
          <p:nvPr/>
        </p:nvSpPr>
        <p:spPr>
          <a:xfrm>
            <a:off x="4490935" y="5027672"/>
            <a:ext cx="1672952" cy="400110"/>
          </a:xfrm>
          <a:prstGeom prst="rect">
            <a:avLst/>
          </a:prstGeom>
          <a:noFill/>
        </p:spPr>
        <p:txBody>
          <a:bodyPr wrap="square" rtlCol="0">
            <a:spAutoFit/>
          </a:bodyPr>
          <a:lstStyle/>
          <a:p>
            <a:r>
              <a:rPr lang="en-US" sz="2000" dirty="0">
                <a:solidFill>
                  <a:srgbClr val="CC0099"/>
                </a:solidFill>
              </a:rPr>
              <a:t>Freq: 1.0 GHz</a:t>
            </a:r>
          </a:p>
        </p:txBody>
      </p:sp>
      <p:grpSp>
        <p:nvGrpSpPr>
          <p:cNvPr id="3" name="组合 22"/>
          <p:cNvGrpSpPr/>
          <p:nvPr/>
        </p:nvGrpSpPr>
        <p:grpSpPr>
          <a:xfrm>
            <a:off x="3698847" y="4883656"/>
            <a:ext cx="2916324" cy="274129"/>
            <a:chOff x="4419600" y="1409700"/>
            <a:chExt cx="1981200" cy="238125"/>
          </a:xfrm>
        </p:grpSpPr>
        <p:cxnSp>
          <p:nvCxnSpPr>
            <p:cNvPr id="24" name="直接连接符 23"/>
            <p:cNvCxnSpPr/>
            <p:nvPr/>
          </p:nvCxnSpPr>
          <p:spPr bwMode="auto">
            <a:xfrm rot="5400000">
              <a:off x="4305300" y="1524000"/>
              <a:ext cx="228600" cy="0"/>
            </a:xfrm>
            <a:prstGeom prst="line">
              <a:avLst/>
            </a:prstGeom>
            <a:noFill/>
            <a:ln w="28575" cap="flat" cmpd="sng" algn="ctr">
              <a:solidFill>
                <a:srgbClr val="CC0099"/>
              </a:solidFill>
              <a:prstDash val="solid"/>
              <a:round/>
              <a:headEnd type="none" w="med" len="med"/>
              <a:tailEnd type="none" w="med" len="med"/>
            </a:ln>
            <a:effectLst/>
          </p:spPr>
        </p:cxnSp>
        <p:cxnSp>
          <p:nvCxnSpPr>
            <p:cNvPr id="26" name="直接连接符 25"/>
            <p:cNvCxnSpPr/>
            <p:nvPr/>
          </p:nvCxnSpPr>
          <p:spPr bwMode="auto">
            <a:xfrm rot="5400000">
              <a:off x="6286500" y="1533525"/>
              <a:ext cx="228600" cy="0"/>
            </a:xfrm>
            <a:prstGeom prst="line">
              <a:avLst/>
            </a:prstGeom>
            <a:noFill/>
            <a:ln w="28575" cap="flat" cmpd="sng" algn="ctr">
              <a:solidFill>
                <a:srgbClr val="CC0099"/>
              </a:solidFill>
              <a:prstDash val="solid"/>
              <a:round/>
              <a:headEnd type="none" w="med" len="med"/>
              <a:tailEnd type="none" w="med" len="med"/>
            </a:ln>
            <a:effectLst/>
          </p:spPr>
        </p:cxnSp>
        <p:cxnSp>
          <p:nvCxnSpPr>
            <p:cNvPr id="27" name="直接箭头连接符 26"/>
            <p:cNvCxnSpPr/>
            <p:nvPr/>
          </p:nvCxnSpPr>
          <p:spPr bwMode="auto">
            <a:xfrm>
              <a:off x="4419600" y="1524000"/>
              <a:ext cx="1981200" cy="1588"/>
            </a:xfrm>
            <a:prstGeom prst="straightConnector1">
              <a:avLst/>
            </a:prstGeom>
            <a:noFill/>
            <a:ln w="28575" cap="flat" cmpd="sng" algn="ctr">
              <a:solidFill>
                <a:srgbClr val="CC0099"/>
              </a:solidFill>
              <a:prstDash val="solid"/>
              <a:round/>
              <a:headEnd type="triangle" w="lg" len="med"/>
              <a:tailEnd type="triangle" w="lg" len="med"/>
            </a:ln>
            <a:effectLst/>
          </p:spPr>
        </p:cxnSp>
      </p:grpSp>
      <p:grpSp>
        <p:nvGrpSpPr>
          <p:cNvPr id="4" name="组合 11"/>
          <p:cNvGrpSpPr/>
          <p:nvPr/>
        </p:nvGrpSpPr>
        <p:grpSpPr>
          <a:xfrm>
            <a:off x="1286580" y="4883656"/>
            <a:ext cx="2412268" cy="288032"/>
            <a:chOff x="1752600" y="3276600"/>
            <a:chExt cx="2590800" cy="228600"/>
          </a:xfrm>
        </p:grpSpPr>
        <p:cxnSp>
          <p:nvCxnSpPr>
            <p:cNvPr id="13" name="直接连接符 12"/>
            <p:cNvCxnSpPr/>
            <p:nvPr/>
          </p:nvCxnSpPr>
          <p:spPr bwMode="auto">
            <a:xfrm rot="5400000">
              <a:off x="1638300" y="3390900"/>
              <a:ext cx="228600" cy="0"/>
            </a:xfrm>
            <a:prstGeom prst="line">
              <a:avLst/>
            </a:prstGeom>
            <a:noFill/>
            <a:ln w="28575" cap="flat" cmpd="sng" algn="ctr">
              <a:solidFill>
                <a:schemeClr val="accent2">
                  <a:lumMod val="75000"/>
                </a:schemeClr>
              </a:solidFill>
              <a:prstDash val="solid"/>
              <a:round/>
              <a:headEnd type="none" w="med" len="med"/>
              <a:tailEnd type="none" w="med" len="med"/>
            </a:ln>
            <a:effectLst/>
          </p:spPr>
        </p:cxnSp>
        <p:cxnSp>
          <p:nvCxnSpPr>
            <p:cNvPr id="19" name="直接连接符 18"/>
            <p:cNvCxnSpPr/>
            <p:nvPr/>
          </p:nvCxnSpPr>
          <p:spPr bwMode="auto">
            <a:xfrm rot="5400000">
              <a:off x="4229100" y="3390900"/>
              <a:ext cx="228600" cy="0"/>
            </a:xfrm>
            <a:prstGeom prst="line">
              <a:avLst/>
            </a:prstGeom>
            <a:noFill/>
            <a:ln w="28575" cap="flat" cmpd="sng" algn="ctr">
              <a:solidFill>
                <a:schemeClr val="accent2">
                  <a:lumMod val="75000"/>
                </a:schemeClr>
              </a:solidFill>
              <a:prstDash val="solid"/>
              <a:round/>
              <a:headEnd type="none" w="med" len="med"/>
              <a:tailEnd type="none" w="med" len="med"/>
            </a:ln>
            <a:effectLst/>
          </p:spPr>
        </p:cxnSp>
        <p:cxnSp>
          <p:nvCxnSpPr>
            <p:cNvPr id="20" name="直接箭头连接符 19"/>
            <p:cNvCxnSpPr/>
            <p:nvPr/>
          </p:nvCxnSpPr>
          <p:spPr bwMode="auto">
            <a:xfrm>
              <a:off x="1752600" y="3381375"/>
              <a:ext cx="2590800" cy="1588"/>
            </a:xfrm>
            <a:prstGeom prst="straightConnector1">
              <a:avLst/>
            </a:prstGeom>
            <a:noFill/>
            <a:ln w="28575" cap="flat" cmpd="sng" algn="ctr">
              <a:solidFill>
                <a:schemeClr val="accent2">
                  <a:lumMod val="75000"/>
                </a:schemeClr>
              </a:solidFill>
              <a:prstDash val="solid"/>
              <a:round/>
              <a:headEnd type="triangle" w="lg" len="med"/>
              <a:tailEnd type="triangle" w="lg" len="med"/>
            </a:ln>
            <a:effectLst/>
          </p:spPr>
        </p:cxnSp>
      </p:grpSp>
      <p:sp>
        <p:nvSpPr>
          <p:cNvPr id="39" name="矩形 38"/>
          <p:cNvSpPr/>
          <p:nvPr/>
        </p:nvSpPr>
        <p:spPr bwMode="auto">
          <a:xfrm>
            <a:off x="1265089" y="1931328"/>
            <a:ext cx="5350082" cy="347352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Tx/>
              <a:buChar char="•"/>
              <a:tabLst/>
            </a:pPr>
            <a:endParaRPr kumimoji="0" lang="en-US" sz="2400" b="0" i="0" u="none" strike="noStrike" cap="none" normalizeH="0" baseline="0">
              <a:ln>
                <a:noFill/>
              </a:ln>
              <a:solidFill>
                <a:schemeClr val="tx1"/>
              </a:solidFill>
              <a:effectLst/>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0" nodeType="clickEffect">
                                  <p:stCondLst>
                                    <p:cond delay="0"/>
                                  </p:stCondLst>
                                  <p:childTnLst>
                                    <p:animEffect transition="out" filter="blinds(horizontal)">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par>
                                <p:cTn id="20" presetID="3" presetClass="entr" presetSubtype="1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linds(horizontal)">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8" grpId="0">
        <p:bldAsOne/>
      </p:bldGraphic>
      <p:bldGraphic spid="30" grpId="0">
        <p:bldAsOne/>
      </p:bldGraphic>
      <p:bldP spid="2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图表 17"/>
          <p:cNvGraphicFramePr/>
          <p:nvPr/>
        </p:nvGraphicFramePr>
        <p:xfrm>
          <a:off x="476114" y="1621371"/>
          <a:ext cx="6476400" cy="4219200"/>
        </p:xfrm>
        <a:graphic>
          <a:graphicData uri="http://schemas.openxmlformats.org/drawingml/2006/chart">
            <c:chart xmlns:c="http://schemas.openxmlformats.org/drawingml/2006/chart" xmlns:r="http://schemas.openxmlformats.org/officeDocument/2006/relationships" r:id="rId3"/>
          </a:graphicData>
        </a:graphic>
      </p:graphicFrame>
      <p:sp>
        <p:nvSpPr>
          <p:cNvPr id="2" name="标题 1"/>
          <p:cNvSpPr>
            <a:spLocks noGrp="1"/>
          </p:cNvSpPr>
          <p:nvPr>
            <p:ph type="title"/>
          </p:nvPr>
        </p:nvSpPr>
        <p:spPr>
          <a:xfrm>
            <a:off x="685800" y="0"/>
            <a:ext cx="7772400" cy="1143000"/>
          </a:xfrm>
        </p:spPr>
        <p:txBody>
          <a:bodyPr/>
          <a:lstStyle/>
          <a:p>
            <a:r>
              <a:rPr lang="en-US" b="0" dirty="0">
                <a:latin typeface="+mn-lt"/>
                <a:cs typeface="Times New Roman" pitchFamily="18" charset="0"/>
              </a:rPr>
              <a:t>Predictive Live VM Migration</a:t>
            </a:r>
          </a:p>
        </p:txBody>
      </p:sp>
      <p:sp>
        <p:nvSpPr>
          <p:cNvPr id="19" name="TextBox 18"/>
          <p:cNvSpPr txBox="1"/>
          <p:nvPr/>
        </p:nvSpPr>
        <p:spPr>
          <a:xfrm>
            <a:off x="4283968" y="4437112"/>
            <a:ext cx="2819400" cy="1015663"/>
          </a:xfrm>
          <a:prstGeom prst="rect">
            <a:avLst/>
          </a:prstGeom>
          <a:noFill/>
        </p:spPr>
        <p:txBody>
          <a:bodyPr wrap="square" rtlCol="0">
            <a:spAutoFit/>
          </a:bodyPr>
          <a:lstStyle/>
          <a:p>
            <a:r>
              <a:rPr lang="en-US" sz="2000" dirty="0">
                <a:solidFill>
                  <a:schemeClr val="accent2">
                    <a:lumMod val="75000"/>
                  </a:schemeClr>
                </a:solidFill>
              </a:rPr>
              <a:t>Conflict  prediction, resolution inference  and predictive migration</a:t>
            </a:r>
          </a:p>
        </p:txBody>
      </p:sp>
      <p:cxnSp>
        <p:nvCxnSpPr>
          <p:cNvPr id="20" name="直接箭头连接符 19"/>
          <p:cNvCxnSpPr>
            <a:stCxn id="19" idx="1"/>
          </p:cNvCxnSpPr>
          <p:nvPr/>
        </p:nvCxnSpPr>
        <p:spPr bwMode="auto">
          <a:xfrm rot="10800000">
            <a:off x="3275856" y="4653136"/>
            <a:ext cx="1008112" cy="291808"/>
          </a:xfrm>
          <a:prstGeom prst="straightConnector1">
            <a:avLst/>
          </a:prstGeom>
          <a:noFill/>
          <a:ln w="28575" cap="flat" cmpd="sng" algn="ctr">
            <a:solidFill>
              <a:schemeClr val="accent2">
                <a:lumMod val="75000"/>
              </a:schemeClr>
            </a:solidFill>
            <a:prstDash val="solid"/>
            <a:round/>
            <a:headEnd type="none" w="med" len="med"/>
            <a:tailEnd type="triangle" w="lg" len="med"/>
          </a:ln>
          <a:effectLst/>
        </p:spPr>
      </p:cxnSp>
      <p:sp>
        <p:nvSpPr>
          <p:cNvPr id="14" name="Rectangle 34"/>
          <p:cNvSpPr>
            <a:spLocks noChangeArrowheads="1"/>
          </p:cNvSpPr>
          <p:nvPr/>
        </p:nvSpPr>
        <p:spPr bwMode="auto">
          <a:xfrm>
            <a:off x="8268744" y="1556792"/>
            <a:ext cx="338062" cy="270783"/>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pPr algn="ctr"/>
            <a:r>
              <a:rPr lang="en-US" altLang="zh-CN" sz="1600" dirty="0">
                <a:latin typeface="Arial" pitchFamily="34" charset="0"/>
                <a:cs typeface="Arial" pitchFamily="34" charset="0"/>
              </a:rPr>
              <a:t>VM</a:t>
            </a:r>
          </a:p>
        </p:txBody>
      </p:sp>
      <p:sp>
        <p:nvSpPr>
          <p:cNvPr id="15" name="Rectangle 29"/>
          <p:cNvSpPr>
            <a:spLocks noChangeArrowheads="1"/>
          </p:cNvSpPr>
          <p:nvPr/>
        </p:nvSpPr>
        <p:spPr bwMode="auto">
          <a:xfrm>
            <a:off x="7812360" y="1556792"/>
            <a:ext cx="336762" cy="270783"/>
          </a:xfrm>
          <a:prstGeom prst="rect">
            <a:avLst/>
          </a:prstGeom>
          <a:solidFill>
            <a:schemeClr val="accent2">
              <a:lumMod val="75000"/>
            </a:schemeClr>
          </a:solidFill>
          <a:ln w="9525">
            <a:solidFill>
              <a:schemeClr val="tx1"/>
            </a:solidFill>
            <a:miter lim="800000"/>
            <a:headEnd/>
            <a:tailEnd/>
          </a:ln>
        </p:spPr>
        <p:txBody>
          <a:bodyPr wrap="none" anchor="ctr">
            <a:prstTxWarp prst="textNoShape">
              <a:avLst/>
            </a:prstTxWarp>
          </a:bodyPr>
          <a:lstStyle/>
          <a:p>
            <a:pPr algn="ctr"/>
            <a:r>
              <a:rPr lang="en-US" altLang="zh-CN" sz="1600" dirty="0">
                <a:solidFill>
                  <a:schemeClr val="bg1"/>
                </a:solidFill>
                <a:latin typeface="Arial" pitchFamily="34" charset="0"/>
                <a:cs typeface="Arial" pitchFamily="34" charset="0"/>
              </a:rPr>
              <a:t>VM</a:t>
            </a:r>
          </a:p>
        </p:txBody>
      </p:sp>
      <p:pic>
        <p:nvPicPr>
          <p:cNvPr id="16" name="Picture 17"/>
          <p:cNvPicPr>
            <a:picLocks noChangeAspect="1" noChangeArrowheads="1"/>
          </p:cNvPicPr>
          <p:nvPr/>
        </p:nvPicPr>
        <p:blipFill>
          <a:blip r:embed="rId4"/>
          <a:srcRect/>
          <a:stretch>
            <a:fillRect/>
          </a:stretch>
        </p:blipFill>
        <p:spPr bwMode="auto">
          <a:xfrm>
            <a:off x="7920280" y="1875199"/>
            <a:ext cx="529196" cy="329293"/>
          </a:xfrm>
          <a:prstGeom prst="rect">
            <a:avLst/>
          </a:prstGeom>
          <a:noFill/>
          <a:ln w="9525">
            <a:noFill/>
            <a:miter lim="800000"/>
            <a:headEnd/>
            <a:tailEnd/>
          </a:ln>
        </p:spPr>
      </p:pic>
      <p:sp>
        <p:nvSpPr>
          <p:cNvPr id="17" name="矩形标注 16"/>
          <p:cNvSpPr/>
          <p:nvPr/>
        </p:nvSpPr>
        <p:spPr bwMode="auto">
          <a:xfrm>
            <a:off x="148841" y="1556792"/>
            <a:ext cx="6804756" cy="4608512"/>
          </a:xfrm>
          <a:prstGeom prst="wedgeRectCallout">
            <a:avLst>
              <a:gd name="adj1" fmla="val 64601"/>
              <a:gd name="adj2" fmla="val -48170"/>
            </a:avLst>
          </a:prstGeom>
          <a:noFill/>
          <a:ln w="1905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Tx/>
              <a:buChar char="•"/>
              <a:tabLst/>
            </a:pPr>
            <a:endParaRPr kumimoji="0" lang="en-US" sz="2400" b="0" i="0" u="none" strike="noStrike" cap="none" normalizeH="0" baseline="0">
              <a:ln>
                <a:noFill/>
              </a:ln>
              <a:solidFill>
                <a:schemeClr val="tx1"/>
              </a:solidFill>
              <a:effectLst/>
              <a:latin typeface="Times New Roman" charset="0"/>
            </a:endParaRPr>
          </a:p>
        </p:txBody>
      </p:sp>
      <p:sp>
        <p:nvSpPr>
          <p:cNvPr id="22" name="TextBox 21"/>
          <p:cNvSpPr txBox="1"/>
          <p:nvPr/>
        </p:nvSpPr>
        <p:spPr>
          <a:xfrm>
            <a:off x="2872008" y="5753210"/>
            <a:ext cx="1223797" cy="461665"/>
          </a:xfrm>
          <a:prstGeom prst="rect">
            <a:avLst/>
          </a:prstGeom>
          <a:noFill/>
        </p:spPr>
        <p:txBody>
          <a:bodyPr wrap="none" rtlCol="0">
            <a:spAutoFit/>
          </a:bodyPr>
          <a:lstStyle/>
          <a:p>
            <a:r>
              <a:rPr lang="en-US" dirty="0"/>
              <a:t>Time (s)</a:t>
            </a:r>
          </a:p>
        </p:txBody>
      </p:sp>
      <p:sp>
        <p:nvSpPr>
          <p:cNvPr id="25" name="TextBox 24"/>
          <p:cNvSpPr txBox="1"/>
          <p:nvPr/>
        </p:nvSpPr>
        <p:spPr>
          <a:xfrm>
            <a:off x="156900" y="2410564"/>
            <a:ext cx="553998" cy="2007922"/>
          </a:xfrm>
          <a:prstGeom prst="rect">
            <a:avLst/>
          </a:prstGeom>
          <a:noFill/>
        </p:spPr>
        <p:txBody>
          <a:bodyPr vert="vert270" wrap="none" rtlCol="0">
            <a:spAutoFit/>
          </a:bodyPr>
          <a:lstStyle/>
          <a:p>
            <a:r>
              <a:rPr lang="en-US" dirty="0"/>
              <a:t>CPU usage (%)</a:t>
            </a:r>
          </a:p>
        </p:txBody>
      </p:sp>
      <p:pic>
        <p:nvPicPr>
          <p:cNvPr id="37" name="Picture 17"/>
          <p:cNvPicPr>
            <a:picLocks noChangeAspect="1" noChangeArrowheads="1"/>
          </p:cNvPicPr>
          <p:nvPr/>
        </p:nvPicPr>
        <p:blipFill>
          <a:blip r:embed="rId4"/>
          <a:srcRect/>
          <a:stretch>
            <a:fillRect/>
          </a:stretch>
        </p:blipFill>
        <p:spPr bwMode="auto">
          <a:xfrm>
            <a:off x="7956376" y="3212976"/>
            <a:ext cx="529196" cy="329293"/>
          </a:xfrm>
          <a:prstGeom prst="rect">
            <a:avLst/>
          </a:prstGeom>
          <a:noFill/>
          <a:ln w="9525">
            <a:noFill/>
            <a:miter lim="800000"/>
            <a:headEnd/>
            <a:tailEnd/>
          </a:ln>
        </p:spPr>
      </p:pic>
      <p:sp>
        <p:nvSpPr>
          <p:cNvPr id="38" name="矩形标注 37"/>
          <p:cNvSpPr/>
          <p:nvPr/>
        </p:nvSpPr>
        <p:spPr bwMode="auto">
          <a:xfrm>
            <a:off x="143508" y="1556792"/>
            <a:ext cx="6804756" cy="4608512"/>
          </a:xfrm>
          <a:prstGeom prst="wedgeRectCallout">
            <a:avLst>
              <a:gd name="adj1" fmla="val 66420"/>
              <a:gd name="adj2" fmla="val -17375"/>
            </a:avLst>
          </a:prstGeom>
          <a:noFill/>
          <a:ln w="1905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Tx/>
              <a:buChar char="•"/>
              <a:tabLst/>
            </a:pPr>
            <a:endParaRPr kumimoji="0" lang="en-US" sz="2400" b="0" i="0" u="none" strike="noStrike" cap="none" normalizeH="0" baseline="0">
              <a:ln>
                <a:noFill/>
              </a:ln>
              <a:solidFill>
                <a:schemeClr val="tx1"/>
              </a:solidFill>
              <a:effectLst/>
              <a:latin typeface="Times New Roman" charset="0"/>
            </a:endParaRPr>
          </a:p>
        </p:txBody>
      </p:sp>
      <p:grpSp>
        <p:nvGrpSpPr>
          <p:cNvPr id="3" name="组合 11"/>
          <p:cNvGrpSpPr/>
          <p:nvPr/>
        </p:nvGrpSpPr>
        <p:grpSpPr>
          <a:xfrm>
            <a:off x="4427984" y="1844824"/>
            <a:ext cx="864096" cy="228724"/>
            <a:chOff x="1752600" y="3276600"/>
            <a:chExt cx="2590800" cy="228600"/>
          </a:xfrm>
        </p:grpSpPr>
        <p:cxnSp>
          <p:nvCxnSpPr>
            <p:cNvPr id="33" name="直接连接符 32"/>
            <p:cNvCxnSpPr/>
            <p:nvPr/>
          </p:nvCxnSpPr>
          <p:spPr bwMode="auto">
            <a:xfrm rot="5400000">
              <a:off x="1638300" y="3390900"/>
              <a:ext cx="228600" cy="0"/>
            </a:xfrm>
            <a:prstGeom prst="line">
              <a:avLst/>
            </a:prstGeom>
            <a:noFill/>
            <a:ln w="28575" cap="flat" cmpd="sng" algn="ctr">
              <a:solidFill>
                <a:srgbClr val="CC0099"/>
              </a:solidFill>
              <a:prstDash val="solid"/>
              <a:round/>
              <a:headEnd type="none" w="med" len="med"/>
              <a:tailEnd type="none" w="med" len="med"/>
            </a:ln>
            <a:effectLst/>
          </p:spPr>
        </p:cxnSp>
        <p:cxnSp>
          <p:nvCxnSpPr>
            <p:cNvPr id="34" name="直接连接符 33"/>
            <p:cNvCxnSpPr/>
            <p:nvPr/>
          </p:nvCxnSpPr>
          <p:spPr bwMode="auto">
            <a:xfrm rot="5400000">
              <a:off x="4229100" y="3390900"/>
              <a:ext cx="228600" cy="0"/>
            </a:xfrm>
            <a:prstGeom prst="line">
              <a:avLst/>
            </a:prstGeom>
            <a:noFill/>
            <a:ln w="28575" cap="flat" cmpd="sng" algn="ctr">
              <a:solidFill>
                <a:srgbClr val="CC0099"/>
              </a:solidFill>
              <a:prstDash val="solid"/>
              <a:round/>
              <a:headEnd type="none" w="med" len="med"/>
              <a:tailEnd type="none" w="med" len="med"/>
            </a:ln>
            <a:effectLst/>
          </p:spPr>
        </p:cxnSp>
        <p:cxnSp>
          <p:nvCxnSpPr>
            <p:cNvPr id="35" name="直接箭头连接符 34"/>
            <p:cNvCxnSpPr/>
            <p:nvPr/>
          </p:nvCxnSpPr>
          <p:spPr bwMode="auto">
            <a:xfrm>
              <a:off x="1752600" y="3381375"/>
              <a:ext cx="2590800" cy="1588"/>
            </a:xfrm>
            <a:prstGeom prst="straightConnector1">
              <a:avLst/>
            </a:prstGeom>
            <a:noFill/>
            <a:ln w="28575" cap="flat" cmpd="sng" algn="ctr">
              <a:solidFill>
                <a:srgbClr val="CC0099"/>
              </a:solidFill>
              <a:prstDash val="solid"/>
              <a:round/>
              <a:headEnd type="triangle" w="lg" len="med"/>
              <a:tailEnd type="triangle" w="lg" len="med"/>
            </a:ln>
            <a:effectLst/>
          </p:spPr>
        </p:cxnSp>
      </p:grpSp>
      <p:sp>
        <p:nvSpPr>
          <p:cNvPr id="36" name="TextBox 35"/>
          <p:cNvSpPr txBox="1"/>
          <p:nvPr/>
        </p:nvSpPr>
        <p:spPr>
          <a:xfrm>
            <a:off x="4355976" y="1552726"/>
            <a:ext cx="1224136" cy="400110"/>
          </a:xfrm>
          <a:prstGeom prst="rect">
            <a:avLst/>
          </a:prstGeom>
          <a:noFill/>
        </p:spPr>
        <p:txBody>
          <a:bodyPr wrap="square" rtlCol="0">
            <a:spAutoFit/>
          </a:bodyPr>
          <a:lstStyle/>
          <a:p>
            <a:r>
              <a:rPr lang="en-US" sz="2000" dirty="0">
                <a:solidFill>
                  <a:srgbClr val="CC0099"/>
                </a:solidFill>
              </a:rPr>
              <a:t>Conflict</a:t>
            </a:r>
          </a:p>
        </p:txBody>
      </p:sp>
      <p:sp>
        <p:nvSpPr>
          <p:cNvPr id="26" name="矩形 25"/>
          <p:cNvSpPr/>
          <p:nvPr/>
        </p:nvSpPr>
        <p:spPr bwMode="auto">
          <a:xfrm>
            <a:off x="1164320" y="1628801"/>
            <a:ext cx="4284476" cy="358154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Tx/>
              <a:buChar char="•"/>
              <a:tabLst/>
            </a:pPr>
            <a:endParaRPr kumimoji="0" lang="en-US" sz="2400" b="0" i="0" u="none" strike="noStrike" cap="none" normalizeH="0" baseline="0">
              <a:ln>
                <a:noFill/>
              </a:ln>
              <a:solidFill>
                <a:schemeClr val="tx1"/>
              </a:solidFill>
              <a:effectLst/>
              <a:latin typeface="Times New Roman" charset="0"/>
            </a:endParaRPr>
          </a:p>
        </p:txBody>
      </p:sp>
      <p:grpSp>
        <p:nvGrpSpPr>
          <p:cNvPr id="4" name="组合 48"/>
          <p:cNvGrpSpPr/>
          <p:nvPr/>
        </p:nvGrpSpPr>
        <p:grpSpPr>
          <a:xfrm>
            <a:off x="1295636" y="1088740"/>
            <a:ext cx="4644516" cy="4176465"/>
            <a:chOff x="1295636" y="1088740"/>
            <a:chExt cx="4644516" cy="4176465"/>
          </a:xfrm>
        </p:grpSpPr>
        <p:grpSp>
          <p:nvGrpSpPr>
            <p:cNvPr id="5" name="组合 38"/>
            <p:cNvGrpSpPr/>
            <p:nvPr/>
          </p:nvGrpSpPr>
          <p:grpSpPr>
            <a:xfrm>
              <a:off x="1295636" y="1088740"/>
              <a:ext cx="2052228" cy="4176465"/>
              <a:chOff x="1079612" y="1088740"/>
              <a:chExt cx="2052228" cy="4176465"/>
            </a:xfrm>
          </p:grpSpPr>
          <p:sp>
            <p:nvSpPr>
              <p:cNvPr id="23" name="TextBox 22"/>
              <p:cNvSpPr txBox="1"/>
              <p:nvPr/>
            </p:nvSpPr>
            <p:spPr>
              <a:xfrm>
                <a:off x="1079612" y="1088740"/>
                <a:ext cx="2052228" cy="400110"/>
              </a:xfrm>
              <a:prstGeom prst="rect">
                <a:avLst/>
              </a:prstGeom>
              <a:noFill/>
            </p:spPr>
            <p:txBody>
              <a:bodyPr wrap="square" rtlCol="0">
                <a:spAutoFit/>
              </a:bodyPr>
              <a:lstStyle/>
              <a:p>
                <a:r>
                  <a:rPr lang="en-US" sz="2000" dirty="0">
                    <a:solidFill>
                      <a:schemeClr val="accent2">
                        <a:lumMod val="75000"/>
                      </a:schemeClr>
                    </a:solidFill>
                  </a:rPr>
                  <a:t>Trigger Migration</a:t>
                </a:r>
              </a:p>
            </p:txBody>
          </p:sp>
          <p:cxnSp>
            <p:nvCxnSpPr>
              <p:cNvPr id="24" name="直接箭头连接符 23"/>
              <p:cNvCxnSpPr/>
              <p:nvPr/>
            </p:nvCxnSpPr>
            <p:spPr bwMode="auto">
              <a:xfrm>
                <a:off x="2195736" y="1448780"/>
                <a:ext cx="756084" cy="360040"/>
              </a:xfrm>
              <a:prstGeom prst="straightConnector1">
                <a:avLst/>
              </a:prstGeom>
              <a:noFill/>
              <a:ln w="28575" cap="flat" cmpd="sng" algn="ctr">
                <a:solidFill>
                  <a:schemeClr val="accent2">
                    <a:lumMod val="75000"/>
                  </a:schemeClr>
                </a:solidFill>
                <a:prstDash val="solid"/>
                <a:round/>
                <a:headEnd type="none" w="med" len="med"/>
                <a:tailEnd type="triangle" w="lg" len="med"/>
              </a:ln>
              <a:effectLst/>
            </p:spPr>
          </p:cxnSp>
          <p:cxnSp>
            <p:nvCxnSpPr>
              <p:cNvPr id="21" name="直接连接符 20"/>
              <p:cNvCxnSpPr/>
              <p:nvPr/>
            </p:nvCxnSpPr>
            <p:spPr bwMode="auto">
              <a:xfrm rot="16200000" flipH="1">
                <a:off x="1187624" y="3429001"/>
                <a:ext cx="3636404" cy="36004"/>
              </a:xfrm>
              <a:prstGeom prst="line">
                <a:avLst/>
              </a:prstGeom>
              <a:noFill/>
              <a:ln w="28575" cap="flat" cmpd="sng" algn="ctr">
                <a:solidFill>
                  <a:schemeClr val="accent2">
                    <a:lumMod val="75000"/>
                  </a:schemeClr>
                </a:solidFill>
                <a:prstDash val="dash"/>
                <a:round/>
                <a:headEnd type="none" w="med" len="med"/>
                <a:tailEnd type="none" w="med" len="med"/>
              </a:ln>
              <a:effectLst/>
            </p:spPr>
          </p:cxnSp>
        </p:grpSp>
        <p:grpSp>
          <p:nvGrpSpPr>
            <p:cNvPr id="6" name="组合 11"/>
            <p:cNvGrpSpPr/>
            <p:nvPr/>
          </p:nvGrpSpPr>
          <p:grpSpPr>
            <a:xfrm>
              <a:off x="3203848" y="1844824"/>
              <a:ext cx="1224136" cy="252028"/>
              <a:chOff x="1752600" y="3276600"/>
              <a:chExt cx="2590800" cy="228600"/>
            </a:xfrm>
          </p:grpSpPr>
          <p:cxnSp>
            <p:nvCxnSpPr>
              <p:cNvPr id="42" name="直接连接符 41"/>
              <p:cNvCxnSpPr/>
              <p:nvPr/>
            </p:nvCxnSpPr>
            <p:spPr bwMode="auto">
              <a:xfrm rot="5400000">
                <a:off x="1638300" y="3390900"/>
                <a:ext cx="228600" cy="0"/>
              </a:xfrm>
              <a:prstGeom prst="line">
                <a:avLst/>
              </a:prstGeom>
              <a:noFill/>
              <a:ln w="28575" cap="flat" cmpd="sng" algn="ctr">
                <a:solidFill>
                  <a:schemeClr val="accent2">
                    <a:lumMod val="75000"/>
                  </a:schemeClr>
                </a:solidFill>
                <a:prstDash val="solid"/>
                <a:round/>
                <a:headEnd type="none" w="med" len="med"/>
                <a:tailEnd type="none" w="med" len="med"/>
              </a:ln>
              <a:effectLst/>
            </p:spPr>
          </p:cxnSp>
          <p:cxnSp>
            <p:nvCxnSpPr>
              <p:cNvPr id="43" name="直接连接符 42"/>
              <p:cNvCxnSpPr/>
              <p:nvPr/>
            </p:nvCxnSpPr>
            <p:spPr bwMode="auto">
              <a:xfrm rot="5400000">
                <a:off x="4229100" y="3390900"/>
                <a:ext cx="228600" cy="0"/>
              </a:xfrm>
              <a:prstGeom prst="line">
                <a:avLst/>
              </a:prstGeom>
              <a:noFill/>
              <a:ln w="28575" cap="flat" cmpd="sng" algn="ctr">
                <a:solidFill>
                  <a:schemeClr val="accent2">
                    <a:lumMod val="75000"/>
                  </a:schemeClr>
                </a:solidFill>
                <a:prstDash val="solid"/>
                <a:round/>
                <a:headEnd type="none" w="med" len="med"/>
                <a:tailEnd type="none" w="med" len="med"/>
              </a:ln>
              <a:effectLst/>
            </p:spPr>
          </p:cxnSp>
          <p:cxnSp>
            <p:nvCxnSpPr>
              <p:cNvPr id="44" name="直接箭头连接符 43"/>
              <p:cNvCxnSpPr/>
              <p:nvPr/>
            </p:nvCxnSpPr>
            <p:spPr bwMode="auto">
              <a:xfrm>
                <a:off x="1752600" y="3381375"/>
                <a:ext cx="2590800" cy="1588"/>
              </a:xfrm>
              <a:prstGeom prst="straightConnector1">
                <a:avLst/>
              </a:prstGeom>
              <a:noFill/>
              <a:ln w="28575" cap="flat" cmpd="sng" algn="ctr">
                <a:solidFill>
                  <a:schemeClr val="accent2">
                    <a:lumMod val="75000"/>
                  </a:schemeClr>
                </a:solidFill>
                <a:prstDash val="solid"/>
                <a:round/>
                <a:headEnd type="triangle" w="lg" len="med"/>
                <a:tailEnd type="triangle" w="lg" len="med"/>
              </a:ln>
              <a:effectLst/>
            </p:spPr>
          </p:cxnSp>
        </p:grpSp>
        <p:sp>
          <p:nvSpPr>
            <p:cNvPr id="45" name="TextBox 44"/>
            <p:cNvSpPr txBox="1"/>
            <p:nvPr/>
          </p:nvSpPr>
          <p:spPr>
            <a:xfrm>
              <a:off x="3707904" y="1120678"/>
              <a:ext cx="2232248" cy="400110"/>
            </a:xfrm>
            <a:prstGeom prst="rect">
              <a:avLst/>
            </a:prstGeom>
            <a:noFill/>
          </p:spPr>
          <p:txBody>
            <a:bodyPr wrap="square" rtlCol="0">
              <a:spAutoFit/>
            </a:bodyPr>
            <a:lstStyle/>
            <a:p>
              <a:r>
                <a:rPr lang="en-US" sz="2000" dirty="0">
                  <a:solidFill>
                    <a:schemeClr val="accent2">
                      <a:lumMod val="75000"/>
                    </a:schemeClr>
                  </a:solidFill>
                </a:rPr>
                <a:t>Migration lead time</a:t>
              </a:r>
            </a:p>
          </p:txBody>
        </p:sp>
        <p:cxnSp>
          <p:nvCxnSpPr>
            <p:cNvPr id="46" name="直接箭头连接符 45"/>
            <p:cNvCxnSpPr/>
            <p:nvPr/>
          </p:nvCxnSpPr>
          <p:spPr bwMode="auto">
            <a:xfrm rot="5400000">
              <a:off x="3599892" y="1484784"/>
              <a:ext cx="396044" cy="396044"/>
            </a:xfrm>
            <a:prstGeom prst="straightConnector1">
              <a:avLst/>
            </a:prstGeom>
            <a:noFill/>
            <a:ln w="28575" cap="flat" cmpd="sng" algn="ctr">
              <a:solidFill>
                <a:schemeClr val="accent2">
                  <a:lumMod val="75000"/>
                </a:schemeClr>
              </a:solidFill>
              <a:prstDash val="solid"/>
              <a:round/>
              <a:headEnd type="none" w="med" len="med"/>
              <a:tailEnd type="triangle" w="lg" len="med"/>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3" presetClass="entr" presetSubtype="10"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childTnLst>
                          </p:cTn>
                        </p:par>
                        <p:par>
                          <p:cTn id="14" fill="hold">
                            <p:stCondLst>
                              <p:cond delay="500"/>
                            </p:stCondLst>
                            <p:childTnLst>
                              <p:par>
                                <p:cTn id="15" presetID="42" presetClass="path" presetSubtype="0" accel="50000" decel="50000" fill="hold" grpId="0" nodeType="afterEffect">
                                  <p:stCondLst>
                                    <p:cond delay="0"/>
                                  </p:stCondLst>
                                  <p:childTnLst>
                                    <p:animMotion origin="layout" path="M -3.05556E-6 7.40741E-7 L 0.025 0.1956 " pathEditMode="relative" rAng="0" ptsTypes="AA">
                                      <p:cBhvr>
                                        <p:cTn id="16" dur="500" fill="hold"/>
                                        <p:tgtEl>
                                          <p:spTgt spid="15"/>
                                        </p:tgtEl>
                                        <p:attrNameLst>
                                          <p:attrName>ppt_x</p:attrName>
                                          <p:attrName>ppt_y</p:attrName>
                                        </p:attrNameLst>
                                      </p:cBhvr>
                                      <p:rCtr x="1300" y="9800"/>
                                    </p:animMotion>
                                  </p:childTnLst>
                                </p:cTn>
                              </p:par>
                            </p:childTnLst>
                          </p:cTn>
                        </p:par>
                        <p:par>
                          <p:cTn id="17" fill="hold">
                            <p:stCondLst>
                              <p:cond delay="1000"/>
                            </p:stCondLst>
                            <p:childTnLst>
                              <p:par>
                                <p:cTn id="18" presetID="3" presetClass="exit" presetSubtype="10" fill="hold" grpId="0" nodeType="afterEffect">
                                  <p:stCondLst>
                                    <p:cond delay="0"/>
                                  </p:stCondLst>
                                  <p:childTnLst>
                                    <p:animEffect transition="out" filter="blinds(horizontal)">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childTnLst>
                          </p:cTn>
                        </p:par>
                        <p:par>
                          <p:cTn id="21" fill="hold">
                            <p:stCondLst>
                              <p:cond delay="1500"/>
                            </p:stCondLst>
                            <p:childTnLst>
                              <p:par>
                                <p:cTn id="22" presetID="3" presetClass="entr" presetSubtype="10"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blinds(horizontal)">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animBg="1"/>
      <p:bldP spid="17" grpId="0" animBg="1"/>
      <p:bldP spid="3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1"/>
          <p:cNvSpPr>
            <a:spLocks noChangeArrowheads="1"/>
          </p:cNvSpPr>
          <p:nvPr/>
        </p:nvSpPr>
        <p:spPr bwMode="auto">
          <a:xfrm>
            <a:off x="6260305" y="2732087"/>
            <a:ext cx="465137" cy="315913"/>
          </a:xfrm>
          <a:prstGeom prst="rect">
            <a:avLst/>
          </a:prstGeom>
          <a:noFill/>
          <a:ln w="9525">
            <a:solidFill>
              <a:schemeClr val="tx1"/>
            </a:solidFill>
            <a:miter lim="800000"/>
            <a:headEnd/>
            <a:tailEnd/>
          </a:ln>
        </p:spPr>
        <p:txBody>
          <a:bodyPr wrap="none" anchor="ctr"/>
          <a:lstStyle/>
          <a:p>
            <a:pPr algn="ctr"/>
            <a:endParaRPr lang="en-US" altLang="zh-CN" sz="1800" dirty="0"/>
          </a:p>
        </p:txBody>
      </p:sp>
      <p:sp>
        <p:nvSpPr>
          <p:cNvPr id="2" name="Title 1"/>
          <p:cNvSpPr>
            <a:spLocks noGrp="1"/>
          </p:cNvSpPr>
          <p:nvPr>
            <p:ph type="title"/>
          </p:nvPr>
        </p:nvSpPr>
        <p:spPr>
          <a:xfrm>
            <a:off x="609600" y="0"/>
            <a:ext cx="7772400" cy="1143000"/>
          </a:xfrm>
        </p:spPr>
        <p:txBody>
          <a:bodyPr/>
          <a:lstStyle/>
          <a:p>
            <a:r>
              <a:rPr lang="en-US" dirty="0"/>
              <a:t>Elastic Auto-Scaling</a:t>
            </a:r>
          </a:p>
        </p:txBody>
      </p:sp>
      <p:sp>
        <p:nvSpPr>
          <p:cNvPr id="98" name="Content Placeholder 2"/>
          <p:cNvSpPr>
            <a:spLocks noGrp="1"/>
          </p:cNvSpPr>
          <p:nvPr>
            <p:ph idx="1"/>
          </p:nvPr>
        </p:nvSpPr>
        <p:spPr>
          <a:xfrm>
            <a:off x="304800" y="1295400"/>
            <a:ext cx="7467600" cy="609600"/>
          </a:xfrm>
        </p:spPr>
        <p:txBody>
          <a:bodyPr/>
          <a:lstStyle/>
          <a:p>
            <a:r>
              <a:rPr lang="en-US" b="0" dirty="0"/>
              <a:t>Elasticity: grow/shrink resource as required</a:t>
            </a:r>
          </a:p>
        </p:txBody>
      </p:sp>
      <p:grpSp>
        <p:nvGrpSpPr>
          <p:cNvPr id="4" name="Group 177"/>
          <p:cNvGrpSpPr/>
          <p:nvPr/>
        </p:nvGrpSpPr>
        <p:grpSpPr>
          <a:xfrm>
            <a:off x="457200" y="2923770"/>
            <a:ext cx="2648702" cy="1876830"/>
            <a:chOff x="554000" y="4686054"/>
            <a:chExt cx="2209800" cy="1828800"/>
          </a:xfrm>
        </p:grpSpPr>
        <p:cxnSp>
          <p:nvCxnSpPr>
            <p:cNvPr id="141" name="直接箭头连接符 93"/>
            <p:cNvCxnSpPr/>
            <p:nvPr/>
          </p:nvCxnSpPr>
          <p:spPr bwMode="auto">
            <a:xfrm>
              <a:off x="554000" y="6505145"/>
              <a:ext cx="2209800" cy="9709"/>
            </a:xfrm>
            <a:prstGeom prst="straightConnector1">
              <a:avLst/>
            </a:prstGeom>
            <a:noFill/>
            <a:ln w="28575" cap="flat" cmpd="sng" algn="ctr">
              <a:solidFill>
                <a:schemeClr val="tx1"/>
              </a:solidFill>
              <a:prstDash val="solid"/>
              <a:round/>
              <a:headEnd type="none" w="med" len="med"/>
              <a:tailEnd type="arrow"/>
            </a:ln>
            <a:effectLst/>
          </p:spPr>
        </p:cxnSp>
        <p:cxnSp>
          <p:nvCxnSpPr>
            <p:cNvPr id="142" name="直接箭头连接符 94"/>
            <p:cNvCxnSpPr/>
            <p:nvPr/>
          </p:nvCxnSpPr>
          <p:spPr bwMode="auto">
            <a:xfrm rot="16200000" flipV="1">
              <a:off x="-350675" y="5590729"/>
              <a:ext cx="1819092" cy="9742"/>
            </a:xfrm>
            <a:prstGeom prst="straightConnector1">
              <a:avLst/>
            </a:prstGeom>
            <a:noFill/>
            <a:ln w="28575" cap="flat" cmpd="sng" algn="ctr">
              <a:solidFill>
                <a:schemeClr val="tx1"/>
              </a:solidFill>
              <a:prstDash val="solid"/>
              <a:round/>
              <a:headEnd type="none" w="med" len="med"/>
              <a:tailEnd type="arrow"/>
            </a:ln>
            <a:effectLst/>
          </p:spPr>
        </p:cxnSp>
      </p:grpSp>
      <p:graphicFrame>
        <p:nvGraphicFramePr>
          <p:cNvPr id="67" name="图表 91"/>
          <p:cNvGraphicFramePr/>
          <p:nvPr>
            <p:extLst>
              <p:ext uri="{D42A27DB-BD31-4B8C-83A1-F6EECF244321}">
                <p14:modId xmlns:p14="http://schemas.microsoft.com/office/powerpoint/2010/main" val="694199070"/>
              </p:ext>
            </p:extLst>
          </p:nvPr>
        </p:nvGraphicFramePr>
        <p:xfrm>
          <a:off x="381000" y="2971800"/>
          <a:ext cx="2743200" cy="190500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88"/>
          <p:cNvGrpSpPr/>
          <p:nvPr/>
        </p:nvGrpSpPr>
        <p:grpSpPr>
          <a:xfrm>
            <a:off x="3200400" y="1905000"/>
            <a:ext cx="5715000" cy="4114800"/>
            <a:chOff x="3124200" y="1905000"/>
            <a:chExt cx="5715000" cy="4114800"/>
          </a:xfrm>
        </p:grpSpPr>
        <p:sp>
          <p:nvSpPr>
            <p:cNvPr id="66" name="Cloud 65"/>
            <p:cNvSpPr/>
            <p:nvPr/>
          </p:nvSpPr>
          <p:spPr bwMode="auto">
            <a:xfrm>
              <a:off x="3124200" y="1905000"/>
              <a:ext cx="5715000" cy="4114800"/>
            </a:xfrm>
            <a:prstGeom prst="cloud">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Tx/>
                <a:buChar char="•"/>
                <a:tabLst/>
              </a:pPr>
              <a:endParaRPr kumimoji="0" lang="en-US" sz="2400" b="0" i="0" u="none" strike="noStrike" cap="none" normalizeH="0" baseline="0">
                <a:ln>
                  <a:noFill/>
                </a:ln>
                <a:solidFill>
                  <a:schemeClr val="tx1"/>
                </a:solidFill>
                <a:effectLst/>
                <a:latin typeface="Times New Roman" charset="0"/>
              </a:endParaRPr>
            </a:p>
          </p:txBody>
        </p:sp>
        <p:sp>
          <p:nvSpPr>
            <p:cNvPr id="88" name="Rectangle 87"/>
            <p:cNvSpPr/>
            <p:nvPr/>
          </p:nvSpPr>
          <p:spPr bwMode="auto">
            <a:xfrm>
              <a:off x="7315200" y="3657600"/>
              <a:ext cx="838200" cy="1066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Tx/>
                <a:buChar char="•"/>
                <a:tabLst/>
              </a:pPr>
              <a:endParaRPr kumimoji="0" lang="en-US" sz="2400" b="0" i="0" u="none" strike="noStrike" cap="none" normalizeH="0" baseline="0">
                <a:ln>
                  <a:noFill/>
                </a:ln>
                <a:solidFill>
                  <a:schemeClr val="tx1"/>
                </a:solidFill>
                <a:effectLst/>
                <a:latin typeface="Times New Roman" charset="0"/>
              </a:endParaRPr>
            </a:p>
          </p:txBody>
        </p:sp>
      </p:grpSp>
      <p:pic>
        <p:nvPicPr>
          <p:cNvPr id="90" name="Picture 21"/>
          <p:cNvPicPr>
            <a:picLocks noChangeAspect="1" noChangeArrowheads="1"/>
          </p:cNvPicPr>
          <p:nvPr/>
        </p:nvPicPr>
        <p:blipFill>
          <a:blip r:embed="rId4"/>
          <a:srcRect/>
          <a:stretch>
            <a:fillRect/>
          </a:stretch>
        </p:blipFill>
        <p:spPr bwMode="auto">
          <a:xfrm>
            <a:off x="4503737" y="3124200"/>
            <a:ext cx="838200" cy="558800"/>
          </a:xfrm>
          <a:prstGeom prst="rect">
            <a:avLst/>
          </a:prstGeom>
          <a:solidFill>
            <a:srgbClr val="FF9900"/>
          </a:solidFill>
          <a:ln w="9525">
            <a:noFill/>
            <a:miter lim="800000"/>
            <a:headEnd/>
            <a:tailEnd/>
          </a:ln>
        </p:spPr>
      </p:pic>
      <p:sp>
        <p:nvSpPr>
          <p:cNvPr id="91" name="Rectangle 25"/>
          <p:cNvSpPr>
            <a:spLocks noChangeArrowheads="1"/>
          </p:cNvSpPr>
          <p:nvPr/>
        </p:nvSpPr>
        <p:spPr bwMode="auto">
          <a:xfrm>
            <a:off x="4960937" y="2743200"/>
            <a:ext cx="457200" cy="315913"/>
          </a:xfrm>
          <a:prstGeom prst="rect">
            <a:avLst/>
          </a:prstGeom>
          <a:noFill/>
          <a:ln w="9525">
            <a:solidFill>
              <a:schemeClr val="tx1"/>
            </a:solidFill>
            <a:miter lim="800000"/>
            <a:headEnd/>
            <a:tailEnd/>
          </a:ln>
        </p:spPr>
        <p:txBody>
          <a:bodyPr wrap="none" anchor="ctr"/>
          <a:lstStyle/>
          <a:p>
            <a:pPr algn="ctr"/>
            <a:endParaRPr lang="en-US" altLang="zh-CN" sz="1800" dirty="0"/>
          </a:p>
        </p:txBody>
      </p:sp>
      <p:sp>
        <p:nvSpPr>
          <p:cNvPr id="92" name="Rectangle 31"/>
          <p:cNvSpPr>
            <a:spLocks noChangeArrowheads="1"/>
          </p:cNvSpPr>
          <p:nvPr/>
        </p:nvSpPr>
        <p:spPr bwMode="auto">
          <a:xfrm>
            <a:off x="4419600" y="2743200"/>
            <a:ext cx="465137" cy="315913"/>
          </a:xfrm>
          <a:prstGeom prst="rect">
            <a:avLst/>
          </a:prstGeom>
          <a:noFill/>
          <a:ln w="9525">
            <a:solidFill>
              <a:schemeClr val="tx1"/>
            </a:solidFill>
            <a:miter lim="800000"/>
            <a:headEnd/>
            <a:tailEnd/>
          </a:ln>
        </p:spPr>
        <p:txBody>
          <a:bodyPr wrap="none" anchor="ctr"/>
          <a:lstStyle/>
          <a:p>
            <a:pPr algn="ctr"/>
            <a:endParaRPr lang="en-US" altLang="zh-CN" sz="1800" dirty="0"/>
          </a:p>
        </p:txBody>
      </p:sp>
      <p:pic>
        <p:nvPicPr>
          <p:cNvPr id="93" name="Picture 21"/>
          <p:cNvPicPr>
            <a:picLocks noChangeAspect="1" noChangeArrowheads="1"/>
          </p:cNvPicPr>
          <p:nvPr/>
        </p:nvPicPr>
        <p:blipFill>
          <a:blip r:embed="rId4"/>
          <a:srcRect/>
          <a:stretch>
            <a:fillRect/>
          </a:stretch>
        </p:blipFill>
        <p:spPr bwMode="auto">
          <a:xfrm>
            <a:off x="5799137" y="3124200"/>
            <a:ext cx="838200" cy="558800"/>
          </a:xfrm>
          <a:prstGeom prst="rect">
            <a:avLst/>
          </a:prstGeom>
          <a:solidFill>
            <a:srgbClr val="FF9900"/>
          </a:solidFill>
          <a:ln w="9525">
            <a:noFill/>
            <a:miter lim="800000"/>
            <a:headEnd/>
            <a:tailEnd/>
          </a:ln>
        </p:spPr>
      </p:pic>
      <p:sp>
        <p:nvSpPr>
          <p:cNvPr id="95" name="Rectangle 31"/>
          <p:cNvSpPr>
            <a:spLocks noChangeArrowheads="1"/>
          </p:cNvSpPr>
          <p:nvPr/>
        </p:nvSpPr>
        <p:spPr bwMode="auto">
          <a:xfrm>
            <a:off x="5715000" y="2732087"/>
            <a:ext cx="465137" cy="315913"/>
          </a:xfrm>
          <a:prstGeom prst="rect">
            <a:avLst/>
          </a:prstGeom>
          <a:solidFill>
            <a:schemeClr val="accent1"/>
          </a:solidFill>
          <a:ln w="9525">
            <a:solidFill>
              <a:schemeClr val="tx1"/>
            </a:solidFill>
            <a:miter lim="800000"/>
            <a:headEnd/>
            <a:tailEnd/>
          </a:ln>
        </p:spPr>
        <p:txBody>
          <a:bodyPr wrap="none" anchor="ctr"/>
          <a:lstStyle/>
          <a:p>
            <a:pPr algn="ctr"/>
            <a:r>
              <a:rPr lang="en-US" altLang="zh-CN" sz="1800" dirty="0"/>
              <a:t>VM</a:t>
            </a:r>
          </a:p>
        </p:txBody>
      </p:sp>
      <p:pic>
        <p:nvPicPr>
          <p:cNvPr id="96" name="Picture 21"/>
          <p:cNvPicPr>
            <a:picLocks noChangeAspect="1" noChangeArrowheads="1"/>
          </p:cNvPicPr>
          <p:nvPr/>
        </p:nvPicPr>
        <p:blipFill>
          <a:blip r:embed="rId4"/>
          <a:srcRect/>
          <a:stretch>
            <a:fillRect/>
          </a:stretch>
        </p:blipFill>
        <p:spPr bwMode="auto">
          <a:xfrm>
            <a:off x="7018337" y="3124200"/>
            <a:ext cx="838200" cy="558800"/>
          </a:xfrm>
          <a:prstGeom prst="rect">
            <a:avLst/>
          </a:prstGeom>
          <a:solidFill>
            <a:srgbClr val="FF9900"/>
          </a:solidFill>
          <a:ln w="9525">
            <a:noFill/>
            <a:miter lim="800000"/>
            <a:headEnd/>
            <a:tailEnd/>
          </a:ln>
        </p:spPr>
      </p:pic>
      <p:sp>
        <p:nvSpPr>
          <p:cNvPr id="99" name="Rectangle 25"/>
          <p:cNvSpPr>
            <a:spLocks noChangeArrowheads="1"/>
          </p:cNvSpPr>
          <p:nvPr/>
        </p:nvSpPr>
        <p:spPr bwMode="auto">
          <a:xfrm>
            <a:off x="7475537" y="2743200"/>
            <a:ext cx="457200" cy="315913"/>
          </a:xfrm>
          <a:prstGeom prst="rect">
            <a:avLst/>
          </a:prstGeom>
          <a:noFill/>
          <a:ln w="9525">
            <a:solidFill>
              <a:schemeClr val="tx1"/>
            </a:solidFill>
            <a:miter lim="800000"/>
            <a:headEnd/>
            <a:tailEnd/>
          </a:ln>
        </p:spPr>
        <p:txBody>
          <a:bodyPr wrap="none" anchor="ctr"/>
          <a:lstStyle/>
          <a:p>
            <a:pPr algn="ctr"/>
            <a:endParaRPr lang="en-US" altLang="zh-CN" sz="1800" dirty="0"/>
          </a:p>
        </p:txBody>
      </p:sp>
      <p:sp>
        <p:nvSpPr>
          <p:cNvPr id="100" name="Rectangle 31"/>
          <p:cNvSpPr>
            <a:spLocks noChangeArrowheads="1"/>
          </p:cNvSpPr>
          <p:nvPr/>
        </p:nvSpPr>
        <p:spPr bwMode="auto">
          <a:xfrm>
            <a:off x="6934200" y="2743200"/>
            <a:ext cx="465137" cy="315913"/>
          </a:xfrm>
          <a:prstGeom prst="rect">
            <a:avLst/>
          </a:prstGeom>
          <a:noFill/>
          <a:ln w="9525">
            <a:solidFill>
              <a:schemeClr val="tx1"/>
            </a:solidFill>
            <a:miter lim="800000"/>
            <a:headEnd/>
            <a:tailEnd/>
          </a:ln>
        </p:spPr>
        <p:txBody>
          <a:bodyPr wrap="none" anchor="ctr"/>
          <a:lstStyle/>
          <a:p>
            <a:pPr algn="ctr"/>
            <a:endParaRPr lang="en-US" altLang="zh-CN" sz="1800" dirty="0"/>
          </a:p>
        </p:txBody>
      </p:sp>
      <p:pic>
        <p:nvPicPr>
          <p:cNvPr id="101" name="Picture 21"/>
          <p:cNvPicPr>
            <a:picLocks noChangeAspect="1" noChangeArrowheads="1"/>
          </p:cNvPicPr>
          <p:nvPr/>
        </p:nvPicPr>
        <p:blipFill>
          <a:blip r:embed="rId4"/>
          <a:srcRect/>
          <a:stretch>
            <a:fillRect/>
          </a:stretch>
        </p:blipFill>
        <p:spPr bwMode="auto">
          <a:xfrm>
            <a:off x="4503737" y="4267200"/>
            <a:ext cx="838200" cy="558800"/>
          </a:xfrm>
          <a:prstGeom prst="rect">
            <a:avLst/>
          </a:prstGeom>
          <a:solidFill>
            <a:srgbClr val="FF9900"/>
          </a:solidFill>
          <a:ln w="9525">
            <a:noFill/>
            <a:miter lim="800000"/>
            <a:headEnd/>
            <a:tailEnd/>
          </a:ln>
        </p:spPr>
      </p:pic>
      <p:sp>
        <p:nvSpPr>
          <p:cNvPr id="102" name="Rectangle 25"/>
          <p:cNvSpPr>
            <a:spLocks noChangeArrowheads="1"/>
          </p:cNvSpPr>
          <p:nvPr/>
        </p:nvSpPr>
        <p:spPr bwMode="auto">
          <a:xfrm>
            <a:off x="4960937" y="3886200"/>
            <a:ext cx="457200" cy="315913"/>
          </a:xfrm>
          <a:prstGeom prst="rect">
            <a:avLst/>
          </a:prstGeom>
          <a:solidFill>
            <a:schemeClr val="accent1"/>
          </a:solidFill>
          <a:ln w="9525">
            <a:solidFill>
              <a:schemeClr val="tx1"/>
            </a:solidFill>
            <a:miter lim="800000"/>
            <a:headEnd/>
            <a:tailEnd/>
          </a:ln>
        </p:spPr>
        <p:txBody>
          <a:bodyPr wrap="none" anchor="ctr"/>
          <a:lstStyle/>
          <a:p>
            <a:pPr algn="ctr"/>
            <a:r>
              <a:rPr lang="en-US" altLang="zh-CN" sz="1800" dirty="0"/>
              <a:t>VM</a:t>
            </a:r>
          </a:p>
        </p:txBody>
      </p:sp>
      <p:sp>
        <p:nvSpPr>
          <p:cNvPr id="103" name="Rectangle 31"/>
          <p:cNvSpPr>
            <a:spLocks noChangeArrowheads="1"/>
          </p:cNvSpPr>
          <p:nvPr/>
        </p:nvSpPr>
        <p:spPr bwMode="auto">
          <a:xfrm>
            <a:off x="4419600" y="3886200"/>
            <a:ext cx="465137" cy="315913"/>
          </a:xfrm>
          <a:prstGeom prst="rect">
            <a:avLst/>
          </a:prstGeom>
          <a:noFill/>
          <a:ln w="9525">
            <a:solidFill>
              <a:schemeClr val="tx1"/>
            </a:solidFill>
            <a:miter lim="800000"/>
            <a:headEnd/>
            <a:tailEnd/>
          </a:ln>
        </p:spPr>
        <p:txBody>
          <a:bodyPr wrap="none" anchor="ctr"/>
          <a:lstStyle/>
          <a:p>
            <a:pPr algn="ctr"/>
            <a:endParaRPr lang="en-US" altLang="zh-CN" sz="1800" dirty="0"/>
          </a:p>
        </p:txBody>
      </p:sp>
      <p:pic>
        <p:nvPicPr>
          <p:cNvPr id="104" name="Picture 21"/>
          <p:cNvPicPr>
            <a:picLocks noChangeAspect="1" noChangeArrowheads="1"/>
          </p:cNvPicPr>
          <p:nvPr/>
        </p:nvPicPr>
        <p:blipFill>
          <a:blip r:embed="rId4"/>
          <a:srcRect/>
          <a:stretch>
            <a:fillRect/>
          </a:stretch>
        </p:blipFill>
        <p:spPr bwMode="auto">
          <a:xfrm>
            <a:off x="5799137" y="4267200"/>
            <a:ext cx="838200" cy="558800"/>
          </a:xfrm>
          <a:prstGeom prst="rect">
            <a:avLst/>
          </a:prstGeom>
          <a:solidFill>
            <a:srgbClr val="FF9900"/>
          </a:solidFill>
          <a:ln w="9525">
            <a:noFill/>
            <a:miter lim="800000"/>
            <a:headEnd/>
            <a:tailEnd/>
          </a:ln>
        </p:spPr>
      </p:pic>
      <p:sp>
        <p:nvSpPr>
          <p:cNvPr id="105" name="Rectangle 25"/>
          <p:cNvSpPr>
            <a:spLocks noChangeArrowheads="1"/>
          </p:cNvSpPr>
          <p:nvPr/>
        </p:nvSpPr>
        <p:spPr bwMode="auto">
          <a:xfrm>
            <a:off x="6256337" y="3886200"/>
            <a:ext cx="457200" cy="315913"/>
          </a:xfrm>
          <a:prstGeom prst="rect">
            <a:avLst/>
          </a:prstGeom>
          <a:noFill/>
          <a:ln w="9525">
            <a:solidFill>
              <a:schemeClr val="tx1"/>
            </a:solidFill>
            <a:miter lim="800000"/>
            <a:headEnd/>
            <a:tailEnd/>
          </a:ln>
        </p:spPr>
        <p:txBody>
          <a:bodyPr wrap="none" anchor="ctr"/>
          <a:lstStyle/>
          <a:p>
            <a:pPr algn="ctr"/>
            <a:endParaRPr lang="en-US" altLang="zh-CN" sz="1800" dirty="0"/>
          </a:p>
        </p:txBody>
      </p:sp>
      <p:sp>
        <p:nvSpPr>
          <p:cNvPr id="106" name="Rectangle 31"/>
          <p:cNvSpPr>
            <a:spLocks noChangeArrowheads="1"/>
          </p:cNvSpPr>
          <p:nvPr/>
        </p:nvSpPr>
        <p:spPr bwMode="auto">
          <a:xfrm>
            <a:off x="5715000" y="3886200"/>
            <a:ext cx="465137" cy="315913"/>
          </a:xfrm>
          <a:prstGeom prst="rect">
            <a:avLst/>
          </a:prstGeom>
          <a:noFill/>
          <a:ln w="9525">
            <a:solidFill>
              <a:schemeClr val="tx1"/>
            </a:solidFill>
            <a:miter lim="800000"/>
            <a:headEnd/>
            <a:tailEnd/>
          </a:ln>
        </p:spPr>
        <p:txBody>
          <a:bodyPr wrap="none" anchor="ctr"/>
          <a:lstStyle/>
          <a:p>
            <a:pPr algn="ctr"/>
            <a:endParaRPr lang="en-US" altLang="zh-CN" sz="1800" dirty="0"/>
          </a:p>
        </p:txBody>
      </p:sp>
      <p:pic>
        <p:nvPicPr>
          <p:cNvPr id="107" name="Picture 21"/>
          <p:cNvPicPr>
            <a:picLocks noChangeAspect="1" noChangeArrowheads="1"/>
          </p:cNvPicPr>
          <p:nvPr/>
        </p:nvPicPr>
        <p:blipFill>
          <a:blip r:embed="rId4"/>
          <a:srcRect/>
          <a:stretch>
            <a:fillRect/>
          </a:stretch>
        </p:blipFill>
        <p:spPr bwMode="auto">
          <a:xfrm>
            <a:off x="7018337" y="4267200"/>
            <a:ext cx="838200" cy="558800"/>
          </a:xfrm>
          <a:prstGeom prst="rect">
            <a:avLst/>
          </a:prstGeom>
          <a:solidFill>
            <a:srgbClr val="FF9900"/>
          </a:solidFill>
          <a:ln w="9525">
            <a:noFill/>
            <a:miter lim="800000"/>
            <a:headEnd/>
            <a:tailEnd/>
          </a:ln>
        </p:spPr>
      </p:pic>
      <p:sp>
        <p:nvSpPr>
          <p:cNvPr id="108" name="Rectangle 25"/>
          <p:cNvSpPr>
            <a:spLocks noChangeArrowheads="1"/>
          </p:cNvSpPr>
          <p:nvPr/>
        </p:nvSpPr>
        <p:spPr bwMode="auto">
          <a:xfrm>
            <a:off x="7475537" y="3886200"/>
            <a:ext cx="457200" cy="315913"/>
          </a:xfrm>
          <a:prstGeom prst="rect">
            <a:avLst/>
          </a:prstGeom>
          <a:noFill/>
          <a:ln w="9525">
            <a:solidFill>
              <a:schemeClr val="tx1"/>
            </a:solidFill>
            <a:miter lim="800000"/>
            <a:headEnd/>
            <a:tailEnd/>
          </a:ln>
        </p:spPr>
        <p:txBody>
          <a:bodyPr wrap="none" anchor="ctr"/>
          <a:lstStyle/>
          <a:p>
            <a:pPr algn="ctr"/>
            <a:endParaRPr lang="en-US" altLang="zh-CN" sz="1800" dirty="0"/>
          </a:p>
        </p:txBody>
      </p:sp>
      <p:sp>
        <p:nvSpPr>
          <p:cNvPr id="109" name="Rectangle 31"/>
          <p:cNvSpPr>
            <a:spLocks noChangeArrowheads="1"/>
          </p:cNvSpPr>
          <p:nvPr/>
        </p:nvSpPr>
        <p:spPr bwMode="auto">
          <a:xfrm>
            <a:off x="6934200" y="3886200"/>
            <a:ext cx="465137" cy="315913"/>
          </a:xfrm>
          <a:prstGeom prst="rect">
            <a:avLst/>
          </a:prstGeom>
          <a:solidFill>
            <a:schemeClr val="accent1"/>
          </a:solidFill>
          <a:ln w="9525">
            <a:solidFill>
              <a:schemeClr val="tx1"/>
            </a:solidFill>
            <a:miter lim="800000"/>
            <a:headEnd/>
            <a:tailEnd/>
          </a:ln>
        </p:spPr>
        <p:txBody>
          <a:bodyPr wrap="none" anchor="ctr"/>
          <a:lstStyle/>
          <a:p>
            <a:pPr algn="ctr"/>
            <a:r>
              <a:rPr lang="en-US" altLang="zh-CN" sz="1800" dirty="0"/>
              <a:t>VM</a:t>
            </a:r>
          </a:p>
        </p:txBody>
      </p:sp>
      <p:sp>
        <p:nvSpPr>
          <p:cNvPr id="110" name="TextBox 109"/>
          <p:cNvSpPr txBox="1"/>
          <p:nvPr/>
        </p:nvSpPr>
        <p:spPr>
          <a:xfrm rot="16200000">
            <a:off x="-450226" y="3650626"/>
            <a:ext cx="1422184" cy="369332"/>
          </a:xfrm>
          <a:prstGeom prst="rect">
            <a:avLst/>
          </a:prstGeom>
          <a:noFill/>
        </p:spPr>
        <p:txBody>
          <a:bodyPr wrap="none" rtlCol="0">
            <a:spAutoFit/>
          </a:bodyPr>
          <a:lstStyle/>
          <a:p>
            <a:r>
              <a:rPr lang="en-US" sz="1800" dirty="0"/>
              <a:t>CPU demand</a:t>
            </a:r>
          </a:p>
        </p:txBody>
      </p:sp>
      <p:sp>
        <p:nvSpPr>
          <p:cNvPr id="111" name="TextBox 110"/>
          <p:cNvSpPr txBox="1"/>
          <p:nvPr/>
        </p:nvSpPr>
        <p:spPr>
          <a:xfrm>
            <a:off x="1295400" y="4800600"/>
            <a:ext cx="663836" cy="369332"/>
          </a:xfrm>
          <a:prstGeom prst="rect">
            <a:avLst/>
          </a:prstGeom>
          <a:noFill/>
        </p:spPr>
        <p:txBody>
          <a:bodyPr wrap="none" rtlCol="0">
            <a:spAutoFit/>
          </a:bodyPr>
          <a:lstStyle/>
          <a:p>
            <a:r>
              <a:rPr lang="en-US" sz="1800" dirty="0"/>
              <a:t>Time</a:t>
            </a:r>
          </a:p>
        </p:txBody>
      </p:sp>
      <p:sp>
        <p:nvSpPr>
          <p:cNvPr id="33" name="Oval 32"/>
          <p:cNvSpPr/>
          <p:nvPr/>
        </p:nvSpPr>
        <p:spPr bwMode="auto">
          <a:xfrm>
            <a:off x="1371600" y="3308866"/>
            <a:ext cx="838200" cy="10668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Tx/>
              <a:buChar char="•"/>
              <a:tabLst/>
            </a:pPr>
            <a:endParaRPr kumimoji="0" lang="en-US" sz="2400" b="0" i="0" u="none" strike="noStrike" cap="none" normalizeH="0" baseline="0">
              <a:ln>
                <a:noFill/>
              </a:ln>
              <a:solidFill>
                <a:schemeClr val="tx1"/>
              </a:solidFill>
              <a:effectLst/>
              <a:latin typeface="Times New Roman" charset="0"/>
            </a:endParaRPr>
          </a:p>
        </p:txBody>
      </p:sp>
      <p:sp>
        <p:nvSpPr>
          <p:cNvPr id="34" name="Oval 33"/>
          <p:cNvSpPr/>
          <p:nvPr/>
        </p:nvSpPr>
        <p:spPr bwMode="auto">
          <a:xfrm>
            <a:off x="2191502" y="3721747"/>
            <a:ext cx="838200" cy="10668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Tx/>
              <a:buChar char="•"/>
              <a:tabLst/>
            </a:pPr>
            <a:endParaRPr kumimoji="0" lang="en-US" sz="2400" b="0" i="0" u="none" strike="noStrike" cap="none" normalizeH="0" baseline="0">
              <a:ln>
                <a:noFill/>
              </a:ln>
              <a:solidFill>
                <a:schemeClr val="tx1"/>
              </a:solidFill>
              <a:effectLst/>
              <a:latin typeface="Times New Roman" charset="0"/>
            </a:endParaRPr>
          </a:p>
        </p:txBody>
      </p:sp>
      <p:sp>
        <p:nvSpPr>
          <p:cNvPr id="35" name="Rectangle 25"/>
          <p:cNvSpPr>
            <a:spLocks noChangeArrowheads="1"/>
          </p:cNvSpPr>
          <p:nvPr/>
        </p:nvSpPr>
        <p:spPr bwMode="auto">
          <a:xfrm>
            <a:off x="4962524" y="2743198"/>
            <a:ext cx="457200" cy="315913"/>
          </a:xfrm>
          <a:prstGeom prst="rect">
            <a:avLst/>
          </a:prstGeom>
          <a:solidFill>
            <a:schemeClr val="accent1"/>
          </a:solidFill>
          <a:ln w="9525">
            <a:solidFill>
              <a:schemeClr val="tx1"/>
            </a:solidFill>
            <a:miter lim="800000"/>
            <a:headEnd/>
            <a:tailEnd/>
          </a:ln>
        </p:spPr>
        <p:txBody>
          <a:bodyPr wrap="none" anchor="ctr"/>
          <a:lstStyle/>
          <a:p>
            <a:pPr algn="ctr"/>
            <a:r>
              <a:rPr lang="en-US" altLang="zh-CN" sz="1800" dirty="0"/>
              <a:t>VM</a:t>
            </a:r>
          </a:p>
        </p:txBody>
      </p:sp>
      <p:sp>
        <p:nvSpPr>
          <p:cNvPr id="36" name="Rectangle 25"/>
          <p:cNvSpPr>
            <a:spLocks noChangeArrowheads="1"/>
          </p:cNvSpPr>
          <p:nvPr/>
        </p:nvSpPr>
        <p:spPr bwMode="auto">
          <a:xfrm>
            <a:off x="6264273" y="2732087"/>
            <a:ext cx="457200" cy="315913"/>
          </a:xfrm>
          <a:prstGeom prst="rect">
            <a:avLst/>
          </a:prstGeom>
          <a:solidFill>
            <a:schemeClr val="accent1"/>
          </a:solidFill>
          <a:ln w="9525">
            <a:solidFill>
              <a:schemeClr val="tx1"/>
            </a:solidFill>
            <a:miter lim="800000"/>
            <a:headEnd/>
            <a:tailEnd/>
          </a:ln>
        </p:spPr>
        <p:txBody>
          <a:bodyPr wrap="none" anchor="ctr"/>
          <a:lstStyle/>
          <a:p>
            <a:pPr algn="ctr"/>
            <a:r>
              <a:rPr lang="en-US" altLang="zh-CN" sz="1800" dirty="0"/>
              <a:t>VM</a:t>
            </a:r>
          </a:p>
        </p:txBody>
      </p:sp>
      <p:sp>
        <p:nvSpPr>
          <p:cNvPr id="37" name="Rectangle 25"/>
          <p:cNvSpPr>
            <a:spLocks noChangeArrowheads="1"/>
          </p:cNvSpPr>
          <p:nvPr/>
        </p:nvSpPr>
        <p:spPr bwMode="auto">
          <a:xfrm>
            <a:off x="7475537" y="2743199"/>
            <a:ext cx="457200" cy="315913"/>
          </a:xfrm>
          <a:prstGeom prst="rect">
            <a:avLst/>
          </a:prstGeom>
          <a:solidFill>
            <a:schemeClr val="accent1"/>
          </a:solidFill>
          <a:ln w="9525">
            <a:solidFill>
              <a:schemeClr val="tx1"/>
            </a:solidFill>
            <a:miter lim="800000"/>
            <a:headEnd/>
            <a:tailEnd/>
          </a:ln>
        </p:spPr>
        <p:txBody>
          <a:bodyPr wrap="none" anchor="ctr"/>
          <a:lstStyle/>
          <a:p>
            <a:pPr algn="ctr"/>
            <a:r>
              <a:rPr lang="en-US" altLang="zh-CN" sz="1800" dirty="0"/>
              <a:t>VM</a:t>
            </a:r>
          </a:p>
        </p:txBody>
      </p:sp>
      <p:sp>
        <p:nvSpPr>
          <p:cNvPr id="38" name="Rectangle 31"/>
          <p:cNvSpPr>
            <a:spLocks noChangeArrowheads="1"/>
          </p:cNvSpPr>
          <p:nvPr/>
        </p:nvSpPr>
        <p:spPr bwMode="auto">
          <a:xfrm>
            <a:off x="5715000" y="3886200"/>
            <a:ext cx="465137" cy="315913"/>
          </a:xfrm>
          <a:prstGeom prst="rect">
            <a:avLst/>
          </a:prstGeom>
          <a:solidFill>
            <a:schemeClr val="accent1"/>
          </a:solidFill>
          <a:ln w="9525">
            <a:solidFill>
              <a:schemeClr val="tx1"/>
            </a:solidFill>
            <a:miter lim="800000"/>
            <a:headEnd/>
            <a:tailEnd/>
          </a:ln>
        </p:spPr>
        <p:txBody>
          <a:bodyPr wrap="none" anchor="ctr"/>
          <a:lstStyle/>
          <a:p>
            <a:pPr algn="ctr"/>
            <a:r>
              <a:rPr lang="en-US" altLang="zh-CN" sz="1800" dirty="0"/>
              <a:t>VM</a:t>
            </a:r>
          </a:p>
        </p:txBody>
      </p:sp>
      <p:sp>
        <p:nvSpPr>
          <p:cNvPr id="40" name="Oval 39"/>
          <p:cNvSpPr/>
          <p:nvPr/>
        </p:nvSpPr>
        <p:spPr bwMode="auto">
          <a:xfrm>
            <a:off x="533400" y="3733800"/>
            <a:ext cx="838200" cy="10668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Tx/>
              <a:buChar char="•"/>
              <a:tabLst/>
            </a:pPr>
            <a:endParaRPr kumimoji="0" lang="en-US" sz="2400" b="0" i="0" u="none" strike="noStrike" cap="none" normalizeH="0" baseline="0">
              <a:ln>
                <a:noFill/>
              </a:ln>
              <a:solidFill>
                <a:schemeClr val="tx1"/>
              </a:solidFill>
              <a:effectLst/>
              <a:latin typeface="Times New Roman" charset="0"/>
            </a:endParaRPr>
          </a:p>
        </p:txBody>
      </p:sp>
      <p:sp>
        <p:nvSpPr>
          <p:cNvPr id="3" name="Slide Number Placeholder 2"/>
          <p:cNvSpPr>
            <a:spLocks noGrp="1"/>
          </p:cNvSpPr>
          <p:nvPr>
            <p:ph type="sldNum" sz="quarter" idx="10"/>
          </p:nvPr>
        </p:nvSpPr>
        <p:spPr>
          <a:xfrm>
            <a:off x="7239000" y="6172200"/>
            <a:ext cx="1905000" cy="457200"/>
          </a:xfrm>
        </p:spPr>
        <p:txBody>
          <a:bodyPr/>
          <a:lstStyle/>
          <a:p>
            <a:pPr>
              <a:defRPr/>
            </a:pPr>
            <a:fld id="{46AC1988-CA49-4852-A6F6-88C80B5CC139}" type="slidenum">
              <a:rPr lang="zh-CN" altLang="en-US" smtClean="0"/>
              <a:pPr>
                <a:defRPr/>
              </a:pPr>
              <a:t>48</a:t>
            </a:fld>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
                                        <p:tgtEl>
                                          <p:spTgt spid="40"/>
                                        </p:tgtEl>
                                      </p:cBhvr>
                                    </p:animEffect>
                                    <p:set>
                                      <p:cBhvr>
                                        <p:cTn id="7" dur="1" fill="hold">
                                          <p:stCondLst>
                                            <p:cond delay="99"/>
                                          </p:stCondLst>
                                        </p:cTn>
                                        <p:tgtEl>
                                          <p:spTgt spid="4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100"/>
                                        <p:tgtEl>
                                          <p:spTgt spid="33"/>
                                        </p:tgtEl>
                                      </p:cBhvr>
                                    </p:animEffect>
                                    <p:set>
                                      <p:cBhvr>
                                        <p:cTn id="26" dur="1" fill="hold">
                                          <p:stCondLst>
                                            <p:cond delay="99"/>
                                          </p:stCondLst>
                                        </p:cTn>
                                        <p:tgtEl>
                                          <p:spTgt spid="33"/>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100"/>
                                        <p:tgtEl>
                                          <p:spTgt spid="35"/>
                                        </p:tgtEl>
                                      </p:cBhvr>
                                    </p:animEffect>
                                    <p:set>
                                      <p:cBhvr>
                                        <p:cTn id="33" dur="1" fill="hold">
                                          <p:stCondLst>
                                            <p:cond delay="99"/>
                                          </p:stCondLst>
                                        </p:cTn>
                                        <p:tgtEl>
                                          <p:spTgt spid="35"/>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100"/>
                                        <p:tgtEl>
                                          <p:spTgt spid="36"/>
                                        </p:tgtEl>
                                      </p:cBhvr>
                                    </p:animEffect>
                                    <p:set>
                                      <p:cBhvr>
                                        <p:cTn id="36" dur="1" fill="hold">
                                          <p:stCondLst>
                                            <p:cond delay="99"/>
                                          </p:stCondLst>
                                        </p:cTn>
                                        <p:tgtEl>
                                          <p:spTgt spid="36"/>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100"/>
                                        <p:tgtEl>
                                          <p:spTgt spid="37"/>
                                        </p:tgtEl>
                                      </p:cBhvr>
                                    </p:animEffect>
                                    <p:set>
                                      <p:cBhvr>
                                        <p:cTn id="39" dur="1" fill="hold">
                                          <p:stCondLst>
                                            <p:cond delay="99"/>
                                          </p:stCondLst>
                                        </p:cTn>
                                        <p:tgtEl>
                                          <p:spTgt spid="37"/>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100"/>
                                        <p:tgtEl>
                                          <p:spTgt spid="38"/>
                                        </p:tgtEl>
                                      </p:cBhvr>
                                    </p:animEffect>
                                    <p:set>
                                      <p:cBhvr>
                                        <p:cTn id="42" dur="1" fill="hold">
                                          <p:stCondLst>
                                            <p:cond delay="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4" grpId="0" animBg="1"/>
      <p:bldP spid="35" grpId="0" animBg="1"/>
      <p:bldP spid="35" grpId="1" animBg="1"/>
      <p:bldP spid="36" grpId="0" animBg="1"/>
      <p:bldP spid="36" grpId="1" animBg="1"/>
      <p:bldP spid="37" grpId="0" animBg="1"/>
      <p:bldP spid="37" grpId="1" animBg="1"/>
      <p:bldP spid="38" grpId="0" animBg="1"/>
      <p:bldP spid="38" grpId="1" animBg="1"/>
      <p:bldP spid="4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772400" cy="1143000"/>
          </a:xfrm>
        </p:spPr>
        <p:txBody>
          <a:bodyPr/>
          <a:lstStyle/>
          <a:p>
            <a:r>
              <a:rPr lang="en-US" dirty="0"/>
              <a:t>AGILE System Overview</a:t>
            </a:r>
          </a:p>
        </p:txBody>
      </p:sp>
      <p:sp>
        <p:nvSpPr>
          <p:cNvPr id="7" name="矩形 16"/>
          <p:cNvSpPr>
            <a:spLocks noChangeArrowheads="1"/>
          </p:cNvSpPr>
          <p:nvPr/>
        </p:nvSpPr>
        <p:spPr bwMode="auto">
          <a:xfrm>
            <a:off x="5791200" y="2819400"/>
            <a:ext cx="2057400" cy="838200"/>
          </a:xfrm>
          <a:prstGeom prst="rect">
            <a:avLst/>
          </a:prstGeom>
          <a:gradFill rotWithShape="1">
            <a:gsLst>
              <a:gs pos="0">
                <a:srgbClr val="E0FFFF"/>
              </a:gs>
              <a:gs pos="64999">
                <a:srgbClr val="B2FFFF"/>
              </a:gs>
              <a:gs pos="100000">
                <a:srgbClr val="90FFFF"/>
              </a:gs>
            </a:gsLst>
            <a:lin ang="5400000" scaled="1"/>
          </a:gradFill>
          <a:ln w="9525">
            <a:solidFill>
              <a:srgbClr val="00CCCC"/>
            </a:solidFill>
            <a:miter lim="800000"/>
            <a:headEnd/>
            <a:tailEnd/>
          </a:ln>
          <a:effectLst>
            <a:outerShdw blurRad="40000" dist="20000" dir="5400000" rotWithShape="0">
              <a:srgbClr val="808080">
                <a:alpha val="37999"/>
              </a:srgbClr>
            </a:outerShdw>
          </a:effectLst>
        </p:spPr>
        <p:txBody>
          <a:bodyPr anchor="ctr" anchorCtr="1"/>
          <a:lstStyle/>
          <a:p>
            <a:pPr algn="ctr">
              <a:spcBef>
                <a:spcPct val="20000"/>
              </a:spcBef>
              <a:buClr>
                <a:schemeClr val="bg1"/>
              </a:buClr>
              <a:buSzPct val="100000"/>
              <a:defRPr/>
            </a:pPr>
            <a:r>
              <a:rPr lang="en-US" sz="2000" dirty="0">
                <a:solidFill>
                  <a:srgbClr val="000000"/>
                </a:solidFill>
                <a:cs typeface="Times New Roman" pitchFamily="18" charset="0"/>
              </a:rPr>
              <a:t>Resource pressure modeling</a:t>
            </a:r>
          </a:p>
        </p:txBody>
      </p:sp>
      <p:sp>
        <p:nvSpPr>
          <p:cNvPr id="8" name="矩形 21"/>
          <p:cNvSpPr>
            <a:spLocks noChangeArrowheads="1"/>
          </p:cNvSpPr>
          <p:nvPr/>
        </p:nvSpPr>
        <p:spPr bwMode="auto">
          <a:xfrm>
            <a:off x="4114800" y="5156200"/>
            <a:ext cx="3124200" cy="635000"/>
          </a:xfrm>
          <a:prstGeom prst="rect">
            <a:avLst/>
          </a:prstGeom>
          <a:gradFill rotWithShape="1">
            <a:gsLst>
              <a:gs pos="0">
                <a:srgbClr val="E0FFFF"/>
              </a:gs>
              <a:gs pos="64999">
                <a:srgbClr val="B2FFFF"/>
              </a:gs>
              <a:gs pos="100000">
                <a:srgbClr val="90FFFF"/>
              </a:gs>
            </a:gsLst>
            <a:lin ang="5400000" scaled="1"/>
          </a:gradFill>
          <a:ln w="9525">
            <a:solidFill>
              <a:srgbClr val="00CCCC"/>
            </a:solidFill>
            <a:miter lim="800000"/>
            <a:headEnd/>
            <a:tailEnd/>
          </a:ln>
          <a:effectLst>
            <a:outerShdw blurRad="40000" dist="20000" dir="5400000" rotWithShape="0">
              <a:srgbClr val="808080">
                <a:alpha val="37999"/>
              </a:srgbClr>
            </a:outerShdw>
          </a:effectLst>
        </p:spPr>
        <p:txBody>
          <a:bodyPr anchor="ctr" anchorCtr="1"/>
          <a:lstStyle/>
          <a:p>
            <a:pPr algn="ctr">
              <a:spcBef>
                <a:spcPct val="20000"/>
              </a:spcBef>
              <a:buClr>
                <a:schemeClr val="bg1"/>
              </a:buClr>
              <a:buSzPct val="100000"/>
              <a:defRPr/>
            </a:pPr>
            <a:r>
              <a:rPr lang="en-US" sz="2000" dirty="0">
                <a:solidFill>
                  <a:srgbClr val="000000"/>
                </a:solidFill>
                <a:cs typeface="Times New Roman" pitchFamily="18" charset="0"/>
              </a:rPr>
              <a:t>Server pool scaling manager</a:t>
            </a:r>
          </a:p>
        </p:txBody>
      </p:sp>
      <p:cxnSp>
        <p:nvCxnSpPr>
          <p:cNvPr id="10" name="形状 30"/>
          <p:cNvCxnSpPr>
            <a:cxnSpLocks noChangeShapeType="1"/>
            <a:stCxn id="8" idx="1"/>
            <a:endCxn id="29" idx="4"/>
          </p:cNvCxnSpPr>
          <p:nvPr/>
        </p:nvCxnSpPr>
        <p:spPr bwMode="auto">
          <a:xfrm rot="10800000">
            <a:off x="1371600" y="4717028"/>
            <a:ext cx="2743200" cy="756672"/>
          </a:xfrm>
          <a:prstGeom prst="bentConnector2">
            <a:avLst/>
          </a:prstGeom>
          <a:noFill/>
          <a:ln w="38100">
            <a:solidFill>
              <a:srgbClr val="00CC00"/>
            </a:solidFill>
            <a:miter lim="800000"/>
            <a:headEnd/>
            <a:tailEnd type="arrow" w="med" len="med"/>
          </a:ln>
          <a:effectLst>
            <a:outerShdw blurRad="40000" dist="23000" dir="5400000" rotWithShape="0">
              <a:srgbClr val="808080">
                <a:alpha val="34998"/>
              </a:srgbClr>
            </a:outerShdw>
          </a:effectLst>
        </p:spPr>
      </p:cxnSp>
      <p:sp>
        <p:nvSpPr>
          <p:cNvPr id="11" name="TextBox 111"/>
          <p:cNvSpPr txBox="1">
            <a:spLocks noChangeArrowheads="1"/>
          </p:cNvSpPr>
          <p:nvPr/>
        </p:nvSpPr>
        <p:spPr bwMode="auto">
          <a:xfrm>
            <a:off x="1160463" y="2438400"/>
            <a:ext cx="22685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sz="2000" b="1" dirty="0">
                <a:solidFill>
                  <a:srgbClr val="0070C0"/>
                </a:solidFill>
              </a:rPr>
              <a:t>Resource usage monitoring</a:t>
            </a:r>
          </a:p>
        </p:txBody>
      </p:sp>
      <p:sp>
        <p:nvSpPr>
          <p:cNvPr id="12" name="TextBox 149"/>
          <p:cNvSpPr txBox="1">
            <a:spLocks noChangeArrowheads="1"/>
          </p:cNvSpPr>
          <p:nvPr/>
        </p:nvSpPr>
        <p:spPr bwMode="auto">
          <a:xfrm>
            <a:off x="1143000" y="4778514"/>
            <a:ext cx="24463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sz="2000" b="1" dirty="0">
                <a:solidFill>
                  <a:srgbClr val="00CC00"/>
                </a:solidFill>
              </a:rPr>
              <a:t>VM </a:t>
            </a:r>
          </a:p>
          <a:p>
            <a:pPr algn="ctr" eaLnBrk="1" hangingPunct="1"/>
            <a:r>
              <a:rPr lang="en-US" sz="2000" b="1" dirty="0">
                <a:solidFill>
                  <a:srgbClr val="00CC00"/>
                </a:solidFill>
              </a:rPr>
              <a:t>add/remove</a:t>
            </a:r>
          </a:p>
        </p:txBody>
      </p:sp>
      <p:sp>
        <p:nvSpPr>
          <p:cNvPr id="13" name="矩形 16"/>
          <p:cNvSpPr>
            <a:spLocks noChangeArrowheads="1"/>
          </p:cNvSpPr>
          <p:nvPr/>
        </p:nvSpPr>
        <p:spPr bwMode="auto">
          <a:xfrm>
            <a:off x="3352800" y="2814638"/>
            <a:ext cx="2286000" cy="842962"/>
          </a:xfrm>
          <a:prstGeom prst="rect">
            <a:avLst/>
          </a:prstGeom>
          <a:gradFill rotWithShape="1">
            <a:gsLst>
              <a:gs pos="0">
                <a:srgbClr val="E0FFFF"/>
              </a:gs>
              <a:gs pos="64999">
                <a:srgbClr val="B2FFFF"/>
              </a:gs>
              <a:gs pos="100000">
                <a:srgbClr val="90FFFF"/>
              </a:gs>
            </a:gsLst>
            <a:lin ang="5400000" scaled="1"/>
          </a:gradFill>
          <a:ln w="9525">
            <a:solidFill>
              <a:srgbClr val="00CCCC"/>
            </a:solidFill>
            <a:miter lim="800000"/>
            <a:headEnd/>
            <a:tailEnd/>
          </a:ln>
          <a:effectLst>
            <a:outerShdw blurRad="40000" dist="20000" dir="5400000" rotWithShape="0">
              <a:srgbClr val="808080">
                <a:alpha val="37999"/>
              </a:srgbClr>
            </a:outerShdw>
          </a:effectLst>
        </p:spPr>
        <p:txBody>
          <a:bodyPr anchor="ctr" anchorCtr="1"/>
          <a:lstStyle/>
          <a:p>
            <a:pPr algn="ctr">
              <a:spcBef>
                <a:spcPct val="20000"/>
              </a:spcBef>
              <a:buClr>
                <a:schemeClr val="bg1"/>
              </a:buClr>
              <a:buSzPct val="100000"/>
              <a:defRPr/>
            </a:pPr>
            <a:r>
              <a:rPr lang="en-US" sz="2000" dirty="0">
                <a:solidFill>
                  <a:srgbClr val="000000"/>
                </a:solidFill>
                <a:cs typeface="Times New Roman" pitchFamily="18" charset="0"/>
              </a:rPr>
              <a:t>Resource demand prediction</a:t>
            </a:r>
          </a:p>
        </p:txBody>
      </p:sp>
      <p:sp>
        <p:nvSpPr>
          <p:cNvPr id="16" name="TextBox 24"/>
          <p:cNvSpPr txBox="1">
            <a:spLocks noChangeArrowheads="1"/>
          </p:cNvSpPr>
          <p:nvPr/>
        </p:nvSpPr>
        <p:spPr bwMode="auto">
          <a:xfrm>
            <a:off x="4800600" y="1524000"/>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sz="2000" b="1" dirty="0">
                <a:solidFill>
                  <a:schemeClr val="accent2"/>
                </a:solidFill>
              </a:rPr>
              <a:t>SLO violation feedback</a:t>
            </a:r>
          </a:p>
        </p:txBody>
      </p:sp>
      <p:grpSp>
        <p:nvGrpSpPr>
          <p:cNvPr id="3" name="Group 27"/>
          <p:cNvGrpSpPr/>
          <p:nvPr/>
        </p:nvGrpSpPr>
        <p:grpSpPr>
          <a:xfrm>
            <a:off x="3276600" y="2057399"/>
            <a:ext cx="4724400" cy="4195466"/>
            <a:chOff x="2971800" y="1477962"/>
            <a:chExt cx="5562600" cy="4703709"/>
          </a:xfrm>
        </p:grpSpPr>
        <p:sp>
          <p:nvSpPr>
            <p:cNvPr id="17" name="Rectangle 27"/>
            <p:cNvSpPr>
              <a:spLocks noChangeArrowheads="1"/>
            </p:cNvSpPr>
            <p:nvPr/>
          </p:nvSpPr>
          <p:spPr bwMode="auto">
            <a:xfrm>
              <a:off x="2971800" y="1477962"/>
              <a:ext cx="5562600" cy="4694238"/>
            </a:xfrm>
            <a:prstGeom prst="rect">
              <a:avLst/>
            </a:prstGeom>
            <a:noFill/>
            <a:ln w="190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a:spcBef>
                  <a:spcPct val="20000"/>
                </a:spcBef>
                <a:buClr>
                  <a:schemeClr val="bg1"/>
                </a:buClr>
                <a:buSzPct val="100000"/>
                <a:buFontTx/>
                <a:buChar char="•"/>
              </a:pPr>
              <a:endParaRPr lang="en-US"/>
            </a:p>
          </p:txBody>
        </p:sp>
        <p:sp>
          <p:nvSpPr>
            <p:cNvPr id="18" name="TextBox 32"/>
            <p:cNvSpPr txBox="1">
              <a:spLocks noChangeArrowheads="1"/>
            </p:cNvSpPr>
            <p:nvPr/>
          </p:nvSpPr>
          <p:spPr bwMode="auto">
            <a:xfrm>
              <a:off x="6962930" y="5664079"/>
              <a:ext cx="1571469" cy="517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lgn="ctr" eaLnBrk="1" hangingPunct="1"/>
              <a:r>
                <a:rPr lang="en-US" b="1" dirty="0"/>
                <a:t>AGILE</a:t>
              </a:r>
              <a:endParaRPr lang="en-US" sz="2000" b="1" dirty="0"/>
            </a:p>
          </p:txBody>
        </p:sp>
      </p:grpSp>
      <p:grpSp>
        <p:nvGrpSpPr>
          <p:cNvPr id="4" name="Group 29"/>
          <p:cNvGrpSpPr/>
          <p:nvPr/>
        </p:nvGrpSpPr>
        <p:grpSpPr>
          <a:xfrm>
            <a:off x="1371600" y="2514599"/>
            <a:ext cx="4953000" cy="660401"/>
            <a:chOff x="2057400" y="2414586"/>
            <a:chExt cx="4953000" cy="660401"/>
          </a:xfrm>
        </p:grpSpPr>
        <p:sp>
          <p:nvSpPr>
            <p:cNvPr id="21" name="Line 28"/>
            <p:cNvSpPr>
              <a:spLocks noChangeShapeType="1"/>
            </p:cNvSpPr>
            <p:nvPr/>
          </p:nvSpPr>
          <p:spPr bwMode="auto">
            <a:xfrm>
              <a:off x="2057400" y="2414586"/>
              <a:ext cx="0" cy="660401"/>
            </a:xfrm>
            <a:prstGeom prst="line">
              <a:avLst/>
            </a:prstGeom>
            <a:noFill/>
            <a:ln w="28575">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 name="Group 28"/>
            <p:cNvGrpSpPr/>
            <p:nvPr/>
          </p:nvGrpSpPr>
          <p:grpSpPr>
            <a:xfrm>
              <a:off x="2057400" y="2414587"/>
              <a:ext cx="4953000" cy="304800"/>
              <a:chOff x="2057400" y="2414587"/>
              <a:chExt cx="4953000" cy="304800"/>
            </a:xfrm>
          </p:grpSpPr>
          <p:sp>
            <p:nvSpPr>
              <p:cNvPr id="22" name="Line 28"/>
              <p:cNvSpPr>
                <a:spLocks noChangeShapeType="1"/>
              </p:cNvSpPr>
              <p:nvPr/>
            </p:nvSpPr>
            <p:spPr bwMode="auto">
              <a:xfrm>
                <a:off x="2057400" y="2414587"/>
                <a:ext cx="4953000" cy="50800"/>
              </a:xfrm>
              <a:prstGeom prst="line">
                <a:avLst/>
              </a:prstGeom>
              <a:noFill/>
              <a:ln w="28575">
                <a:solidFill>
                  <a:srgbClr val="00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29"/>
              <p:cNvSpPr>
                <a:spLocks noChangeShapeType="1"/>
              </p:cNvSpPr>
              <p:nvPr/>
            </p:nvSpPr>
            <p:spPr bwMode="auto">
              <a:xfrm flipH="1">
                <a:off x="5105400" y="2463800"/>
                <a:ext cx="0" cy="255587"/>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4" name="Line 29"/>
              <p:cNvSpPr>
                <a:spLocks noChangeShapeType="1"/>
              </p:cNvSpPr>
              <p:nvPr/>
            </p:nvSpPr>
            <p:spPr bwMode="auto">
              <a:xfrm>
                <a:off x="7010400" y="2463800"/>
                <a:ext cx="0" cy="255587"/>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26" name="Line 29"/>
          <p:cNvSpPr>
            <a:spLocks noChangeShapeType="1"/>
          </p:cNvSpPr>
          <p:nvPr/>
        </p:nvSpPr>
        <p:spPr bwMode="auto">
          <a:xfrm flipH="1">
            <a:off x="6705598" y="1905001"/>
            <a:ext cx="2" cy="9144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矩形 21"/>
          <p:cNvSpPr>
            <a:spLocks noChangeArrowheads="1"/>
          </p:cNvSpPr>
          <p:nvPr/>
        </p:nvSpPr>
        <p:spPr bwMode="auto">
          <a:xfrm>
            <a:off x="4267201" y="4191000"/>
            <a:ext cx="3124199" cy="609600"/>
          </a:xfrm>
          <a:prstGeom prst="rect">
            <a:avLst/>
          </a:prstGeom>
          <a:gradFill rotWithShape="1">
            <a:gsLst>
              <a:gs pos="0">
                <a:srgbClr val="E0FFFF"/>
              </a:gs>
              <a:gs pos="64999">
                <a:srgbClr val="B2FFFF"/>
              </a:gs>
              <a:gs pos="100000">
                <a:srgbClr val="90FFFF"/>
              </a:gs>
            </a:gsLst>
            <a:lin ang="5400000" scaled="1"/>
          </a:gradFill>
          <a:ln w="9525">
            <a:solidFill>
              <a:srgbClr val="00CCCC"/>
            </a:solidFill>
            <a:miter lim="800000"/>
            <a:headEnd/>
            <a:tailEnd/>
          </a:ln>
          <a:effectLst>
            <a:outerShdw blurRad="40000" dist="20000" dir="5400000" rotWithShape="0">
              <a:srgbClr val="808080">
                <a:alpha val="37999"/>
              </a:srgbClr>
            </a:outerShdw>
          </a:effectLst>
        </p:spPr>
        <p:txBody>
          <a:bodyPr anchor="ctr" anchorCtr="1"/>
          <a:lstStyle/>
          <a:p>
            <a:pPr algn="ctr">
              <a:spcBef>
                <a:spcPct val="20000"/>
              </a:spcBef>
              <a:buClr>
                <a:schemeClr val="bg1"/>
              </a:buClr>
              <a:buSzPct val="100000"/>
              <a:defRPr/>
            </a:pPr>
            <a:r>
              <a:rPr lang="en-US" sz="2000" dirty="0">
                <a:solidFill>
                  <a:srgbClr val="000000"/>
                </a:solidFill>
                <a:cs typeface="Times New Roman" pitchFamily="18" charset="0"/>
              </a:rPr>
              <a:t>Server pool prediction</a:t>
            </a:r>
          </a:p>
        </p:txBody>
      </p:sp>
      <p:sp>
        <p:nvSpPr>
          <p:cNvPr id="36" name="Line 29"/>
          <p:cNvSpPr>
            <a:spLocks noChangeShapeType="1"/>
          </p:cNvSpPr>
          <p:nvPr/>
        </p:nvSpPr>
        <p:spPr bwMode="auto">
          <a:xfrm flipH="1">
            <a:off x="5753100" y="3657600"/>
            <a:ext cx="1191690" cy="533400"/>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 name="Line 29"/>
          <p:cNvSpPr>
            <a:spLocks noChangeShapeType="1"/>
          </p:cNvSpPr>
          <p:nvPr/>
        </p:nvSpPr>
        <p:spPr bwMode="auto">
          <a:xfrm>
            <a:off x="4419600" y="3657600"/>
            <a:ext cx="1333502" cy="533400"/>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 name="Line 29"/>
          <p:cNvSpPr>
            <a:spLocks noChangeShapeType="1"/>
          </p:cNvSpPr>
          <p:nvPr/>
        </p:nvSpPr>
        <p:spPr bwMode="auto">
          <a:xfrm flipH="1">
            <a:off x="5715000" y="4800600"/>
            <a:ext cx="0" cy="374648"/>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9" name="Group 2"/>
          <p:cNvGrpSpPr/>
          <p:nvPr/>
        </p:nvGrpSpPr>
        <p:grpSpPr>
          <a:xfrm>
            <a:off x="228600" y="3175000"/>
            <a:ext cx="2286000" cy="1542028"/>
            <a:chOff x="1066800" y="3479800"/>
            <a:chExt cx="2286000" cy="1542028"/>
          </a:xfrm>
        </p:grpSpPr>
        <p:sp>
          <p:nvSpPr>
            <p:cNvPr id="29" name="Oval 28"/>
            <p:cNvSpPr/>
            <p:nvPr/>
          </p:nvSpPr>
          <p:spPr bwMode="auto">
            <a:xfrm>
              <a:off x="1066800" y="3479800"/>
              <a:ext cx="2286000" cy="1542028"/>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Pct val="100000"/>
                <a:buFontTx/>
                <a:buChar char="•"/>
                <a:tabLst/>
              </a:pPr>
              <a:endParaRPr kumimoji="0" lang="en-US" sz="2400" b="0" i="0" u="none" strike="noStrike" cap="none" normalizeH="0" baseline="0">
                <a:ln>
                  <a:noFill/>
                </a:ln>
                <a:solidFill>
                  <a:schemeClr val="tx1"/>
                </a:solidFill>
                <a:effectLst/>
                <a:latin typeface="Times New Roman" charset="0"/>
              </a:endParaRPr>
            </a:p>
          </p:txBody>
        </p:sp>
        <p:sp>
          <p:nvSpPr>
            <p:cNvPr id="49" name="Rectangle 31"/>
            <p:cNvSpPr>
              <a:spLocks noChangeArrowheads="1"/>
            </p:cNvSpPr>
            <p:nvPr/>
          </p:nvSpPr>
          <p:spPr bwMode="auto">
            <a:xfrm>
              <a:off x="1447800" y="3733800"/>
              <a:ext cx="399527" cy="283496"/>
            </a:xfrm>
            <a:prstGeom prst="rect">
              <a:avLst/>
            </a:prstGeom>
            <a:solidFill>
              <a:schemeClr val="accent1"/>
            </a:solidFill>
            <a:ln w="9525">
              <a:solidFill>
                <a:schemeClr val="tx1"/>
              </a:solidFill>
              <a:miter lim="800000"/>
              <a:headEnd/>
              <a:tailEnd/>
            </a:ln>
          </p:spPr>
          <p:txBody>
            <a:bodyPr wrap="none" anchor="ctr"/>
            <a:lstStyle/>
            <a:p>
              <a:pPr algn="ctr"/>
              <a:r>
                <a:rPr lang="en-US" altLang="zh-CN" sz="1800" dirty="0"/>
                <a:t>VM</a:t>
              </a:r>
            </a:p>
          </p:txBody>
        </p:sp>
        <p:sp>
          <p:nvSpPr>
            <p:cNvPr id="50" name="Rectangle 31"/>
            <p:cNvSpPr>
              <a:spLocks noChangeArrowheads="1"/>
            </p:cNvSpPr>
            <p:nvPr/>
          </p:nvSpPr>
          <p:spPr bwMode="auto">
            <a:xfrm>
              <a:off x="1981200" y="3733800"/>
              <a:ext cx="399527" cy="283496"/>
            </a:xfrm>
            <a:prstGeom prst="rect">
              <a:avLst/>
            </a:prstGeom>
            <a:solidFill>
              <a:schemeClr val="accent1"/>
            </a:solidFill>
            <a:ln w="9525">
              <a:solidFill>
                <a:schemeClr val="tx1"/>
              </a:solidFill>
              <a:miter lim="800000"/>
              <a:headEnd/>
              <a:tailEnd/>
            </a:ln>
          </p:spPr>
          <p:txBody>
            <a:bodyPr wrap="none" anchor="ctr"/>
            <a:lstStyle/>
            <a:p>
              <a:pPr algn="ctr"/>
              <a:r>
                <a:rPr lang="en-US" altLang="zh-CN" sz="1800" dirty="0"/>
                <a:t>VM</a:t>
              </a:r>
            </a:p>
          </p:txBody>
        </p:sp>
        <p:sp>
          <p:nvSpPr>
            <p:cNvPr id="52" name="Rectangle 31"/>
            <p:cNvSpPr>
              <a:spLocks noChangeArrowheads="1"/>
            </p:cNvSpPr>
            <p:nvPr/>
          </p:nvSpPr>
          <p:spPr bwMode="auto">
            <a:xfrm>
              <a:off x="2514600" y="3733800"/>
              <a:ext cx="399527" cy="283496"/>
            </a:xfrm>
            <a:prstGeom prst="rect">
              <a:avLst/>
            </a:prstGeom>
            <a:solidFill>
              <a:schemeClr val="accent1"/>
            </a:solidFill>
            <a:ln w="9525">
              <a:solidFill>
                <a:schemeClr val="tx1"/>
              </a:solidFill>
              <a:miter lim="800000"/>
              <a:headEnd/>
              <a:tailEnd/>
            </a:ln>
          </p:spPr>
          <p:txBody>
            <a:bodyPr wrap="none" anchor="ctr"/>
            <a:lstStyle/>
            <a:p>
              <a:pPr algn="ctr"/>
              <a:r>
                <a:rPr lang="en-US" altLang="zh-CN" sz="1800" dirty="0"/>
                <a:t>VM</a:t>
              </a:r>
            </a:p>
          </p:txBody>
        </p:sp>
        <p:sp>
          <p:nvSpPr>
            <p:cNvPr id="54" name="Rectangle 31"/>
            <p:cNvSpPr>
              <a:spLocks noChangeArrowheads="1"/>
            </p:cNvSpPr>
            <p:nvPr/>
          </p:nvSpPr>
          <p:spPr bwMode="auto">
            <a:xfrm>
              <a:off x="1466327" y="4136104"/>
              <a:ext cx="399527" cy="283496"/>
            </a:xfrm>
            <a:prstGeom prst="rect">
              <a:avLst/>
            </a:prstGeom>
            <a:solidFill>
              <a:schemeClr val="accent1"/>
            </a:solidFill>
            <a:ln w="9525">
              <a:solidFill>
                <a:schemeClr val="tx1"/>
              </a:solidFill>
              <a:miter lim="800000"/>
              <a:headEnd/>
              <a:tailEnd/>
            </a:ln>
          </p:spPr>
          <p:txBody>
            <a:bodyPr wrap="none" anchor="ctr"/>
            <a:lstStyle/>
            <a:p>
              <a:pPr algn="ctr"/>
              <a:r>
                <a:rPr lang="en-US" altLang="zh-CN" sz="1800" dirty="0"/>
                <a:t>VM</a:t>
              </a:r>
            </a:p>
          </p:txBody>
        </p:sp>
        <p:sp>
          <p:nvSpPr>
            <p:cNvPr id="55" name="Rectangle 31"/>
            <p:cNvSpPr>
              <a:spLocks noChangeArrowheads="1"/>
            </p:cNvSpPr>
            <p:nvPr/>
          </p:nvSpPr>
          <p:spPr bwMode="auto">
            <a:xfrm>
              <a:off x="1999727" y="4136104"/>
              <a:ext cx="399527" cy="283496"/>
            </a:xfrm>
            <a:prstGeom prst="rect">
              <a:avLst/>
            </a:prstGeom>
            <a:solidFill>
              <a:schemeClr val="accent1"/>
            </a:solidFill>
            <a:ln w="9525">
              <a:solidFill>
                <a:schemeClr val="tx1"/>
              </a:solidFill>
              <a:miter lim="800000"/>
              <a:headEnd/>
              <a:tailEnd/>
            </a:ln>
          </p:spPr>
          <p:txBody>
            <a:bodyPr wrap="none" anchor="ctr"/>
            <a:lstStyle/>
            <a:p>
              <a:pPr algn="ctr"/>
              <a:r>
                <a:rPr lang="en-US" altLang="zh-CN" sz="1800" dirty="0"/>
                <a:t>VM</a:t>
              </a:r>
            </a:p>
          </p:txBody>
        </p:sp>
        <p:sp>
          <p:nvSpPr>
            <p:cNvPr id="60" name="Rectangle 31"/>
            <p:cNvSpPr>
              <a:spLocks noChangeArrowheads="1"/>
            </p:cNvSpPr>
            <p:nvPr/>
          </p:nvSpPr>
          <p:spPr bwMode="auto">
            <a:xfrm>
              <a:off x="2533127" y="4136104"/>
              <a:ext cx="399527" cy="283496"/>
            </a:xfrm>
            <a:prstGeom prst="rect">
              <a:avLst/>
            </a:prstGeom>
            <a:solidFill>
              <a:schemeClr val="accent1"/>
            </a:solidFill>
            <a:ln w="9525">
              <a:solidFill>
                <a:schemeClr val="tx1"/>
              </a:solidFill>
              <a:miter lim="800000"/>
              <a:headEnd/>
              <a:tailEnd/>
            </a:ln>
          </p:spPr>
          <p:txBody>
            <a:bodyPr wrap="none" anchor="ctr"/>
            <a:lstStyle/>
            <a:p>
              <a:pPr algn="ctr"/>
              <a:r>
                <a:rPr lang="en-US" altLang="zh-CN" sz="1800" dirty="0"/>
                <a:t>VM</a:t>
              </a:r>
            </a:p>
          </p:txBody>
        </p:sp>
      </p:grpSp>
      <p:sp>
        <p:nvSpPr>
          <p:cNvPr id="61" name="Rectangle 31"/>
          <p:cNvSpPr>
            <a:spLocks noChangeArrowheads="1"/>
          </p:cNvSpPr>
          <p:nvPr/>
        </p:nvSpPr>
        <p:spPr bwMode="auto">
          <a:xfrm>
            <a:off x="628127" y="4212304"/>
            <a:ext cx="399527" cy="283496"/>
          </a:xfrm>
          <a:prstGeom prst="rect">
            <a:avLst/>
          </a:prstGeom>
          <a:solidFill>
            <a:schemeClr val="accent1"/>
          </a:solidFill>
          <a:ln w="9525">
            <a:solidFill>
              <a:schemeClr val="tx1"/>
            </a:solidFill>
            <a:miter lim="800000"/>
            <a:headEnd/>
            <a:tailEnd/>
          </a:ln>
        </p:spPr>
        <p:txBody>
          <a:bodyPr wrap="none" anchor="ctr"/>
          <a:lstStyle/>
          <a:p>
            <a:pPr algn="ctr"/>
            <a:r>
              <a:rPr lang="en-US" altLang="zh-CN" sz="1800" dirty="0"/>
              <a:t>VM</a:t>
            </a:r>
          </a:p>
        </p:txBody>
      </p:sp>
      <p:sp>
        <p:nvSpPr>
          <p:cNvPr id="62" name="Rectangle 31"/>
          <p:cNvSpPr>
            <a:spLocks noChangeArrowheads="1"/>
          </p:cNvSpPr>
          <p:nvPr/>
        </p:nvSpPr>
        <p:spPr bwMode="auto">
          <a:xfrm>
            <a:off x="1161527" y="4212304"/>
            <a:ext cx="399527" cy="283496"/>
          </a:xfrm>
          <a:prstGeom prst="rect">
            <a:avLst/>
          </a:prstGeom>
          <a:solidFill>
            <a:schemeClr val="accent1"/>
          </a:solidFill>
          <a:ln w="9525">
            <a:solidFill>
              <a:schemeClr val="tx1"/>
            </a:solidFill>
            <a:miter lim="800000"/>
            <a:headEnd/>
            <a:tailEnd/>
          </a:ln>
        </p:spPr>
        <p:txBody>
          <a:bodyPr wrap="none" anchor="ctr"/>
          <a:lstStyle/>
          <a:p>
            <a:pPr algn="ctr"/>
            <a:r>
              <a:rPr lang="en-US" altLang="zh-CN" sz="1800" dirty="0"/>
              <a:t>VM</a:t>
            </a:r>
          </a:p>
        </p:txBody>
      </p:sp>
      <p:sp>
        <p:nvSpPr>
          <p:cNvPr id="63" name="Rectangle 31"/>
          <p:cNvSpPr>
            <a:spLocks noChangeArrowheads="1"/>
          </p:cNvSpPr>
          <p:nvPr/>
        </p:nvSpPr>
        <p:spPr bwMode="auto">
          <a:xfrm>
            <a:off x="1694927" y="4212304"/>
            <a:ext cx="399527" cy="283496"/>
          </a:xfrm>
          <a:prstGeom prst="rect">
            <a:avLst/>
          </a:prstGeom>
          <a:solidFill>
            <a:schemeClr val="accent1"/>
          </a:solidFill>
          <a:ln w="9525">
            <a:solidFill>
              <a:schemeClr val="tx1"/>
            </a:solidFill>
            <a:miter lim="800000"/>
            <a:headEnd/>
            <a:tailEnd/>
          </a:ln>
        </p:spPr>
        <p:txBody>
          <a:bodyPr wrap="none" anchor="ctr"/>
          <a:lstStyle/>
          <a:p>
            <a:pPr algn="ctr"/>
            <a:r>
              <a:rPr lang="en-US" altLang="zh-CN" sz="1800" dirty="0"/>
              <a:t>VM</a:t>
            </a:r>
          </a:p>
        </p:txBody>
      </p:sp>
      <p:sp>
        <p:nvSpPr>
          <p:cNvPr id="6" name="Slide Number Placeholder 5"/>
          <p:cNvSpPr>
            <a:spLocks noGrp="1"/>
          </p:cNvSpPr>
          <p:nvPr>
            <p:ph type="sldNum" sz="quarter" idx="10"/>
          </p:nvPr>
        </p:nvSpPr>
        <p:spPr/>
        <p:txBody>
          <a:bodyPr/>
          <a:lstStyle/>
          <a:p>
            <a:pPr>
              <a:defRPr/>
            </a:pPr>
            <a:fld id="{46AC1988-CA49-4852-A6F6-88C80B5CC139}" type="slidenum">
              <a:rPr lang="zh-CN" altLang="en-US" smtClean="0"/>
              <a:pPr>
                <a:defRPr/>
              </a:pPr>
              <a:t>49</a:t>
            </a:fld>
            <a:endParaRPr lang="en-US" altLang="zh-CN"/>
          </a:p>
        </p:txBody>
      </p:sp>
    </p:spTree>
    <p:extLst>
      <p:ext uri="{BB962C8B-B14F-4D97-AF65-F5344CB8AC3E}">
        <p14:creationId xmlns:p14="http://schemas.microsoft.com/office/powerpoint/2010/main" val="366719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500"/>
                                        <p:tgtEl>
                                          <p:spTgt spid="4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1" nodeType="clickEffect">
                                  <p:stCondLst>
                                    <p:cond delay="0"/>
                                  </p:stCondLst>
                                  <p:childTnLst>
                                    <p:set>
                                      <p:cBhvr>
                                        <p:cTn id="59" dur="1" fill="hold">
                                          <p:stCondLst>
                                            <p:cond delay="0"/>
                                          </p:stCondLst>
                                        </p:cTn>
                                        <p:tgtEl>
                                          <p:spTgt spid="61"/>
                                        </p:tgtEl>
                                        <p:attrNameLst>
                                          <p:attrName>style.visibility</p:attrName>
                                        </p:attrNameLst>
                                      </p:cBhvr>
                                      <p:to>
                                        <p:strVal val="visible"/>
                                      </p:to>
                                    </p:set>
                                  </p:childTnLst>
                                </p:cTn>
                              </p:par>
                              <p:par>
                                <p:cTn id="60" presetID="1" presetClass="entr" presetSubtype="0" fill="hold" grpId="1" nodeType="withEffect">
                                  <p:stCondLst>
                                    <p:cond delay="0"/>
                                  </p:stCondLst>
                                  <p:childTnLst>
                                    <p:set>
                                      <p:cBhvr>
                                        <p:cTn id="61" dur="1" fill="hold">
                                          <p:stCondLst>
                                            <p:cond delay="0"/>
                                          </p:stCondLst>
                                        </p:cTn>
                                        <p:tgtEl>
                                          <p:spTgt spid="62"/>
                                        </p:tgtEl>
                                        <p:attrNameLst>
                                          <p:attrName>style.visibility</p:attrName>
                                        </p:attrNameLst>
                                      </p:cBhvr>
                                      <p:to>
                                        <p:strVal val="visible"/>
                                      </p:to>
                                    </p:set>
                                  </p:childTnLst>
                                </p:cTn>
                              </p:par>
                              <p:par>
                                <p:cTn id="62" presetID="1" presetClass="entr" presetSubtype="0" fill="hold" grpId="1" nodeType="withEffect">
                                  <p:stCondLst>
                                    <p:cond delay="0"/>
                                  </p:stCondLst>
                                  <p:childTnLst>
                                    <p:set>
                                      <p:cBhvr>
                                        <p:cTn id="63" dur="1" fill="hold">
                                          <p:stCondLst>
                                            <p:cond delay="0"/>
                                          </p:stCondLst>
                                        </p:cTn>
                                        <p:tgtEl>
                                          <p:spTgt spid="63"/>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0" nodeType="clickEffect">
                                  <p:stCondLst>
                                    <p:cond delay="0"/>
                                  </p:stCondLst>
                                  <p:childTnLst>
                                    <p:animEffect transition="out" filter="fade">
                                      <p:cBhvr>
                                        <p:cTn id="67" dur="100"/>
                                        <p:tgtEl>
                                          <p:spTgt spid="61"/>
                                        </p:tgtEl>
                                      </p:cBhvr>
                                    </p:animEffect>
                                    <p:set>
                                      <p:cBhvr>
                                        <p:cTn id="68" dur="1" fill="hold">
                                          <p:stCondLst>
                                            <p:cond delay="99"/>
                                          </p:stCondLst>
                                        </p:cTn>
                                        <p:tgtEl>
                                          <p:spTgt spid="61"/>
                                        </p:tgtEl>
                                        <p:attrNameLst>
                                          <p:attrName>style.visibility</p:attrName>
                                        </p:attrNameLst>
                                      </p:cBhvr>
                                      <p:to>
                                        <p:strVal val="hidden"/>
                                      </p:to>
                                    </p:set>
                                  </p:childTnLst>
                                </p:cTn>
                              </p:par>
                              <p:par>
                                <p:cTn id="69" presetID="10" presetClass="exit" presetSubtype="0" fill="hold" grpId="0" nodeType="withEffect">
                                  <p:stCondLst>
                                    <p:cond delay="0"/>
                                  </p:stCondLst>
                                  <p:childTnLst>
                                    <p:animEffect transition="out" filter="fade">
                                      <p:cBhvr>
                                        <p:cTn id="70" dur="100"/>
                                        <p:tgtEl>
                                          <p:spTgt spid="62"/>
                                        </p:tgtEl>
                                      </p:cBhvr>
                                    </p:animEffect>
                                    <p:set>
                                      <p:cBhvr>
                                        <p:cTn id="71" dur="1" fill="hold">
                                          <p:stCondLst>
                                            <p:cond delay="99"/>
                                          </p:stCondLst>
                                        </p:cTn>
                                        <p:tgtEl>
                                          <p:spTgt spid="62"/>
                                        </p:tgtEl>
                                        <p:attrNameLst>
                                          <p:attrName>style.visibility</p:attrName>
                                        </p:attrNameLst>
                                      </p:cBhvr>
                                      <p:to>
                                        <p:strVal val="hidden"/>
                                      </p:to>
                                    </p:set>
                                  </p:childTnLst>
                                </p:cTn>
                              </p:par>
                              <p:par>
                                <p:cTn id="72" presetID="10" presetClass="exit" presetSubtype="0" fill="hold" grpId="0" nodeType="withEffect">
                                  <p:stCondLst>
                                    <p:cond delay="0"/>
                                  </p:stCondLst>
                                  <p:childTnLst>
                                    <p:animEffect transition="out" filter="fade">
                                      <p:cBhvr>
                                        <p:cTn id="73" dur="100"/>
                                        <p:tgtEl>
                                          <p:spTgt spid="63"/>
                                        </p:tgtEl>
                                      </p:cBhvr>
                                    </p:animEffect>
                                    <p:set>
                                      <p:cBhvr>
                                        <p:cTn id="74" dur="1" fill="hold">
                                          <p:stCondLst>
                                            <p:cond delay="99"/>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p:bldP spid="12" grpId="0"/>
      <p:bldP spid="13" grpId="0" animBg="1"/>
      <p:bldP spid="16" grpId="0"/>
      <p:bldP spid="26" grpId="0" animBg="1"/>
      <p:bldP spid="31" grpId="0" animBg="1"/>
      <p:bldP spid="36" grpId="0" animBg="1"/>
      <p:bldP spid="37" grpId="0" animBg="1"/>
      <p:bldP spid="40" grpId="0" animBg="1"/>
      <p:bldP spid="61" grpId="0" animBg="1"/>
      <p:bldP spid="61" grpId="1" animBg="1"/>
      <p:bldP spid="62" grpId="0" animBg="1"/>
      <p:bldP spid="62" grpId="1" animBg="1"/>
      <p:bldP spid="63" grpId="0" animBg="1"/>
      <p:bldP spid="6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381000"/>
            <a:ext cx="8242300" cy="914400"/>
          </a:xfrm>
        </p:spPr>
        <p:txBody>
          <a:bodyPr/>
          <a:lstStyle/>
          <a:p>
            <a:r>
              <a:rPr lang="en-US" b="0" dirty="0">
                <a:cs typeface="ＭＳ Ｐゴシック" charset="-128"/>
              </a:rPr>
              <a:t>Existing Approaches</a:t>
            </a:r>
          </a:p>
        </p:txBody>
      </p:sp>
      <p:sp>
        <p:nvSpPr>
          <p:cNvPr id="19459" name="Rectangle 3"/>
          <p:cNvSpPr txBox="1">
            <a:spLocks noChangeArrowheads="1"/>
          </p:cNvSpPr>
          <p:nvPr/>
        </p:nvSpPr>
        <p:spPr bwMode="auto">
          <a:xfrm>
            <a:off x="381000" y="1219200"/>
            <a:ext cx="8763000" cy="4876800"/>
          </a:xfrm>
          <a:prstGeom prst="rect">
            <a:avLst/>
          </a:prstGeom>
          <a:noFill/>
          <a:ln w="9525">
            <a:noFill/>
            <a:miter lim="800000"/>
            <a:headEnd/>
            <a:tailEnd/>
          </a:ln>
        </p:spPr>
        <p:txBody>
          <a:bodyPr>
            <a:prstTxWarp prst="textNoShape">
              <a:avLst/>
            </a:prstTxWarp>
          </a:bodyPr>
          <a:lstStyle/>
          <a:p>
            <a:pPr marL="742950" lvl="1" indent="-285750">
              <a:lnSpc>
                <a:spcPct val="80000"/>
              </a:lnSpc>
              <a:spcBef>
                <a:spcPct val="20000"/>
              </a:spcBef>
              <a:buClr>
                <a:schemeClr val="tx1"/>
              </a:buClr>
              <a:buFontTx/>
              <a:buChar char="–"/>
            </a:pPr>
            <a:endParaRPr lang="zh-CN" altLang="en-US" sz="2800" dirty="0">
              <a:latin typeface="Arial" charset="0"/>
            </a:endParaRPr>
          </a:p>
          <a:p>
            <a:pPr marL="342900" indent="-342900" algn="l">
              <a:lnSpc>
                <a:spcPct val="80000"/>
              </a:lnSpc>
              <a:spcBef>
                <a:spcPct val="20000"/>
              </a:spcBef>
              <a:buClr>
                <a:schemeClr val="tx2"/>
              </a:buClr>
              <a:buFontTx/>
              <a:buChar char="•"/>
            </a:pPr>
            <a:r>
              <a:rPr lang="en-US" altLang="zh-CN" sz="2800" i="1" dirty="0">
                <a:solidFill>
                  <a:srgbClr val="0033CC"/>
                </a:solidFill>
                <a:latin typeface="Arial" charset="0"/>
              </a:rPr>
              <a:t>Reactive</a:t>
            </a:r>
            <a:r>
              <a:rPr lang="en-US" altLang="zh-CN" sz="2800" dirty="0">
                <a:latin typeface="Arial" charset="0"/>
              </a:rPr>
              <a:t> approaches</a:t>
            </a:r>
          </a:p>
          <a:p>
            <a:pPr marL="742950" lvl="1" indent="-285750" algn="l">
              <a:spcBef>
                <a:spcPct val="20000"/>
              </a:spcBef>
              <a:buClr>
                <a:schemeClr val="tx1"/>
              </a:buClr>
              <a:buFontTx/>
              <a:buChar char="–"/>
            </a:pPr>
            <a:r>
              <a:rPr lang="en-US" altLang="zh-CN" sz="2400" dirty="0">
                <a:latin typeface="Arial" charset="0"/>
              </a:rPr>
              <a:t>Take corrective actions </a:t>
            </a:r>
            <a:r>
              <a:rPr lang="en-US" altLang="zh-CN" sz="2400" i="1" dirty="0">
                <a:solidFill>
                  <a:srgbClr val="800000"/>
                </a:solidFill>
                <a:latin typeface="Arial" charset="0"/>
              </a:rPr>
              <a:t>after</a:t>
            </a:r>
            <a:r>
              <a:rPr lang="en-US" altLang="zh-CN" sz="2400" dirty="0">
                <a:solidFill>
                  <a:srgbClr val="800000"/>
                </a:solidFill>
                <a:latin typeface="Arial" charset="0"/>
              </a:rPr>
              <a:t> </a:t>
            </a:r>
            <a:r>
              <a:rPr lang="en-US" altLang="zh-CN" sz="2400" dirty="0">
                <a:latin typeface="Arial" charset="0"/>
              </a:rPr>
              <a:t>an anomaly happens</a:t>
            </a:r>
          </a:p>
          <a:p>
            <a:pPr marL="742950" lvl="1" indent="-285750" algn="l">
              <a:spcBef>
                <a:spcPct val="20000"/>
              </a:spcBef>
              <a:buClr>
                <a:schemeClr val="tx1"/>
              </a:buClr>
              <a:buFontTx/>
              <a:buChar char="–"/>
            </a:pPr>
            <a:r>
              <a:rPr lang="en-US" altLang="zh-CN" sz="2400" dirty="0">
                <a:latin typeface="Arial" charset="0"/>
              </a:rPr>
              <a:t>No prevention cost but prolonged service downtime</a:t>
            </a:r>
          </a:p>
          <a:p>
            <a:pPr marL="742950" lvl="1" indent="-285750" algn="l">
              <a:spcBef>
                <a:spcPct val="20000"/>
              </a:spcBef>
              <a:buClr>
                <a:schemeClr val="tx1"/>
              </a:buClr>
              <a:buFontTx/>
              <a:buChar char="–"/>
            </a:pPr>
            <a:r>
              <a:rPr lang="en-US" altLang="zh-CN" sz="2400" dirty="0">
                <a:latin typeface="Arial" charset="0"/>
              </a:rPr>
              <a:t>Difficult to reproduce anomaly-inducing environments</a:t>
            </a:r>
          </a:p>
          <a:p>
            <a:pPr marL="342900" indent="-342900" algn="l">
              <a:lnSpc>
                <a:spcPct val="80000"/>
              </a:lnSpc>
              <a:spcBef>
                <a:spcPct val="20000"/>
              </a:spcBef>
              <a:buClr>
                <a:schemeClr val="tx2"/>
              </a:buClr>
              <a:buFontTx/>
              <a:buChar char="•"/>
            </a:pPr>
            <a:endParaRPr lang="en-US" altLang="zh-CN" sz="2400" i="1" dirty="0">
              <a:latin typeface="Arial" charset="0"/>
            </a:endParaRPr>
          </a:p>
          <a:p>
            <a:pPr marL="342900" indent="-342900" algn="l">
              <a:lnSpc>
                <a:spcPct val="80000"/>
              </a:lnSpc>
              <a:spcBef>
                <a:spcPct val="20000"/>
              </a:spcBef>
              <a:buClr>
                <a:schemeClr val="tx2"/>
              </a:buClr>
              <a:buFontTx/>
              <a:buChar char="•"/>
            </a:pPr>
            <a:r>
              <a:rPr lang="en-US" altLang="zh-CN" sz="2800" i="1" dirty="0">
                <a:solidFill>
                  <a:srgbClr val="0033CC"/>
                </a:solidFill>
                <a:latin typeface="Arial" charset="0"/>
              </a:rPr>
              <a:t>Proactive</a:t>
            </a:r>
            <a:r>
              <a:rPr lang="en-US" altLang="zh-CN" sz="2800" i="1" dirty="0">
                <a:latin typeface="Arial" charset="0"/>
              </a:rPr>
              <a:t> </a:t>
            </a:r>
            <a:r>
              <a:rPr lang="en-US" altLang="zh-CN" sz="2800" dirty="0">
                <a:latin typeface="Arial" charset="0"/>
              </a:rPr>
              <a:t>approaches</a:t>
            </a:r>
          </a:p>
          <a:p>
            <a:pPr marL="742950" lvl="1" indent="-285750" algn="l">
              <a:spcBef>
                <a:spcPct val="20000"/>
              </a:spcBef>
              <a:buClr>
                <a:schemeClr val="tx1"/>
              </a:buClr>
              <a:buFontTx/>
              <a:buChar char="–"/>
            </a:pPr>
            <a:r>
              <a:rPr lang="en-US" altLang="zh-CN" sz="2400" dirty="0">
                <a:latin typeface="Arial" charset="0"/>
              </a:rPr>
              <a:t>Take preventive actions on </a:t>
            </a:r>
            <a:r>
              <a:rPr lang="en-US" altLang="zh-CN" sz="2400" i="1" dirty="0">
                <a:solidFill>
                  <a:srgbClr val="800000"/>
                </a:solidFill>
                <a:latin typeface="Arial" charset="0"/>
              </a:rPr>
              <a:t>all</a:t>
            </a:r>
            <a:r>
              <a:rPr lang="en-US" altLang="zh-CN" sz="2400" dirty="0">
                <a:solidFill>
                  <a:srgbClr val="800000"/>
                </a:solidFill>
                <a:latin typeface="Arial" charset="0"/>
              </a:rPr>
              <a:t> </a:t>
            </a:r>
            <a:r>
              <a:rPr lang="en-US" altLang="zh-CN" sz="2400" dirty="0">
                <a:latin typeface="Arial" charset="0"/>
              </a:rPr>
              <a:t>system components</a:t>
            </a:r>
          </a:p>
          <a:p>
            <a:pPr marL="742950" lvl="1" indent="-285750" algn="l">
              <a:spcBef>
                <a:spcPct val="20000"/>
              </a:spcBef>
              <a:buClr>
                <a:schemeClr val="tx1"/>
              </a:buClr>
              <a:buFontTx/>
              <a:buChar char="–"/>
            </a:pPr>
            <a:r>
              <a:rPr lang="en-US" altLang="zh-CN" sz="2400" dirty="0">
                <a:latin typeface="Arial" charset="0"/>
              </a:rPr>
              <a:t>Provide better system reliability but incur large overhead</a:t>
            </a:r>
          </a:p>
          <a:p>
            <a:pPr marL="742950" lvl="1" indent="-285750" algn="l">
              <a:spcBef>
                <a:spcPct val="20000"/>
              </a:spcBef>
              <a:buClr>
                <a:schemeClr val="tx1"/>
              </a:buClr>
              <a:buFontTx/>
              <a:buChar char="–"/>
            </a:pPr>
            <a:r>
              <a:rPr lang="en-US" altLang="zh-CN" sz="2400" dirty="0">
                <a:latin typeface="Arial" charset="0"/>
              </a:rPr>
              <a:t>Do not know the underlying reasons</a:t>
            </a:r>
          </a:p>
          <a:p>
            <a:pPr marL="742950" lvl="1" indent="-285750" algn="l">
              <a:lnSpc>
                <a:spcPct val="80000"/>
              </a:lnSpc>
              <a:spcBef>
                <a:spcPct val="20000"/>
              </a:spcBef>
              <a:buClr>
                <a:schemeClr val="tx1"/>
              </a:buClr>
              <a:buFontTx/>
              <a:buChar char="–"/>
            </a:pPr>
            <a:endParaRPr lang="en-US" altLang="zh-CN" sz="2400" dirty="0">
              <a:latin typeface="Arial" charset="0"/>
            </a:endParaRPr>
          </a:p>
        </p:txBody>
      </p:sp>
      <p:sp>
        <p:nvSpPr>
          <p:cNvPr id="4" name="Slide Number Placeholder 45"/>
          <p:cNvSpPr txBox="1">
            <a:spLocks/>
          </p:cNvSpPr>
          <p:nvPr/>
        </p:nvSpPr>
        <p:spPr>
          <a:xfrm>
            <a:off x="7010400" y="6248400"/>
            <a:ext cx="1905000" cy="457200"/>
          </a:xfrm>
          <a:prstGeom prst="rect">
            <a:avLst/>
          </a:prstGeo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E60306E-77B4-EA44-96D4-0F13576896B4}" type="slidenum">
              <a:rPr kumimoji="0" lang="en-US" sz="1800" b="0" i="0" u="none" strike="noStrike" kern="1200" cap="none" spc="0" normalizeH="0" baseline="0" noProof="0" smtClean="0">
                <a:ln>
                  <a:noFill/>
                </a:ln>
                <a:solidFill>
                  <a:schemeClr val="tx1"/>
                </a:solidFill>
                <a:effectLst/>
                <a:uLnTx/>
                <a:uFillTx/>
                <a:latin typeface="Times New Roman"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a:t>
            </a:fld>
            <a:endParaRPr kumimoji="0" lang="en-US" sz="1800" b="0" i="0" u="none" strike="noStrike" kern="1200" cap="none" spc="0" normalizeH="0" baseline="0" noProof="0" dirty="0">
              <a:ln>
                <a:noFill/>
              </a:ln>
              <a:solidFill>
                <a:schemeClr val="tx1"/>
              </a:solidFill>
              <a:effectLst/>
              <a:uLnTx/>
              <a:uFillTx/>
              <a:latin typeface="Times New Roman" charset="0"/>
              <a:ea typeface="+mn-ea"/>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0" y="304800"/>
            <a:ext cx="7772400" cy="1143000"/>
          </a:xfrm>
        </p:spPr>
        <p:txBody>
          <a:bodyPr/>
          <a:lstStyle/>
          <a:p>
            <a:r>
              <a:rPr lang="en-US" altLang="zh-CN" b="0" dirty="0">
                <a:latin typeface="+mn-lt"/>
                <a:ea typeface="宋体" charset="-122"/>
                <a:cs typeface="Times New Roman" pitchFamily="18" charset="0"/>
              </a:rPr>
              <a:t>Experimental Evaluation</a:t>
            </a:r>
            <a:endParaRPr lang="en-US" b="0" dirty="0">
              <a:latin typeface="+mn-lt"/>
              <a:cs typeface="Times New Roman" pitchFamily="18" charset="0"/>
            </a:endParaRPr>
          </a:p>
        </p:txBody>
      </p:sp>
      <p:sp>
        <p:nvSpPr>
          <p:cNvPr id="3" name="内容占位符 2"/>
          <p:cNvSpPr>
            <a:spLocks noGrp="1"/>
          </p:cNvSpPr>
          <p:nvPr>
            <p:ph idx="1"/>
          </p:nvPr>
        </p:nvSpPr>
        <p:spPr>
          <a:xfrm>
            <a:off x="685800" y="1447800"/>
            <a:ext cx="7772400" cy="3810000"/>
          </a:xfrm>
        </p:spPr>
        <p:txBody>
          <a:bodyPr/>
          <a:lstStyle/>
          <a:p>
            <a:r>
              <a:rPr lang="en-US" b="0" dirty="0">
                <a:solidFill>
                  <a:srgbClr val="0000FF"/>
                </a:solidFill>
                <a:cs typeface="Times New Roman" pitchFamily="18" charset="0"/>
              </a:rPr>
              <a:t>Implemented on top of </a:t>
            </a:r>
            <a:r>
              <a:rPr lang="en-US" b="0" dirty="0" err="1">
                <a:solidFill>
                  <a:srgbClr val="0000FF"/>
                </a:solidFill>
                <a:cs typeface="Times New Roman" pitchFamily="18" charset="0"/>
              </a:rPr>
              <a:t>Xen</a:t>
            </a:r>
            <a:r>
              <a:rPr lang="en-US" b="0" dirty="0">
                <a:solidFill>
                  <a:srgbClr val="0000FF"/>
                </a:solidFill>
                <a:cs typeface="Times New Roman" pitchFamily="18" charset="0"/>
              </a:rPr>
              <a:t> and KVM</a:t>
            </a:r>
          </a:p>
          <a:p>
            <a:r>
              <a:rPr lang="en-US" b="0" dirty="0">
                <a:solidFill>
                  <a:srgbClr val="0000FF"/>
                </a:solidFill>
                <a:cs typeface="Times New Roman" pitchFamily="18" charset="0"/>
              </a:rPr>
              <a:t>Benchmark systems</a:t>
            </a:r>
          </a:p>
          <a:p>
            <a:pPr lvl="1"/>
            <a:r>
              <a:rPr lang="en-US" sz="2400" dirty="0">
                <a:latin typeface="Arial"/>
                <a:cs typeface="Arial"/>
              </a:rPr>
              <a:t>Real resource usage traces from 100 machines in a Google cluster</a:t>
            </a:r>
          </a:p>
          <a:p>
            <a:pPr lvl="1"/>
            <a:r>
              <a:rPr lang="en-US" sz="2400" dirty="0" err="1">
                <a:latin typeface="Arial"/>
                <a:cs typeface="Arial"/>
              </a:rPr>
              <a:t>RUBiS</a:t>
            </a:r>
            <a:r>
              <a:rPr lang="en-US" sz="2400" dirty="0">
                <a:latin typeface="Arial"/>
                <a:cs typeface="Arial"/>
              </a:rPr>
              <a:t> driven by real server workload traces</a:t>
            </a:r>
          </a:p>
          <a:p>
            <a:pPr lvl="2"/>
            <a:r>
              <a:rPr lang="en-US" sz="2000" dirty="0" err="1">
                <a:latin typeface="Arial"/>
                <a:cs typeface="Arial"/>
              </a:rPr>
              <a:t>WorldCup</a:t>
            </a:r>
            <a:r>
              <a:rPr lang="en-US" sz="2000" dirty="0">
                <a:latin typeface="Arial"/>
                <a:cs typeface="Arial"/>
              </a:rPr>
              <a:t>' 98, EPA, NASA, </a:t>
            </a:r>
            <a:r>
              <a:rPr lang="en-US" sz="2000" dirty="0" err="1">
                <a:latin typeface="Arial"/>
                <a:cs typeface="Arial"/>
              </a:rPr>
              <a:t>ClarkNet</a:t>
            </a:r>
            <a:endParaRPr lang="en-US" sz="2000" dirty="0">
              <a:latin typeface="Arial"/>
              <a:cs typeface="Arial"/>
            </a:endParaRPr>
          </a:p>
          <a:p>
            <a:pPr lvl="1"/>
            <a:r>
              <a:rPr lang="en-US" sz="2400" dirty="0" err="1">
                <a:latin typeface="Arial"/>
                <a:cs typeface="Arial"/>
              </a:rPr>
              <a:t>Hadoop</a:t>
            </a:r>
            <a:endParaRPr lang="en-US" sz="2400" dirty="0">
              <a:latin typeface="Arial"/>
              <a:cs typeface="Arial"/>
            </a:endParaRPr>
          </a:p>
          <a:p>
            <a:pPr lvl="2"/>
            <a:r>
              <a:rPr lang="en-US" sz="2000" dirty="0">
                <a:latin typeface="Arial"/>
                <a:cs typeface="Arial"/>
              </a:rPr>
              <a:t>Word Count, </a:t>
            </a:r>
            <a:r>
              <a:rPr lang="en-US" sz="2000" dirty="0" err="1">
                <a:latin typeface="Arial"/>
                <a:cs typeface="Arial"/>
              </a:rPr>
              <a:t>Grep</a:t>
            </a:r>
            <a:endParaRPr lang="en-US" sz="2000" dirty="0">
              <a:latin typeface="Arial"/>
              <a:cs typeface="Arial"/>
            </a:endParaRPr>
          </a:p>
          <a:p>
            <a:pPr lvl="1"/>
            <a:r>
              <a:rPr lang="en-US" sz="2400" dirty="0">
                <a:latin typeface="Arial"/>
                <a:cs typeface="Arial"/>
              </a:rPr>
              <a:t>IBM System S</a:t>
            </a:r>
          </a:p>
          <a:p>
            <a:pPr lvl="2"/>
            <a:r>
              <a:rPr lang="en-US" sz="2000" dirty="0">
                <a:latin typeface="Arial"/>
                <a:cs typeface="Arial"/>
              </a:rPr>
              <a:t>Tax calculation application</a:t>
            </a:r>
          </a:p>
          <a:p>
            <a:endParaRPr lang="en-US" sz="2800" dirty="0">
              <a:latin typeface="Times New Roman" pitchFamily="18" charset="0"/>
              <a:cs typeface="Times New Roman" pitchFamily="18" charset="0"/>
            </a:endParaRPr>
          </a:p>
        </p:txBody>
      </p:sp>
      <p:sp>
        <p:nvSpPr>
          <p:cNvPr id="5" name="Slide Number Placeholder 45"/>
          <p:cNvSpPr txBox="1">
            <a:spLocks/>
          </p:cNvSpPr>
          <p:nvPr/>
        </p:nvSpPr>
        <p:spPr>
          <a:xfrm>
            <a:off x="7010400" y="6248400"/>
            <a:ext cx="1905000" cy="457200"/>
          </a:xfrm>
          <a:prstGeom prst="rect">
            <a:avLst/>
          </a:prstGeo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E60306E-77B4-EA44-96D4-0F13576896B4}" type="slidenum">
              <a:rPr kumimoji="0" lang="en-US" sz="1800" b="0" i="0" u="none" strike="noStrike" kern="1200" cap="none" spc="0" normalizeH="0" baseline="0" noProof="0" smtClean="0">
                <a:ln>
                  <a:noFill/>
                </a:ln>
                <a:solidFill>
                  <a:schemeClr val="tx1"/>
                </a:solidFill>
                <a:effectLst/>
                <a:uLnTx/>
                <a:uFillTx/>
                <a:latin typeface="Times New Roman"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50</a:t>
            </a:fld>
            <a:endParaRPr kumimoji="0" lang="en-US" sz="1800" b="0" i="0" u="none" strike="noStrike" kern="1200" cap="none" spc="0" normalizeH="0" baseline="0" noProof="0" dirty="0">
              <a:ln>
                <a:noFill/>
              </a:ln>
              <a:solidFill>
                <a:schemeClr val="tx1"/>
              </a:solidFill>
              <a:effectLst/>
              <a:uLnTx/>
              <a:uFillTx/>
              <a:latin typeface="Times New Roman" charset="0"/>
              <a:ea typeface="+mn-ea"/>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600" y="152400"/>
            <a:ext cx="8915400" cy="1143000"/>
          </a:xfrm>
        </p:spPr>
        <p:txBody>
          <a:bodyPr/>
          <a:lstStyle/>
          <a:p>
            <a:r>
              <a:rPr lang="en-US" b="0" dirty="0">
                <a:latin typeface="+mn-lt"/>
                <a:cs typeface="Times New Roman" pitchFamily="18" charset="0"/>
              </a:rPr>
              <a:t>Summary of Experimental Results</a:t>
            </a:r>
          </a:p>
        </p:txBody>
      </p:sp>
      <p:sp>
        <p:nvSpPr>
          <p:cNvPr id="3" name="内容占位符 2"/>
          <p:cNvSpPr>
            <a:spLocks noGrp="1"/>
          </p:cNvSpPr>
          <p:nvPr>
            <p:ph idx="1"/>
          </p:nvPr>
        </p:nvSpPr>
        <p:spPr>
          <a:xfrm>
            <a:off x="533400" y="1447800"/>
            <a:ext cx="7924800" cy="4572000"/>
          </a:xfrm>
        </p:spPr>
        <p:txBody>
          <a:bodyPr/>
          <a:lstStyle/>
          <a:p>
            <a:r>
              <a:rPr lang="en-US" dirty="0">
                <a:solidFill>
                  <a:srgbClr val="0000FF"/>
                </a:solidFill>
                <a:latin typeface="Arial"/>
                <a:cs typeface="Arial"/>
              </a:rPr>
              <a:t>Prediction accuracy</a:t>
            </a:r>
          </a:p>
          <a:p>
            <a:pPr lvl="1"/>
            <a:r>
              <a:rPr lang="en-US" sz="2400" dirty="0">
                <a:latin typeface="Arial"/>
                <a:cs typeface="Arial"/>
              </a:rPr>
              <a:t>&lt;10% prediction error</a:t>
            </a:r>
          </a:p>
          <a:p>
            <a:r>
              <a:rPr lang="en-US" dirty="0">
                <a:solidFill>
                  <a:srgbClr val="0000FF"/>
                </a:solidFill>
                <a:latin typeface="Arial"/>
                <a:cs typeface="Arial"/>
              </a:rPr>
              <a:t>SLO conformance </a:t>
            </a:r>
          </a:p>
          <a:p>
            <a:pPr lvl="1"/>
            <a:r>
              <a:rPr lang="en-US" sz="2400" dirty="0">
                <a:latin typeface="Arial"/>
                <a:cs typeface="Arial"/>
              </a:rPr>
              <a:t>SLO violation rate: 50% → 2-8% </a:t>
            </a:r>
          </a:p>
          <a:p>
            <a:pPr lvl="1"/>
            <a:r>
              <a:rPr lang="en-US" sz="2400" dirty="0">
                <a:latin typeface="Arial"/>
                <a:cs typeface="Arial"/>
              </a:rPr>
              <a:t>SLO violation time during conflicts: 350 → 60 seconds </a:t>
            </a:r>
          </a:p>
          <a:p>
            <a:r>
              <a:rPr lang="en-US" dirty="0">
                <a:solidFill>
                  <a:srgbClr val="0000FF"/>
                </a:solidFill>
                <a:latin typeface="Arial"/>
                <a:cs typeface="Arial"/>
              </a:rPr>
              <a:t>Energy saving</a:t>
            </a:r>
          </a:p>
          <a:p>
            <a:pPr lvl="1"/>
            <a:r>
              <a:rPr lang="en-US" sz="2400" dirty="0">
                <a:latin typeface="Arial"/>
                <a:cs typeface="Arial"/>
              </a:rPr>
              <a:t>8-10% total energy saving and 39-71% workload energy saving with little impact on the application performance</a:t>
            </a:r>
          </a:p>
        </p:txBody>
      </p:sp>
      <p:sp>
        <p:nvSpPr>
          <p:cNvPr id="5" name="矩形 6"/>
          <p:cNvSpPr/>
          <p:nvPr/>
        </p:nvSpPr>
        <p:spPr>
          <a:xfrm>
            <a:off x="3733800" y="6324600"/>
            <a:ext cx="1548172" cy="307777"/>
          </a:xfrm>
          <a:prstGeom prst="rect">
            <a:avLst/>
          </a:prstGeom>
        </p:spPr>
        <p:txBody>
          <a:bodyPr wrap="square">
            <a:spAutoFit/>
          </a:bodyPr>
          <a:lstStyle/>
          <a:p>
            <a:r>
              <a:rPr lang="en-US" altLang="zh-CN" sz="1400" dirty="0">
                <a:solidFill>
                  <a:srgbClr val="7030A0"/>
                </a:solidFill>
              </a:rPr>
              <a:t>ACM SOCC 2011 </a:t>
            </a:r>
            <a:endParaRPr lang="en-US" sz="1400" dirty="0"/>
          </a:p>
        </p:txBody>
      </p:sp>
      <p:sp>
        <p:nvSpPr>
          <p:cNvPr id="6" name="Slide Number Placeholder 45"/>
          <p:cNvSpPr txBox="1">
            <a:spLocks/>
          </p:cNvSpPr>
          <p:nvPr/>
        </p:nvSpPr>
        <p:spPr>
          <a:xfrm>
            <a:off x="7010400" y="6248400"/>
            <a:ext cx="1905000" cy="457200"/>
          </a:xfrm>
          <a:prstGeom prst="rect">
            <a:avLst/>
          </a:prstGeo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E60306E-77B4-EA44-96D4-0F13576896B4}" type="slidenum">
              <a:rPr kumimoji="0" lang="en-US" sz="1800" b="0" i="0" u="none" strike="noStrike" kern="1200" cap="none" spc="0" normalizeH="0" baseline="0" noProof="0" smtClean="0">
                <a:ln>
                  <a:noFill/>
                </a:ln>
                <a:solidFill>
                  <a:schemeClr val="tx1"/>
                </a:solidFill>
                <a:effectLst/>
                <a:uLnTx/>
                <a:uFillTx/>
                <a:latin typeface="Times New Roman"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51</a:t>
            </a:fld>
            <a:endParaRPr kumimoji="0" lang="en-US" sz="1800" b="0" i="0" u="none" strike="noStrike" kern="1200" cap="none" spc="0" normalizeH="0" baseline="0" noProof="0" dirty="0">
              <a:ln>
                <a:noFill/>
              </a:ln>
              <a:solidFill>
                <a:schemeClr val="tx1"/>
              </a:solidFill>
              <a:effectLst/>
              <a:uLnTx/>
              <a:uFillTx/>
              <a:latin typeface="Times New Roman" charset="0"/>
              <a:ea typeface="+mn-ea"/>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1143000"/>
          </a:xfrm>
        </p:spPr>
        <p:txBody>
          <a:bodyPr/>
          <a:lstStyle/>
          <a:p>
            <a:r>
              <a:rPr lang="en-US" dirty="0"/>
              <a:t>Overload handling</a:t>
            </a:r>
          </a:p>
        </p:txBody>
      </p:sp>
      <p:sp>
        <p:nvSpPr>
          <p:cNvPr id="3" name="Content Placeholder 2"/>
          <p:cNvSpPr>
            <a:spLocks noGrp="1"/>
          </p:cNvSpPr>
          <p:nvPr>
            <p:ph idx="1"/>
          </p:nvPr>
        </p:nvSpPr>
        <p:spPr>
          <a:xfrm>
            <a:off x="457200" y="1066800"/>
            <a:ext cx="7772400" cy="4114800"/>
          </a:xfrm>
        </p:spPr>
        <p:txBody>
          <a:bodyPr/>
          <a:lstStyle/>
          <a:p>
            <a:r>
              <a:rPr lang="en-US" dirty="0"/>
              <a:t>Web server: during scaling</a:t>
            </a:r>
          </a:p>
        </p:txBody>
      </p:sp>
      <p:pic>
        <p:nvPicPr>
          <p:cNvPr id="6" name="Picture 3" descr="I:\papers\icac13_agile_camera_ready\figures\cdf_ws_during.eps"/>
          <p:cNvPicPr>
            <a:picLocks noChangeAspect="1" noChangeArrowheads="1"/>
          </p:cNvPicPr>
          <p:nvPr/>
        </p:nvPicPr>
        <p:blipFill>
          <a:blip r:embed="rId2"/>
          <a:stretch>
            <a:fillRect/>
          </a:stretch>
        </p:blipFill>
        <p:spPr bwMode="auto">
          <a:xfrm>
            <a:off x="1524000" y="2057400"/>
            <a:ext cx="5856031" cy="41328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9" name="Slide Number Placeholder 8"/>
          <p:cNvSpPr>
            <a:spLocks noGrp="1"/>
          </p:cNvSpPr>
          <p:nvPr>
            <p:ph type="sldNum" sz="quarter" idx="10"/>
          </p:nvPr>
        </p:nvSpPr>
        <p:spPr>
          <a:xfrm>
            <a:off x="7239000" y="6172200"/>
            <a:ext cx="1905000" cy="457200"/>
          </a:xfrm>
        </p:spPr>
        <p:txBody>
          <a:bodyPr/>
          <a:lstStyle/>
          <a:p>
            <a:pPr>
              <a:defRPr/>
            </a:pPr>
            <a:fld id="{46AC1988-CA49-4852-A6F6-88C80B5CC139}" type="slidenum">
              <a:rPr lang="zh-CN" altLang="en-US" smtClean="0"/>
              <a:pPr>
                <a:defRPr/>
              </a:pPr>
              <a:t>52</a:t>
            </a:fld>
            <a:endParaRPr lang="en-US" altLang="zh-CN" dirty="0"/>
          </a:p>
        </p:txBody>
      </p:sp>
    </p:spTree>
    <p:extLst>
      <p:ext uri="{BB962C8B-B14F-4D97-AF65-F5344CB8AC3E}">
        <p14:creationId xmlns:p14="http://schemas.microsoft.com/office/powerpoint/2010/main" val="499711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661" name="Rectangle 77"/>
          <p:cNvSpPr>
            <a:spLocks noChangeArrowheads="1"/>
          </p:cNvSpPr>
          <p:nvPr/>
        </p:nvSpPr>
        <p:spPr bwMode="auto">
          <a:xfrm>
            <a:off x="4038600" y="2362200"/>
            <a:ext cx="914400" cy="914400"/>
          </a:xfrm>
          <a:prstGeom prst="rect">
            <a:avLst/>
          </a:prstGeom>
          <a:solidFill>
            <a:srgbClr val="FF0000"/>
          </a:solidFill>
          <a:ln w="9525">
            <a:solidFill>
              <a:schemeClr val="hlink"/>
            </a:solidFill>
            <a:miter lim="800000"/>
            <a:headEnd/>
            <a:tailEnd/>
          </a:ln>
        </p:spPr>
        <p:txBody>
          <a:bodyPr wrap="none" anchor="ctr">
            <a:prstTxWarp prst="textNoShape">
              <a:avLst/>
            </a:prstTxWarp>
          </a:bodyPr>
          <a:lstStyle/>
          <a:p>
            <a:endParaRPr lang="en-US"/>
          </a:p>
        </p:txBody>
      </p:sp>
      <p:sp>
        <p:nvSpPr>
          <p:cNvPr id="20483" name="Rectangle 2"/>
          <p:cNvSpPr>
            <a:spLocks noChangeArrowheads="1"/>
          </p:cNvSpPr>
          <p:nvPr/>
        </p:nvSpPr>
        <p:spPr bwMode="auto">
          <a:xfrm>
            <a:off x="990600" y="4343400"/>
            <a:ext cx="6858000" cy="19812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20484" name="Rectangle 3"/>
          <p:cNvSpPr>
            <a:spLocks noGrp="1" noChangeArrowheads="1"/>
          </p:cNvSpPr>
          <p:nvPr>
            <p:ph type="title"/>
          </p:nvPr>
        </p:nvSpPr>
        <p:spPr>
          <a:xfrm>
            <a:off x="228600" y="152400"/>
            <a:ext cx="7924800" cy="914400"/>
          </a:xfrm>
        </p:spPr>
        <p:txBody>
          <a:bodyPr/>
          <a:lstStyle/>
          <a:p>
            <a:pPr eaLnBrk="1" hangingPunct="1"/>
            <a:r>
              <a:rPr lang="en-US" b="0" dirty="0">
                <a:solidFill>
                  <a:schemeClr val="accent2"/>
                </a:solidFill>
                <a:cs typeface="ＭＳ Ｐゴシック" charset="-128"/>
              </a:rPr>
              <a:t>Predictive Online System Anomaly Management</a:t>
            </a:r>
          </a:p>
        </p:txBody>
      </p:sp>
      <p:sp>
        <p:nvSpPr>
          <p:cNvPr id="20485" name="AutoShape 4"/>
          <p:cNvSpPr>
            <a:spLocks noChangeArrowheads="1"/>
          </p:cNvSpPr>
          <p:nvPr/>
        </p:nvSpPr>
        <p:spPr bwMode="auto">
          <a:xfrm>
            <a:off x="1066800" y="4953000"/>
            <a:ext cx="1676400" cy="990600"/>
          </a:xfrm>
          <a:prstGeom prst="roundRect">
            <a:avLst>
              <a:gd name="adj" fmla="val 16667"/>
            </a:avLst>
          </a:prstGeom>
          <a:solidFill>
            <a:schemeClr val="accent5">
              <a:lumMod val="75000"/>
            </a:schemeClr>
          </a:solidFill>
          <a:ln w="9525">
            <a:solidFill>
              <a:schemeClr val="tx1"/>
            </a:solidFill>
            <a:round/>
            <a:headEnd/>
            <a:tailEnd/>
          </a:ln>
        </p:spPr>
        <p:txBody>
          <a:bodyPr wrap="none" anchor="ctr">
            <a:prstTxWarp prst="textNoShape">
              <a:avLst/>
            </a:prstTxWarp>
          </a:bodyPr>
          <a:lstStyle/>
          <a:p>
            <a:pPr algn="ctr"/>
            <a:r>
              <a:rPr lang="en-US" dirty="0"/>
              <a:t>Online anomaly </a:t>
            </a:r>
            <a:br>
              <a:rPr lang="en-US"/>
            </a:br>
            <a:r>
              <a:rPr lang="en-US"/>
              <a:t>prediction</a:t>
            </a:r>
            <a:endParaRPr lang="en-US" dirty="0"/>
          </a:p>
        </p:txBody>
      </p:sp>
      <p:sp>
        <p:nvSpPr>
          <p:cNvPr id="20487" name="AutoShape 6"/>
          <p:cNvSpPr>
            <a:spLocks noChangeArrowheads="1"/>
          </p:cNvSpPr>
          <p:nvPr/>
        </p:nvSpPr>
        <p:spPr bwMode="auto">
          <a:xfrm>
            <a:off x="3581400" y="4495800"/>
            <a:ext cx="1676400" cy="762000"/>
          </a:xfrm>
          <a:prstGeom prst="roundRect">
            <a:avLst>
              <a:gd name="adj" fmla="val 16667"/>
            </a:avLst>
          </a:prstGeom>
          <a:solidFill>
            <a:schemeClr val="accent1"/>
          </a:solidFill>
          <a:ln w="9525">
            <a:solidFill>
              <a:schemeClr val="tx1"/>
            </a:solidFill>
            <a:round/>
            <a:headEnd/>
            <a:tailEnd/>
          </a:ln>
        </p:spPr>
        <p:txBody>
          <a:bodyPr wrap="none" anchor="ctr">
            <a:prstTxWarp prst="textNoShape">
              <a:avLst/>
            </a:prstTxWarp>
          </a:bodyPr>
          <a:lstStyle/>
          <a:p>
            <a:pPr algn="ctr">
              <a:defRPr/>
            </a:pPr>
            <a:r>
              <a:rPr lang="en-US" dirty="0"/>
              <a:t>First response </a:t>
            </a:r>
          </a:p>
          <a:p>
            <a:pPr algn="ctr">
              <a:defRPr/>
            </a:pPr>
            <a:r>
              <a:rPr lang="en-US" dirty="0"/>
              <a:t>recovery</a:t>
            </a:r>
          </a:p>
        </p:txBody>
      </p:sp>
      <p:sp>
        <p:nvSpPr>
          <p:cNvPr id="20488" name="AutoShape 7"/>
          <p:cNvSpPr>
            <a:spLocks noChangeArrowheads="1"/>
          </p:cNvSpPr>
          <p:nvPr/>
        </p:nvSpPr>
        <p:spPr bwMode="auto">
          <a:xfrm>
            <a:off x="6324600" y="4953000"/>
            <a:ext cx="1447800" cy="1143000"/>
          </a:xfrm>
          <a:prstGeom prst="roundRect">
            <a:avLst>
              <a:gd name="adj" fmla="val 16667"/>
            </a:avLst>
          </a:prstGeom>
          <a:solidFill>
            <a:srgbClr val="FF6600"/>
          </a:solidFill>
          <a:ln w="9525">
            <a:solidFill>
              <a:schemeClr val="tx1"/>
            </a:solidFill>
            <a:round/>
            <a:headEnd/>
            <a:tailEnd/>
          </a:ln>
        </p:spPr>
        <p:txBody>
          <a:bodyPr wrap="none" anchor="ctr">
            <a:prstTxWarp prst="textNoShape">
              <a:avLst/>
            </a:prstTxWarp>
          </a:bodyPr>
          <a:lstStyle/>
          <a:p>
            <a:pPr algn="ctr">
              <a:defRPr/>
            </a:pPr>
            <a:r>
              <a:rPr lang="en-US" dirty="0"/>
              <a:t>In-situ</a:t>
            </a:r>
          </a:p>
          <a:p>
            <a:pPr algn="ctr">
              <a:defRPr/>
            </a:pPr>
            <a:r>
              <a:rPr lang="en-US" dirty="0"/>
              <a:t>Anomaly </a:t>
            </a:r>
            <a:br>
              <a:rPr lang="en-US" dirty="0"/>
            </a:br>
            <a:r>
              <a:rPr lang="en-US" dirty="0"/>
              <a:t>diagnosis </a:t>
            </a:r>
          </a:p>
          <a:p>
            <a:pPr algn="ctr">
              <a:defRPr/>
            </a:pPr>
            <a:r>
              <a:rPr lang="en-US" dirty="0"/>
              <a:t>(on-going)</a:t>
            </a:r>
          </a:p>
        </p:txBody>
      </p:sp>
      <p:sp>
        <p:nvSpPr>
          <p:cNvPr id="20489" name="Line 8"/>
          <p:cNvSpPr>
            <a:spLocks noChangeShapeType="1"/>
          </p:cNvSpPr>
          <p:nvPr/>
        </p:nvSpPr>
        <p:spPr bwMode="auto">
          <a:xfrm flipV="1">
            <a:off x="2819400" y="4800600"/>
            <a:ext cx="914400" cy="4572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95593" name="Text Box 9"/>
          <p:cNvSpPr txBox="1">
            <a:spLocks noChangeArrowheads="1"/>
          </p:cNvSpPr>
          <p:nvPr/>
        </p:nvSpPr>
        <p:spPr bwMode="auto">
          <a:xfrm>
            <a:off x="2362200" y="4191000"/>
            <a:ext cx="1219200" cy="923330"/>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dirty="0">
                <a:solidFill>
                  <a:srgbClr val="000000"/>
                </a:solidFill>
              </a:rPr>
              <a:t>A</a:t>
            </a:r>
            <a:r>
              <a:rPr lang="en-US" dirty="0"/>
              <a:t>dvance </a:t>
            </a:r>
            <a:br>
              <a:rPr lang="en-US" dirty="0"/>
            </a:br>
            <a:r>
              <a:rPr lang="en-US" dirty="0"/>
              <a:t>anomaly alerts</a:t>
            </a:r>
          </a:p>
        </p:txBody>
      </p:sp>
      <p:sp>
        <p:nvSpPr>
          <p:cNvPr id="20491" name="Line 10"/>
          <p:cNvSpPr>
            <a:spLocks noChangeShapeType="1"/>
          </p:cNvSpPr>
          <p:nvPr/>
        </p:nvSpPr>
        <p:spPr bwMode="auto">
          <a:xfrm flipH="1" flipV="1">
            <a:off x="2819400" y="5486400"/>
            <a:ext cx="838200" cy="381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95596" name="Line 12"/>
          <p:cNvSpPr>
            <a:spLocks noChangeShapeType="1"/>
          </p:cNvSpPr>
          <p:nvPr/>
        </p:nvSpPr>
        <p:spPr bwMode="auto">
          <a:xfrm flipH="1" flipV="1">
            <a:off x="4800600" y="2590800"/>
            <a:ext cx="1981200" cy="2362200"/>
          </a:xfrm>
          <a:prstGeom prst="line">
            <a:avLst/>
          </a:prstGeom>
          <a:noFill/>
          <a:ln w="9525">
            <a:solidFill>
              <a:srgbClr val="3366FF"/>
            </a:solidFill>
            <a:round/>
            <a:headEnd/>
            <a:tailEnd type="triangle" w="med" len="med"/>
          </a:ln>
        </p:spPr>
        <p:txBody>
          <a:bodyPr>
            <a:prstTxWarp prst="textNoShape">
              <a:avLst/>
            </a:prstTxWarp>
          </a:bodyPr>
          <a:lstStyle/>
          <a:p>
            <a:endParaRPr lang="en-US"/>
          </a:p>
        </p:txBody>
      </p:sp>
      <p:sp>
        <p:nvSpPr>
          <p:cNvPr id="20494" name="Oval 13"/>
          <p:cNvSpPr>
            <a:spLocks noChangeArrowheads="1"/>
          </p:cNvSpPr>
          <p:nvPr/>
        </p:nvSpPr>
        <p:spPr bwMode="auto">
          <a:xfrm>
            <a:off x="4278313" y="2430463"/>
            <a:ext cx="414337" cy="317500"/>
          </a:xfrm>
          <a:prstGeom prst="ellipse">
            <a:avLst/>
          </a:prstGeom>
          <a:solidFill>
            <a:srgbClr val="FFCC00"/>
          </a:solidFill>
          <a:ln w="9525">
            <a:solidFill>
              <a:schemeClr val="tx1"/>
            </a:solidFill>
            <a:round/>
            <a:headEnd/>
            <a:tailEnd/>
          </a:ln>
        </p:spPr>
        <p:txBody>
          <a:bodyPr wrap="none" anchor="ctr">
            <a:prstTxWarp prst="textNoShape">
              <a:avLst/>
            </a:prstTxWarp>
          </a:bodyPr>
          <a:lstStyle/>
          <a:p>
            <a:pPr algn="ctr"/>
            <a:endParaRPr lang="en-US"/>
          </a:p>
        </p:txBody>
      </p:sp>
      <p:sp>
        <p:nvSpPr>
          <p:cNvPr id="20495" name="Rectangle 14"/>
          <p:cNvSpPr>
            <a:spLocks noChangeArrowheads="1"/>
          </p:cNvSpPr>
          <p:nvPr/>
        </p:nvSpPr>
        <p:spPr bwMode="auto">
          <a:xfrm>
            <a:off x="990600" y="1447800"/>
            <a:ext cx="6858000" cy="26670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grpSp>
        <p:nvGrpSpPr>
          <p:cNvPr id="2" name="Group 15"/>
          <p:cNvGrpSpPr>
            <a:grpSpLocks/>
          </p:cNvGrpSpPr>
          <p:nvPr/>
        </p:nvGrpSpPr>
        <p:grpSpPr bwMode="auto">
          <a:xfrm>
            <a:off x="3886200" y="1905000"/>
            <a:ext cx="957263" cy="423863"/>
            <a:chOff x="1536" y="1344"/>
            <a:chExt cx="418" cy="240"/>
          </a:xfrm>
        </p:grpSpPr>
        <p:pic>
          <p:nvPicPr>
            <p:cNvPr id="20556" name="Picture 16"/>
            <p:cNvPicPr>
              <a:picLocks noChangeAspect="1" noChangeArrowheads="1"/>
            </p:cNvPicPr>
            <p:nvPr/>
          </p:nvPicPr>
          <p:blipFill>
            <a:blip r:embed="rId3"/>
            <a:srcRect/>
            <a:stretch>
              <a:fillRect/>
            </a:stretch>
          </p:blipFill>
          <p:spPr bwMode="auto">
            <a:xfrm>
              <a:off x="1536" y="1344"/>
              <a:ext cx="418" cy="240"/>
            </a:xfrm>
            <a:prstGeom prst="rect">
              <a:avLst/>
            </a:prstGeom>
            <a:noFill/>
            <a:ln w="9525">
              <a:noFill/>
              <a:miter lim="800000"/>
              <a:headEnd/>
              <a:tailEnd/>
            </a:ln>
          </p:spPr>
        </p:pic>
        <p:sp>
          <p:nvSpPr>
            <p:cNvPr id="20557" name="AutoShape 17"/>
            <p:cNvSpPr>
              <a:spLocks noChangeArrowheads="1"/>
            </p:cNvSpPr>
            <p:nvPr/>
          </p:nvSpPr>
          <p:spPr bwMode="auto">
            <a:xfrm>
              <a:off x="1776" y="1442"/>
              <a:ext cx="144" cy="131"/>
            </a:xfrm>
            <a:prstGeom prst="sun">
              <a:avLst>
                <a:gd name="adj" fmla="val 25000"/>
              </a:avLst>
            </a:prstGeom>
            <a:solidFill>
              <a:srgbClr val="FFCC00"/>
            </a:solidFill>
            <a:ln w="9525">
              <a:solidFill>
                <a:srgbClr val="FF9900"/>
              </a:solidFill>
              <a:miter lim="800000"/>
              <a:headEnd/>
              <a:tailEnd/>
            </a:ln>
          </p:spPr>
          <p:txBody>
            <a:bodyPr wrap="none" anchor="ctr">
              <a:prstTxWarp prst="textNoShape">
                <a:avLst/>
              </a:prstTxWarp>
            </a:bodyPr>
            <a:lstStyle/>
            <a:p>
              <a:endParaRPr lang="en-US"/>
            </a:p>
          </p:txBody>
        </p:sp>
      </p:grpSp>
      <p:sp>
        <p:nvSpPr>
          <p:cNvPr id="20497" name="Oval 18"/>
          <p:cNvSpPr>
            <a:spLocks noChangeArrowheads="1"/>
          </p:cNvSpPr>
          <p:nvPr/>
        </p:nvSpPr>
        <p:spPr bwMode="auto">
          <a:xfrm>
            <a:off x="1584325" y="1587500"/>
            <a:ext cx="414338" cy="317500"/>
          </a:xfrm>
          <a:prstGeom prst="ellipse">
            <a:avLst/>
          </a:prstGeom>
          <a:noFill/>
          <a:ln w="9525">
            <a:solidFill>
              <a:schemeClr val="tx1"/>
            </a:solidFill>
            <a:round/>
            <a:headEnd/>
            <a:tailEnd/>
          </a:ln>
        </p:spPr>
        <p:txBody>
          <a:bodyPr wrap="none" anchor="ctr">
            <a:prstTxWarp prst="textNoShape">
              <a:avLst/>
            </a:prstTxWarp>
          </a:bodyPr>
          <a:lstStyle/>
          <a:p>
            <a:pPr algn="ctr"/>
            <a:r>
              <a:rPr lang="en-US"/>
              <a:t>C1</a:t>
            </a:r>
          </a:p>
        </p:txBody>
      </p:sp>
      <p:sp>
        <p:nvSpPr>
          <p:cNvPr id="20498" name="Oval 19"/>
          <p:cNvSpPr>
            <a:spLocks noChangeArrowheads="1"/>
          </p:cNvSpPr>
          <p:nvPr/>
        </p:nvSpPr>
        <p:spPr bwMode="auto">
          <a:xfrm>
            <a:off x="6246813" y="1587500"/>
            <a:ext cx="414337" cy="317500"/>
          </a:xfrm>
          <a:prstGeom prst="ellipse">
            <a:avLst/>
          </a:prstGeom>
          <a:noFill/>
          <a:ln w="9525">
            <a:solidFill>
              <a:schemeClr val="tx1"/>
            </a:solidFill>
            <a:round/>
            <a:headEnd/>
            <a:tailEnd/>
          </a:ln>
        </p:spPr>
        <p:txBody>
          <a:bodyPr wrap="none" anchor="ctr">
            <a:prstTxWarp prst="textNoShape">
              <a:avLst/>
            </a:prstTxWarp>
          </a:bodyPr>
          <a:lstStyle/>
          <a:p>
            <a:pPr algn="ctr"/>
            <a:r>
              <a:rPr lang="en-US"/>
              <a:t>C2</a:t>
            </a:r>
          </a:p>
        </p:txBody>
      </p:sp>
      <p:sp>
        <p:nvSpPr>
          <p:cNvPr id="20499" name="Oval 20"/>
          <p:cNvSpPr>
            <a:spLocks noChangeArrowheads="1"/>
          </p:cNvSpPr>
          <p:nvPr/>
        </p:nvSpPr>
        <p:spPr bwMode="auto">
          <a:xfrm>
            <a:off x="6867525" y="1587500"/>
            <a:ext cx="414338" cy="317500"/>
          </a:xfrm>
          <a:prstGeom prst="ellipse">
            <a:avLst/>
          </a:prstGeom>
          <a:noFill/>
          <a:ln w="9525">
            <a:solidFill>
              <a:schemeClr val="tx1"/>
            </a:solidFill>
            <a:round/>
            <a:headEnd/>
            <a:tailEnd/>
          </a:ln>
        </p:spPr>
        <p:txBody>
          <a:bodyPr wrap="none" anchor="ctr">
            <a:prstTxWarp prst="textNoShape">
              <a:avLst/>
            </a:prstTxWarp>
          </a:bodyPr>
          <a:lstStyle/>
          <a:p>
            <a:pPr algn="ctr"/>
            <a:r>
              <a:rPr lang="en-US"/>
              <a:t>C4</a:t>
            </a:r>
            <a:endParaRPr lang="en-US">
              <a:solidFill>
                <a:schemeClr val="bg1"/>
              </a:solidFill>
            </a:endParaRPr>
          </a:p>
        </p:txBody>
      </p:sp>
      <p:sp>
        <p:nvSpPr>
          <p:cNvPr id="20500" name="Oval 21"/>
          <p:cNvSpPr>
            <a:spLocks noChangeArrowheads="1"/>
          </p:cNvSpPr>
          <p:nvPr/>
        </p:nvSpPr>
        <p:spPr bwMode="auto">
          <a:xfrm>
            <a:off x="4267200" y="2438400"/>
            <a:ext cx="414338" cy="317500"/>
          </a:xfrm>
          <a:prstGeom prst="ellipse">
            <a:avLst/>
          </a:prstGeom>
          <a:noFill/>
          <a:ln w="9525">
            <a:solidFill>
              <a:schemeClr val="tx1"/>
            </a:solidFill>
            <a:round/>
            <a:headEnd/>
            <a:tailEnd/>
          </a:ln>
        </p:spPr>
        <p:txBody>
          <a:bodyPr wrap="none" anchor="ctr">
            <a:prstTxWarp prst="textNoShape">
              <a:avLst/>
            </a:prstTxWarp>
          </a:bodyPr>
          <a:lstStyle/>
          <a:p>
            <a:pPr algn="ctr"/>
            <a:r>
              <a:rPr lang="en-US" dirty="0"/>
              <a:t>C6</a:t>
            </a:r>
          </a:p>
        </p:txBody>
      </p:sp>
      <p:sp>
        <p:nvSpPr>
          <p:cNvPr id="6165" name="Oval 22"/>
          <p:cNvSpPr>
            <a:spLocks noChangeArrowheads="1"/>
          </p:cNvSpPr>
          <p:nvPr/>
        </p:nvSpPr>
        <p:spPr bwMode="auto">
          <a:xfrm>
            <a:off x="3760788" y="2430463"/>
            <a:ext cx="414337" cy="317500"/>
          </a:xfrm>
          <a:prstGeom prst="ellipse">
            <a:avLst/>
          </a:prstGeom>
          <a:noFill/>
          <a:ln w="9525">
            <a:solidFill>
              <a:schemeClr val="tx1"/>
            </a:solidFill>
            <a:round/>
            <a:headEnd/>
            <a:tailEnd/>
          </a:ln>
        </p:spPr>
        <p:txBody>
          <a:bodyPr wrap="none" anchor="ctr">
            <a:prstTxWarp prst="textNoShape">
              <a:avLst/>
            </a:prstTxWarp>
          </a:bodyPr>
          <a:lstStyle/>
          <a:p>
            <a:pPr algn="ctr"/>
            <a:r>
              <a:rPr lang="en-US"/>
              <a:t>C5</a:t>
            </a:r>
          </a:p>
        </p:txBody>
      </p:sp>
      <p:sp>
        <p:nvSpPr>
          <p:cNvPr id="20502" name="Oval 23"/>
          <p:cNvSpPr>
            <a:spLocks noChangeArrowheads="1"/>
          </p:cNvSpPr>
          <p:nvPr/>
        </p:nvSpPr>
        <p:spPr bwMode="auto">
          <a:xfrm>
            <a:off x="6867525" y="2360613"/>
            <a:ext cx="414338" cy="317500"/>
          </a:xfrm>
          <a:prstGeom prst="ellipse">
            <a:avLst/>
          </a:prstGeom>
          <a:noFill/>
          <a:ln w="9525">
            <a:solidFill>
              <a:schemeClr val="tx1"/>
            </a:solidFill>
            <a:round/>
            <a:headEnd/>
            <a:tailEnd/>
          </a:ln>
        </p:spPr>
        <p:txBody>
          <a:bodyPr wrap="none" anchor="ctr">
            <a:prstTxWarp prst="textNoShape">
              <a:avLst/>
            </a:prstTxWarp>
          </a:bodyPr>
          <a:lstStyle/>
          <a:p>
            <a:pPr algn="ctr"/>
            <a:r>
              <a:rPr lang="en-US"/>
              <a:t>C7</a:t>
            </a:r>
          </a:p>
        </p:txBody>
      </p:sp>
      <p:sp>
        <p:nvSpPr>
          <p:cNvPr id="20503" name="Oval 24"/>
          <p:cNvSpPr>
            <a:spLocks noChangeArrowheads="1"/>
          </p:cNvSpPr>
          <p:nvPr/>
        </p:nvSpPr>
        <p:spPr bwMode="auto">
          <a:xfrm>
            <a:off x="4381500" y="3201988"/>
            <a:ext cx="414338" cy="317500"/>
          </a:xfrm>
          <a:prstGeom prst="ellipse">
            <a:avLst/>
          </a:prstGeom>
          <a:noFill/>
          <a:ln w="9525">
            <a:solidFill>
              <a:schemeClr val="tx1"/>
            </a:solidFill>
            <a:round/>
            <a:headEnd/>
            <a:tailEnd/>
          </a:ln>
        </p:spPr>
        <p:txBody>
          <a:bodyPr wrap="none" anchor="ctr">
            <a:prstTxWarp prst="textNoShape">
              <a:avLst/>
            </a:prstTxWarp>
          </a:bodyPr>
          <a:lstStyle/>
          <a:p>
            <a:pPr algn="ctr"/>
            <a:r>
              <a:rPr lang="en-US"/>
              <a:t>C9</a:t>
            </a:r>
          </a:p>
        </p:txBody>
      </p:sp>
      <p:sp>
        <p:nvSpPr>
          <p:cNvPr id="20504" name="Oval 25"/>
          <p:cNvSpPr>
            <a:spLocks noChangeArrowheads="1"/>
          </p:cNvSpPr>
          <p:nvPr/>
        </p:nvSpPr>
        <p:spPr bwMode="auto">
          <a:xfrm>
            <a:off x="6764338" y="3201988"/>
            <a:ext cx="517525" cy="350837"/>
          </a:xfrm>
          <a:prstGeom prst="ellipse">
            <a:avLst/>
          </a:prstGeom>
          <a:noFill/>
          <a:ln w="9525">
            <a:solidFill>
              <a:schemeClr val="tx1"/>
            </a:solidFill>
            <a:round/>
            <a:headEnd/>
            <a:tailEnd/>
          </a:ln>
        </p:spPr>
        <p:txBody>
          <a:bodyPr wrap="none" anchor="ctr">
            <a:prstTxWarp prst="textNoShape">
              <a:avLst/>
            </a:prstTxWarp>
          </a:bodyPr>
          <a:lstStyle/>
          <a:p>
            <a:pPr algn="ctr"/>
            <a:r>
              <a:rPr lang="en-US"/>
              <a:t>C10</a:t>
            </a:r>
          </a:p>
        </p:txBody>
      </p:sp>
      <p:sp>
        <p:nvSpPr>
          <p:cNvPr id="20505" name="Oval 26"/>
          <p:cNvSpPr>
            <a:spLocks noChangeArrowheads="1"/>
          </p:cNvSpPr>
          <p:nvPr/>
        </p:nvSpPr>
        <p:spPr bwMode="auto">
          <a:xfrm>
            <a:off x="1481138" y="3201988"/>
            <a:ext cx="414337" cy="317500"/>
          </a:xfrm>
          <a:prstGeom prst="ellipse">
            <a:avLst/>
          </a:prstGeom>
          <a:noFill/>
          <a:ln w="9525">
            <a:solidFill>
              <a:schemeClr val="tx1"/>
            </a:solidFill>
            <a:round/>
            <a:headEnd/>
            <a:tailEnd/>
          </a:ln>
        </p:spPr>
        <p:txBody>
          <a:bodyPr wrap="none" anchor="ctr">
            <a:prstTxWarp prst="textNoShape">
              <a:avLst/>
            </a:prstTxWarp>
          </a:bodyPr>
          <a:lstStyle/>
          <a:p>
            <a:pPr algn="ctr"/>
            <a:r>
              <a:rPr lang="en-US"/>
              <a:t>C8</a:t>
            </a:r>
          </a:p>
        </p:txBody>
      </p:sp>
      <p:sp>
        <p:nvSpPr>
          <p:cNvPr id="6170" name="Oval 27"/>
          <p:cNvSpPr>
            <a:spLocks noChangeArrowheads="1"/>
          </p:cNvSpPr>
          <p:nvPr/>
        </p:nvSpPr>
        <p:spPr bwMode="auto">
          <a:xfrm>
            <a:off x="1447800" y="2362200"/>
            <a:ext cx="414338" cy="317500"/>
          </a:xfrm>
          <a:prstGeom prst="ellipse">
            <a:avLst/>
          </a:prstGeom>
          <a:noFill/>
          <a:ln w="9525">
            <a:solidFill>
              <a:schemeClr val="tx1"/>
            </a:solidFill>
            <a:round/>
            <a:headEnd/>
            <a:tailEnd/>
          </a:ln>
        </p:spPr>
        <p:txBody>
          <a:bodyPr wrap="none" anchor="ctr">
            <a:prstTxWarp prst="textNoShape">
              <a:avLst/>
            </a:prstTxWarp>
          </a:bodyPr>
          <a:lstStyle/>
          <a:p>
            <a:pPr algn="ctr"/>
            <a:r>
              <a:rPr lang="en-US"/>
              <a:t>C5</a:t>
            </a:r>
          </a:p>
        </p:txBody>
      </p:sp>
      <p:sp>
        <p:nvSpPr>
          <p:cNvPr id="20507" name="Line 28"/>
          <p:cNvSpPr>
            <a:spLocks noChangeShapeType="1"/>
          </p:cNvSpPr>
          <p:nvPr/>
        </p:nvSpPr>
        <p:spPr bwMode="auto">
          <a:xfrm>
            <a:off x="2309813" y="2079625"/>
            <a:ext cx="1554162"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20508" name="Line 29"/>
          <p:cNvSpPr>
            <a:spLocks noChangeShapeType="1"/>
          </p:cNvSpPr>
          <p:nvPr/>
        </p:nvSpPr>
        <p:spPr bwMode="auto">
          <a:xfrm>
            <a:off x="4692650" y="2079625"/>
            <a:ext cx="165735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20509" name="Line 30"/>
          <p:cNvSpPr>
            <a:spLocks noChangeShapeType="1"/>
          </p:cNvSpPr>
          <p:nvPr/>
        </p:nvSpPr>
        <p:spPr bwMode="auto">
          <a:xfrm>
            <a:off x="2309813" y="2921000"/>
            <a:ext cx="1554162"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20510" name="Line 31"/>
          <p:cNvSpPr>
            <a:spLocks noChangeShapeType="1"/>
          </p:cNvSpPr>
          <p:nvPr/>
        </p:nvSpPr>
        <p:spPr bwMode="auto">
          <a:xfrm>
            <a:off x="4692650" y="2921000"/>
            <a:ext cx="165735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20511" name="Line 32"/>
          <p:cNvSpPr>
            <a:spLocks noChangeShapeType="1"/>
          </p:cNvSpPr>
          <p:nvPr/>
        </p:nvSpPr>
        <p:spPr bwMode="auto">
          <a:xfrm>
            <a:off x="2413000" y="3694113"/>
            <a:ext cx="1450975"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20512" name="Line 33"/>
          <p:cNvSpPr>
            <a:spLocks noChangeShapeType="1"/>
          </p:cNvSpPr>
          <p:nvPr/>
        </p:nvSpPr>
        <p:spPr bwMode="auto">
          <a:xfrm>
            <a:off x="1895475" y="2219325"/>
            <a:ext cx="0" cy="492125"/>
          </a:xfrm>
          <a:prstGeom prst="line">
            <a:avLst/>
          </a:prstGeom>
          <a:noFill/>
          <a:ln w="9525">
            <a:solidFill>
              <a:schemeClr val="tx1"/>
            </a:solidFill>
            <a:round/>
            <a:headEnd/>
            <a:tailEnd/>
          </a:ln>
        </p:spPr>
        <p:txBody>
          <a:bodyPr>
            <a:prstTxWarp prst="textNoShape">
              <a:avLst/>
            </a:prstTxWarp>
          </a:bodyPr>
          <a:lstStyle/>
          <a:p>
            <a:endParaRPr lang="en-US"/>
          </a:p>
        </p:txBody>
      </p:sp>
      <p:sp>
        <p:nvSpPr>
          <p:cNvPr id="20513" name="Line 34"/>
          <p:cNvSpPr>
            <a:spLocks noChangeShapeType="1"/>
          </p:cNvSpPr>
          <p:nvPr/>
        </p:nvSpPr>
        <p:spPr bwMode="auto">
          <a:xfrm>
            <a:off x="1895475" y="3132138"/>
            <a:ext cx="0" cy="4206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0514" name="Line 35"/>
          <p:cNvSpPr>
            <a:spLocks noChangeShapeType="1"/>
          </p:cNvSpPr>
          <p:nvPr/>
        </p:nvSpPr>
        <p:spPr bwMode="auto">
          <a:xfrm>
            <a:off x="4278313" y="2290763"/>
            <a:ext cx="0" cy="420687"/>
          </a:xfrm>
          <a:prstGeom prst="line">
            <a:avLst/>
          </a:prstGeom>
          <a:noFill/>
          <a:ln w="9525">
            <a:solidFill>
              <a:schemeClr val="tx1"/>
            </a:solidFill>
            <a:round/>
            <a:headEnd/>
            <a:tailEnd/>
          </a:ln>
        </p:spPr>
        <p:txBody>
          <a:bodyPr>
            <a:prstTxWarp prst="textNoShape">
              <a:avLst/>
            </a:prstTxWarp>
          </a:bodyPr>
          <a:lstStyle/>
          <a:p>
            <a:endParaRPr lang="en-US"/>
          </a:p>
        </p:txBody>
      </p:sp>
      <p:sp>
        <p:nvSpPr>
          <p:cNvPr id="20515" name="Line 36"/>
          <p:cNvSpPr>
            <a:spLocks noChangeShapeType="1"/>
          </p:cNvSpPr>
          <p:nvPr/>
        </p:nvSpPr>
        <p:spPr bwMode="auto">
          <a:xfrm flipV="1">
            <a:off x="4692650" y="3694113"/>
            <a:ext cx="165735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20516" name="Line 37"/>
          <p:cNvSpPr>
            <a:spLocks noChangeShapeType="1"/>
          </p:cNvSpPr>
          <p:nvPr/>
        </p:nvSpPr>
        <p:spPr bwMode="auto">
          <a:xfrm>
            <a:off x="4278313" y="3132138"/>
            <a:ext cx="0" cy="350837"/>
          </a:xfrm>
          <a:prstGeom prst="line">
            <a:avLst/>
          </a:prstGeom>
          <a:noFill/>
          <a:ln w="9525">
            <a:solidFill>
              <a:schemeClr val="tx1"/>
            </a:solidFill>
            <a:round/>
            <a:headEnd/>
            <a:tailEnd/>
          </a:ln>
        </p:spPr>
        <p:txBody>
          <a:bodyPr>
            <a:prstTxWarp prst="textNoShape">
              <a:avLst/>
            </a:prstTxWarp>
          </a:bodyPr>
          <a:lstStyle/>
          <a:p>
            <a:endParaRPr lang="en-US"/>
          </a:p>
        </p:txBody>
      </p:sp>
      <p:sp>
        <p:nvSpPr>
          <p:cNvPr id="20517" name="Line 38"/>
          <p:cNvSpPr>
            <a:spLocks noChangeShapeType="1"/>
          </p:cNvSpPr>
          <p:nvPr/>
        </p:nvSpPr>
        <p:spPr bwMode="auto">
          <a:xfrm flipV="1">
            <a:off x="6764338" y="2219325"/>
            <a:ext cx="0" cy="492125"/>
          </a:xfrm>
          <a:prstGeom prst="line">
            <a:avLst/>
          </a:prstGeom>
          <a:noFill/>
          <a:ln w="9525">
            <a:solidFill>
              <a:schemeClr val="tx1"/>
            </a:solidFill>
            <a:round/>
            <a:headEnd/>
            <a:tailEnd/>
          </a:ln>
        </p:spPr>
        <p:txBody>
          <a:bodyPr>
            <a:prstTxWarp prst="textNoShape">
              <a:avLst/>
            </a:prstTxWarp>
          </a:bodyPr>
          <a:lstStyle/>
          <a:p>
            <a:endParaRPr lang="en-US"/>
          </a:p>
        </p:txBody>
      </p:sp>
      <p:sp>
        <p:nvSpPr>
          <p:cNvPr id="20518" name="Line 39"/>
          <p:cNvSpPr>
            <a:spLocks noChangeShapeType="1"/>
          </p:cNvSpPr>
          <p:nvPr/>
        </p:nvSpPr>
        <p:spPr bwMode="auto">
          <a:xfrm flipV="1">
            <a:off x="6764338" y="3062288"/>
            <a:ext cx="0" cy="420687"/>
          </a:xfrm>
          <a:prstGeom prst="line">
            <a:avLst/>
          </a:prstGeom>
          <a:noFill/>
          <a:ln w="9525">
            <a:solidFill>
              <a:schemeClr val="tx1"/>
            </a:solidFill>
            <a:round/>
            <a:headEnd/>
            <a:tailEnd/>
          </a:ln>
        </p:spPr>
        <p:txBody>
          <a:bodyPr>
            <a:prstTxWarp prst="textNoShape">
              <a:avLst/>
            </a:prstTxWarp>
          </a:bodyPr>
          <a:lstStyle/>
          <a:p>
            <a:endParaRPr lang="en-US"/>
          </a:p>
        </p:txBody>
      </p:sp>
      <p:pic>
        <p:nvPicPr>
          <p:cNvPr id="20519" name="Picture 40"/>
          <p:cNvPicPr>
            <a:picLocks noGrp="1" noChangeAspect="1" noChangeArrowheads="1"/>
          </p:cNvPicPr>
          <p:nvPr>
            <p:ph sz="quarter" idx="4294967295"/>
          </p:nvPr>
        </p:nvPicPr>
        <p:blipFill>
          <a:blip r:embed="rId3"/>
          <a:srcRect/>
          <a:stretch>
            <a:fillRect/>
          </a:stretch>
        </p:blipFill>
        <p:spPr>
          <a:xfrm>
            <a:off x="1295400" y="1905000"/>
            <a:ext cx="958850" cy="422275"/>
          </a:xfrm>
        </p:spPr>
      </p:pic>
      <p:sp>
        <p:nvSpPr>
          <p:cNvPr id="20520" name="AutoShape 41"/>
          <p:cNvSpPr>
            <a:spLocks noChangeArrowheads="1"/>
          </p:cNvSpPr>
          <p:nvPr/>
        </p:nvSpPr>
        <p:spPr bwMode="auto">
          <a:xfrm>
            <a:off x="1895475" y="2012950"/>
            <a:ext cx="311150" cy="190500"/>
          </a:xfrm>
          <a:prstGeom prst="sun">
            <a:avLst>
              <a:gd name="adj" fmla="val 25000"/>
            </a:avLst>
          </a:prstGeom>
          <a:solidFill>
            <a:srgbClr val="FFCC00"/>
          </a:solidFill>
          <a:ln w="9525">
            <a:solidFill>
              <a:srgbClr val="FF9900"/>
            </a:solidFill>
            <a:miter lim="800000"/>
            <a:headEnd/>
            <a:tailEnd/>
          </a:ln>
        </p:spPr>
        <p:txBody>
          <a:bodyPr wrap="none" anchor="ctr">
            <a:prstTxWarp prst="textNoShape">
              <a:avLst/>
            </a:prstTxWarp>
          </a:bodyPr>
          <a:lstStyle/>
          <a:p>
            <a:endParaRPr lang="en-US"/>
          </a:p>
        </p:txBody>
      </p:sp>
      <p:grpSp>
        <p:nvGrpSpPr>
          <p:cNvPr id="3" name="Group 42"/>
          <p:cNvGrpSpPr>
            <a:grpSpLocks/>
          </p:cNvGrpSpPr>
          <p:nvPr/>
        </p:nvGrpSpPr>
        <p:grpSpPr bwMode="auto">
          <a:xfrm>
            <a:off x="6248400" y="1905000"/>
            <a:ext cx="958850" cy="423863"/>
            <a:chOff x="1536" y="1344"/>
            <a:chExt cx="418" cy="240"/>
          </a:xfrm>
        </p:grpSpPr>
        <p:pic>
          <p:nvPicPr>
            <p:cNvPr id="20554" name="Picture 43"/>
            <p:cNvPicPr>
              <a:picLocks noChangeAspect="1" noChangeArrowheads="1"/>
            </p:cNvPicPr>
            <p:nvPr/>
          </p:nvPicPr>
          <p:blipFill>
            <a:blip r:embed="rId3"/>
            <a:srcRect/>
            <a:stretch>
              <a:fillRect/>
            </a:stretch>
          </p:blipFill>
          <p:spPr bwMode="auto">
            <a:xfrm>
              <a:off x="1536" y="1344"/>
              <a:ext cx="418" cy="240"/>
            </a:xfrm>
            <a:prstGeom prst="rect">
              <a:avLst/>
            </a:prstGeom>
            <a:noFill/>
            <a:ln w="9525">
              <a:noFill/>
              <a:miter lim="800000"/>
              <a:headEnd/>
              <a:tailEnd/>
            </a:ln>
          </p:spPr>
        </p:pic>
        <p:sp>
          <p:nvSpPr>
            <p:cNvPr id="20555" name="AutoShape 44"/>
            <p:cNvSpPr>
              <a:spLocks noChangeArrowheads="1"/>
            </p:cNvSpPr>
            <p:nvPr/>
          </p:nvSpPr>
          <p:spPr bwMode="auto">
            <a:xfrm>
              <a:off x="1776" y="1442"/>
              <a:ext cx="144" cy="131"/>
            </a:xfrm>
            <a:prstGeom prst="sun">
              <a:avLst>
                <a:gd name="adj" fmla="val 25000"/>
              </a:avLst>
            </a:prstGeom>
            <a:solidFill>
              <a:srgbClr val="FFCC00"/>
            </a:solidFill>
            <a:ln w="9525">
              <a:solidFill>
                <a:srgbClr val="FF9900"/>
              </a:solidFill>
              <a:miter lim="800000"/>
              <a:headEnd/>
              <a:tailEnd/>
            </a:ln>
          </p:spPr>
          <p:txBody>
            <a:bodyPr wrap="none" anchor="ctr">
              <a:prstTxWarp prst="textNoShape">
                <a:avLst/>
              </a:prstTxWarp>
            </a:bodyPr>
            <a:lstStyle/>
            <a:p>
              <a:endParaRPr lang="en-US"/>
            </a:p>
          </p:txBody>
        </p:sp>
      </p:grpSp>
      <p:grpSp>
        <p:nvGrpSpPr>
          <p:cNvPr id="4" name="Group 45"/>
          <p:cNvGrpSpPr>
            <a:grpSpLocks/>
          </p:cNvGrpSpPr>
          <p:nvPr/>
        </p:nvGrpSpPr>
        <p:grpSpPr bwMode="auto">
          <a:xfrm>
            <a:off x="6248400" y="2743200"/>
            <a:ext cx="958850" cy="422275"/>
            <a:chOff x="1536" y="1344"/>
            <a:chExt cx="418" cy="240"/>
          </a:xfrm>
        </p:grpSpPr>
        <p:pic>
          <p:nvPicPr>
            <p:cNvPr id="20552" name="Picture 46"/>
            <p:cNvPicPr>
              <a:picLocks noChangeAspect="1" noChangeArrowheads="1"/>
            </p:cNvPicPr>
            <p:nvPr/>
          </p:nvPicPr>
          <p:blipFill>
            <a:blip r:embed="rId3"/>
            <a:srcRect/>
            <a:stretch>
              <a:fillRect/>
            </a:stretch>
          </p:blipFill>
          <p:spPr bwMode="auto">
            <a:xfrm>
              <a:off x="1536" y="1344"/>
              <a:ext cx="418" cy="240"/>
            </a:xfrm>
            <a:prstGeom prst="rect">
              <a:avLst/>
            </a:prstGeom>
            <a:noFill/>
            <a:ln w="9525">
              <a:noFill/>
              <a:miter lim="800000"/>
              <a:headEnd/>
              <a:tailEnd/>
            </a:ln>
          </p:spPr>
        </p:pic>
        <p:sp>
          <p:nvSpPr>
            <p:cNvPr id="20553" name="AutoShape 47"/>
            <p:cNvSpPr>
              <a:spLocks noChangeArrowheads="1"/>
            </p:cNvSpPr>
            <p:nvPr/>
          </p:nvSpPr>
          <p:spPr bwMode="auto">
            <a:xfrm>
              <a:off x="1776" y="1442"/>
              <a:ext cx="144" cy="131"/>
            </a:xfrm>
            <a:prstGeom prst="sun">
              <a:avLst>
                <a:gd name="adj" fmla="val 25000"/>
              </a:avLst>
            </a:prstGeom>
            <a:solidFill>
              <a:srgbClr val="FFCC00"/>
            </a:solidFill>
            <a:ln w="9525">
              <a:solidFill>
                <a:srgbClr val="FF9900"/>
              </a:solidFill>
              <a:miter lim="800000"/>
              <a:headEnd/>
              <a:tailEnd/>
            </a:ln>
          </p:spPr>
          <p:txBody>
            <a:bodyPr wrap="none" anchor="ctr">
              <a:prstTxWarp prst="textNoShape">
                <a:avLst/>
              </a:prstTxWarp>
            </a:bodyPr>
            <a:lstStyle/>
            <a:p>
              <a:endParaRPr lang="en-US"/>
            </a:p>
          </p:txBody>
        </p:sp>
      </p:grpSp>
      <p:grpSp>
        <p:nvGrpSpPr>
          <p:cNvPr id="5" name="Group 48"/>
          <p:cNvGrpSpPr>
            <a:grpSpLocks/>
          </p:cNvGrpSpPr>
          <p:nvPr/>
        </p:nvGrpSpPr>
        <p:grpSpPr bwMode="auto">
          <a:xfrm>
            <a:off x="6324600" y="3581400"/>
            <a:ext cx="958850" cy="422275"/>
            <a:chOff x="1536" y="1344"/>
            <a:chExt cx="418" cy="240"/>
          </a:xfrm>
        </p:grpSpPr>
        <p:pic>
          <p:nvPicPr>
            <p:cNvPr id="20550" name="Picture 49"/>
            <p:cNvPicPr>
              <a:picLocks noChangeAspect="1" noChangeArrowheads="1"/>
            </p:cNvPicPr>
            <p:nvPr/>
          </p:nvPicPr>
          <p:blipFill>
            <a:blip r:embed="rId3"/>
            <a:srcRect/>
            <a:stretch>
              <a:fillRect/>
            </a:stretch>
          </p:blipFill>
          <p:spPr bwMode="auto">
            <a:xfrm>
              <a:off x="1536" y="1344"/>
              <a:ext cx="418" cy="240"/>
            </a:xfrm>
            <a:prstGeom prst="rect">
              <a:avLst/>
            </a:prstGeom>
            <a:noFill/>
            <a:ln w="9525">
              <a:noFill/>
              <a:miter lim="800000"/>
              <a:headEnd/>
              <a:tailEnd/>
            </a:ln>
          </p:spPr>
        </p:pic>
        <p:sp>
          <p:nvSpPr>
            <p:cNvPr id="20551" name="AutoShape 50"/>
            <p:cNvSpPr>
              <a:spLocks noChangeArrowheads="1"/>
            </p:cNvSpPr>
            <p:nvPr/>
          </p:nvSpPr>
          <p:spPr bwMode="auto">
            <a:xfrm>
              <a:off x="1776" y="1442"/>
              <a:ext cx="144" cy="131"/>
            </a:xfrm>
            <a:prstGeom prst="sun">
              <a:avLst>
                <a:gd name="adj" fmla="val 25000"/>
              </a:avLst>
            </a:prstGeom>
            <a:solidFill>
              <a:srgbClr val="FFCC00"/>
            </a:solidFill>
            <a:ln w="9525">
              <a:solidFill>
                <a:srgbClr val="FF9900"/>
              </a:solidFill>
              <a:miter lim="800000"/>
              <a:headEnd/>
              <a:tailEnd/>
            </a:ln>
          </p:spPr>
          <p:txBody>
            <a:bodyPr wrap="none" anchor="ctr">
              <a:prstTxWarp prst="textNoShape">
                <a:avLst/>
              </a:prstTxWarp>
            </a:bodyPr>
            <a:lstStyle/>
            <a:p>
              <a:endParaRPr lang="en-US"/>
            </a:p>
          </p:txBody>
        </p:sp>
      </p:grpSp>
      <p:grpSp>
        <p:nvGrpSpPr>
          <p:cNvPr id="6" name="Group 51"/>
          <p:cNvGrpSpPr>
            <a:grpSpLocks/>
          </p:cNvGrpSpPr>
          <p:nvPr/>
        </p:nvGrpSpPr>
        <p:grpSpPr bwMode="auto">
          <a:xfrm>
            <a:off x="3962400" y="3505200"/>
            <a:ext cx="957263" cy="422275"/>
            <a:chOff x="1536" y="1344"/>
            <a:chExt cx="418" cy="240"/>
          </a:xfrm>
        </p:grpSpPr>
        <p:pic>
          <p:nvPicPr>
            <p:cNvPr id="20548" name="Picture 52"/>
            <p:cNvPicPr>
              <a:picLocks noChangeAspect="1" noChangeArrowheads="1"/>
            </p:cNvPicPr>
            <p:nvPr/>
          </p:nvPicPr>
          <p:blipFill>
            <a:blip r:embed="rId3"/>
            <a:srcRect/>
            <a:stretch>
              <a:fillRect/>
            </a:stretch>
          </p:blipFill>
          <p:spPr bwMode="auto">
            <a:xfrm>
              <a:off x="1536" y="1344"/>
              <a:ext cx="418" cy="240"/>
            </a:xfrm>
            <a:prstGeom prst="rect">
              <a:avLst/>
            </a:prstGeom>
            <a:noFill/>
            <a:ln w="9525">
              <a:noFill/>
              <a:miter lim="800000"/>
              <a:headEnd/>
              <a:tailEnd/>
            </a:ln>
          </p:spPr>
        </p:pic>
        <p:sp>
          <p:nvSpPr>
            <p:cNvPr id="20549" name="AutoShape 53"/>
            <p:cNvSpPr>
              <a:spLocks noChangeArrowheads="1"/>
            </p:cNvSpPr>
            <p:nvPr/>
          </p:nvSpPr>
          <p:spPr bwMode="auto">
            <a:xfrm>
              <a:off x="1776" y="1442"/>
              <a:ext cx="144" cy="131"/>
            </a:xfrm>
            <a:prstGeom prst="sun">
              <a:avLst>
                <a:gd name="adj" fmla="val 25000"/>
              </a:avLst>
            </a:prstGeom>
            <a:solidFill>
              <a:srgbClr val="FFCC00"/>
            </a:solidFill>
            <a:ln w="9525">
              <a:solidFill>
                <a:srgbClr val="FF9900"/>
              </a:solidFill>
              <a:miter lim="800000"/>
              <a:headEnd/>
              <a:tailEnd/>
            </a:ln>
          </p:spPr>
          <p:txBody>
            <a:bodyPr wrap="none" anchor="ctr">
              <a:prstTxWarp prst="textNoShape">
                <a:avLst/>
              </a:prstTxWarp>
            </a:bodyPr>
            <a:lstStyle/>
            <a:p>
              <a:endParaRPr lang="en-US"/>
            </a:p>
          </p:txBody>
        </p:sp>
      </p:grpSp>
      <p:grpSp>
        <p:nvGrpSpPr>
          <p:cNvPr id="7" name="Group 54"/>
          <p:cNvGrpSpPr>
            <a:grpSpLocks/>
          </p:cNvGrpSpPr>
          <p:nvPr/>
        </p:nvGrpSpPr>
        <p:grpSpPr bwMode="auto">
          <a:xfrm>
            <a:off x="3886200" y="2819400"/>
            <a:ext cx="957263" cy="422275"/>
            <a:chOff x="1536" y="1344"/>
            <a:chExt cx="418" cy="240"/>
          </a:xfrm>
        </p:grpSpPr>
        <p:pic>
          <p:nvPicPr>
            <p:cNvPr id="20546" name="Picture 55"/>
            <p:cNvPicPr>
              <a:picLocks noChangeAspect="1" noChangeArrowheads="1"/>
            </p:cNvPicPr>
            <p:nvPr/>
          </p:nvPicPr>
          <p:blipFill>
            <a:blip r:embed="rId3"/>
            <a:srcRect/>
            <a:stretch>
              <a:fillRect/>
            </a:stretch>
          </p:blipFill>
          <p:spPr bwMode="auto">
            <a:xfrm>
              <a:off x="1536" y="1344"/>
              <a:ext cx="418" cy="240"/>
            </a:xfrm>
            <a:prstGeom prst="rect">
              <a:avLst/>
            </a:prstGeom>
            <a:noFill/>
            <a:ln w="9525">
              <a:noFill/>
              <a:miter lim="800000"/>
              <a:headEnd/>
              <a:tailEnd/>
            </a:ln>
          </p:spPr>
        </p:pic>
        <p:sp>
          <p:nvSpPr>
            <p:cNvPr id="20547" name="AutoShape 56"/>
            <p:cNvSpPr>
              <a:spLocks noChangeArrowheads="1"/>
            </p:cNvSpPr>
            <p:nvPr/>
          </p:nvSpPr>
          <p:spPr bwMode="auto">
            <a:xfrm>
              <a:off x="1776" y="1442"/>
              <a:ext cx="144" cy="131"/>
            </a:xfrm>
            <a:prstGeom prst="sun">
              <a:avLst>
                <a:gd name="adj" fmla="val 25000"/>
              </a:avLst>
            </a:prstGeom>
            <a:solidFill>
              <a:srgbClr val="FFCC00"/>
            </a:solidFill>
            <a:ln w="9525">
              <a:solidFill>
                <a:srgbClr val="FF9900"/>
              </a:solidFill>
              <a:miter lim="800000"/>
              <a:headEnd/>
              <a:tailEnd/>
            </a:ln>
          </p:spPr>
          <p:txBody>
            <a:bodyPr wrap="none" anchor="ctr">
              <a:prstTxWarp prst="textNoShape">
                <a:avLst/>
              </a:prstTxWarp>
            </a:bodyPr>
            <a:lstStyle/>
            <a:p>
              <a:endParaRPr lang="en-US"/>
            </a:p>
          </p:txBody>
        </p:sp>
      </p:grpSp>
      <p:grpSp>
        <p:nvGrpSpPr>
          <p:cNvPr id="8" name="Group 57"/>
          <p:cNvGrpSpPr>
            <a:grpSpLocks/>
          </p:cNvGrpSpPr>
          <p:nvPr/>
        </p:nvGrpSpPr>
        <p:grpSpPr bwMode="auto">
          <a:xfrm>
            <a:off x="1295400" y="3581400"/>
            <a:ext cx="958850" cy="422275"/>
            <a:chOff x="1536" y="1344"/>
            <a:chExt cx="418" cy="240"/>
          </a:xfrm>
        </p:grpSpPr>
        <p:pic>
          <p:nvPicPr>
            <p:cNvPr id="20544" name="Picture 58"/>
            <p:cNvPicPr>
              <a:picLocks noChangeAspect="1" noChangeArrowheads="1"/>
            </p:cNvPicPr>
            <p:nvPr/>
          </p:nvPicPr>
          <p:blipFill>
            <a:blip r:embed="rId3"/>
            <a:srcRect/>
            <a:stretch>
              <a:fillRect/>
            </a:stretch>
          </p:blipFill>
          <p:spPr bwMode="auto">
            <a:xfrm>
              <a:off x="1536" y="1344"/>
              <a:ext cx="418" cy="240"/>
            </a:xfrm>
            <a:prstGeom prst="rect">
              <a:avLst/>
            </a:prstGeom>
            <a:noFill/>
            <a:ln w="9525">
              <a:noFill/>
              <a:miter lim="800000"/>
              <a:headEnd/>
              <a:tailEnd/>
            </a:ln>
          </p:spPr>
        </p:pic>
        <p:sp>
          <p:nvSpPr>
            <p:cNvPr id="20545" name="AutoShape 59"/>
            <p:cNvSpPr>
              <a:spLocks noChangeArrowheads="1"/>
            </p:cNvSpPr>
            <p:nvPr/>
          </p:nvSpPr>
          <p:spPr bwMode="auto">
            <a:xfrm>
              <a:off x="1776" y="1442"/>
              <a:ext cx="144" cy="131"/>
            </a:xfrm>
            <a:prstGeom prst="sun">
              <a:avLst>
                <a:gd name="adj" fmla="val 25000"/>
              </a:avLst>
            </a:prstGeom>
            <a:solidFill>
              <a:srgbClr val="FFCC00"/>
            </a:solidFill>
            <a:ln w="9525">
              <a:solidFill>
                <a:srgbClr val="FF9900"/>
              </a:solidFill>
              <a:miter lim="800000"/>
              <a:headEnd/>
              <a:tailEnd/>
            </a:ln>
          </p:spPr>
          <p:txBody>
            <a:bodyPr wrap="none" anchor="ctr">
              <a:prstTxWarp prst="textNoShape">
                <a:avLst/>
              </a:prstTxWarp>
            </a:bodyPr>
            <a:lstStyle/>
            <a:p>
              <a:endParaRPr lang="en-US"/>
            </a:p>
          </p:txBody>
        </p:sp>
      </p:grpSp>
      <p:pic>
        <p:nvPicPr>
          <p:cNvPr id="20527" name="Picture 60"/>
          <p:cNvPicPr>
            <a:picLocks noGrp="1" noChangeAspect="1" noChangeArrowheads="1"/>
          </p:cNvPicPr>
          <p:nvPr>
            <p:ph sz="quarter" idx="4294967295"/>
          </p:nvPr>
        </p:nvPicPr>
        <p:blipFill>
          <a:blip r:embed="rId3"/>
          <a:srcRect/>
          <a:stretch>
            <a:fillRect/>
          </a:stretch>
        </p:blipFill>
        <p:spPr>
          <a:xfrm>
            <a:off x="1295400" y="2667000"/>
            <a:ext cx="958850" cy="422275"/>
          </a:xfrm>
        </p:spPr>
      </p:pic>
      <p:sp>
        <p:nvSpPr>
          <p:cNvPr id="20528" name="AutoShape 61"/>
          <p:cNvSpPr>
            <a:spLocks noChangeArrowheads="1"/>
          </p:cNvSpPr>
          <p:nvPr/>
        </p:nvSpPr>
        <p:spPr bwMode="auto">
          <a:xfrm>
            <a:off x="1895475" y="2854325"/>
            <a:ext cx="311150" cy="192088"/>
          </a:xfrm>
          <a:prstGeom prst="sun">
            <a:avLst>
              <a:gd name="adj" fmla="val 25000"/>
            </a:avLst>
          </a:prstGeom>
          <a:solidFill>
            <a:srgbClr val="FFCC00"/>
          </a:solidFill>
          <a:ln w="9525">
            <a:solidFill>
              <a:srgbClr val="FF9900"/>
            </a:solidFill>
            <a:miter lim="800000"/>
            <a:headEnd/>
            <a:tailEnd/>
          </a:ln>
        </p:spPr>
        <p:txBody>
          <a:bodyPr wrap="none" anchor="ctr">
            <a:prstTxWarp prst="textNoShape">
              <a:avLst/>
            </a:prstTxWarp>
          </a:bodyPr>
          <a:lstStyle/>
          <a:p>
            <a:endParaRPr lang="en-US"/>
          </a:p>
        </p:txBody>
      </p:sp>
      <p:sp>
        <p:nvSpPr>
          <p:cNvPr id="20529" name="Rectangle 62"/>
          <p:cNvSpPr>
            <a:spLocks noChangeArrowheads="1"/>
          </p:cNvSpPr>
          <p:nvPr/>
        </p:nvSpPr>
        <p:spPr bwMode="auto">
          <a:xfrm>
            <a:off x="4124325" y="4279900"/>
            <a:ext cx="184150" cy="366713"/>
          </a:xfrm>
          <a:prstGeom prst="rect">
            <a:avLst/>
          </a:prstGeom>
          <a:noFill/>
          <a:ln w="9525">
            <a:noFill/>
            <a:miter lim="800000"/>
            <a:headEnd/>
            <a:tailEnd/>
          </a:ln>
        </p:spPr>
        <p:txBody>
          <a:bodyPr wrap="none">
            <a:prstTxWarp prst="textNoShape">
              <a:avLst/>
            </a:prstTxWarp>
            <a:spAutoFit/>
          </a:bodyPr>
          <a:lstStyle/>
          <a:p>
            <a:pPr algn="ctr"/>
            <a:endParaRPr lang="en-US"/>
          </a:p>
        </p:txBody>
      </p:sp>
      <p:sp>
        <p:nvSpPr>
          <p:cNvPr id="20530" name="AutoShape 63"/>
          <p:cNvSpPr>
            <a:spLocks noChangeArrowheads="1"/>
          </p:cNvSpPr>
          <p:nvPr/>
        </p:nvSpPr>
        <p:spPr bwMode="auto">
          <a:xfrm>
            <a:off x="3581400" y="5486400"/>
            <a:ext cx="1676400" cy="838200"/>
          </a:xfrm>
          <a:prstGeom prst="roundRect">
            <a:avLst>
              <a:gd name="adj" fmla="val 16667"/>
            </a:avLst>
          </a:prstGeom>
          <a:solidFill>
            <a:srgbClr val="9966FF"/>
          </a:solidFill>
          <a:ln w="9525">
            <a:solidFill>
              <a:schemeClr val="tx1"/>
            </a:solidFill>
            <a:round/>
            <a:headEnd/>
            <a:tailEnd/>
          </a:ln>
        </p:spPr>
        <p:txBody>
          <a:bodyPr wrap="none" anchor="ctr">
            <a:prstTxWarp prst="textNoShape">
              <a:avLst/>
            </a:prstTxWarp>
          </a:bodyPr>
          <a:lstStyle/>
          <a:p>
            <a:pPr algn="ctr">
              <a:defRPr/>
            </a:pPr>
            <a:r>
              <a:rPr lang="en-US" dirty="0"/>
              <a:t>Anomaly </a:t>
            </a:r>
            <a:br>
              <a:rPr lang="en-US" dirty="0"/>
            </a:br>
            <a:r>
              <a:rPr lang="en-US" dirty="0"/>
              <a:t>removal </a:t>
            </a:r>
          </a:p>
          <a:p>
            <a:pPr algn="ctr">
              <a:defRPr/>
            </a:pPr>
            <a:r>
              <a:rPr lang="en-US" dirty="0"/>
              <a:t>(on-going)</a:t>
            </a:r>
          </a:p>
        </p:txBody>
      </p:sp>
      <p:sp>
        <p:nvSpPr>
          <p:cNvPr id="20533" name="Line 66"/>
          <p:cNvSpPr>
            <a:spLocks noChangeShapeType="1"/>
          </p:cNvSpPr>
          <p:nvPr/>
        </p:nvSpPr>
        <p:spPr bwMode="auto">
          <a:xfrm>
            <a:off x="5257800" y="4876800"/>
            <a:ext cx="990600" cy="5334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95651" name="Text Box 67"/>
          <p:cNvSpPr txBox="1">
            <a:spLocks noChangeArrowheads="1"/>
          </p:cNvSpPr>
          <p:nvPr/>
        </p:nvSpPr>
        <p:spPr bwMode="auto">
          <a:xfrm>
            <a:off x="5334000" y="4343400"/>
            <a:ext cx="1219200" cy="646331"/>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dirty="0">
                <a:solidFill>
                  <a:srgbClr val="000000"/>
                </a:solidFill>
              </a:rPr>
              <a:t>Trigger diagnosis</a:t>
            </a:r>
          </a:p>
        </p:txBody>
      </p:sp>
      <p:sp>
        <p:nvSpPr>
          <p:cNvPr id="20535" name="Line 68"/>
          <p:cNvSpPr>
            <a:spLocks noChangeShapeType="1"/>
          </p:cNvSpPr>
          <p:nvPr/>
        </p:nvSpPr>
        <p:spPr bwMode="auto">
          <a:xfrm flipH="1">
            <a:off x="5638800" y="7620000"/>
            <a:ext cx="7620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grpSp>
        <p:nvGrpSpPr>
          <p:cNvPr id="9" name="Group 69"/>
          <p:cNvGrpSpPr>
            <a:grpSpLocks/>
          </p:cNvGrpSpPr>
          <p:nvPr/>
        </p:nvGrpSpPr>
        <p:grpSpPr bwMode="auto">
          <a:xfrm>
            <a:off x="1524000" y="2133600"/>
            <a:ext cx="2743200" cy="2895600"/>
            <a:chOff x="1104" y="1392"/>
            <a:chExt cx="1488" cy="1680"/>
          </a:xfrm>
        </p:grpSpPr>
        <p:sp>
          <p:nvSpPr>
            <p:cNvPr id="20540" name="Line 70"/>
            <p:cNvSpPr>
              <a:spLocks noChangeShapeType="1"/>
            </p:cNvSpPr>
            <p:nvPr/>
          </p:nvSpPr>
          <p:spPr bwMode="auto">
            <a:xfrm flipH="1">
              <a:off x="1296" y="1920"/>
              <a:ext cx="1296" cy="1152"/>
            </a:xfrm>
            <a:prstGeom prst="line">
              <a:avLst/>
            </a:prstGeom>
            <a:noFill/>
            <a:ln w="9525">
              <a:solidFill>
                <a:srgbClr val="FF6600"/>
              </a:solidFill>
              <a:round/>
              <a:headEnd/>
              <a:tailEnd type="triangle" w="med" len="med"/>
            </a:ln>
          </p:spPr>
          <p:txBody>
            <a:bodyPr>
              <a:prstTxWarp prst="textNoShape">
                <a:avLst/>
              </a:prstTxWarp>
            </a:bodyPr>
            <a:lstStyle/>
            <a:p>
              <a:endParaRPr lang="en-US"/>
            </a:p>
          </p:txBody>
        </p:sp>
        <p:sp>
          <p:nvSpPr>
            <p:cNvPr id="20541" name="Line 71"/>
            <p:cNvSpPr>
              <a:spLocks noChangeShapeType="1"/>
            </p:cNvSpPr>
            <p:nvPr/>
          </p:nvSpPr>
          <p:spPr bwMode="auto">
            <a:xfrm>
              <a:off x="1104" y="1392"/>
              <a:ext cx="48" cy="1680"/>
            </a:xfrm>
            <a:prstGeom prst="line">
              <a:avLst/>
            </a:prstGeom>
            <a:noFill/>
            <a:ln w="9525">
              <a:solidFill>
                <a:srgbClr val="FF6600"/>
              </a:solidFill>
              <a:round/>
              <a:headEnd/>
              <a:tailEnd type="triangle" w="med" len="med"/>
            </a:ln>
          </p:spPr>
          <p:txBody>
            <a:bodyPr>
              <a:prstTxWarp prst="textNoShape">
                <a:avLst/>
              </a:prstTxWarp>
            </a:bodyPr>
            <a:lstStyle/>
            <a:p>
              <a:endParaRPr lang="en-US"/>
            </a:p>
          </p:txBody>
        </p:sp>
        <p:sp>
          <p:nvSpPr>
            <p:cNvPr id="20542" name="Line 72"/>
            <p:cNvSpPr>
              <a:spLocks noChangeShapeType="1"/>
            </p:cNvSpPr>
            <p:nvPr/>
          </p:nvSpPr>
          <p:spPr bwMode="auto">
            <a:xfrm flipH="1">
              <a:off x="1344" y="2496"/>
              <a:ext cx="1248" cy="576"/>
            </a:xfrm>
            <a:prstGeom prst="line">
              <a:avLst/>
            </a:prstGeom>
            <a:noFill/>
            <a:ln w="9525">
              <a:solidFill>
                <a:srgbClr val="FF6600"/>
              </a:solidFill>
              <a:round/>
              <a:headEnd/>
              <a:tailEnd type="triangle" w="med" len="med"/>
            </a:ln>
          </p:spPr>
          <p:txBody>
            <a:bodyPr>
              <a:prstTxWarp prst="textNoShape">
                <a:avLst/>
              </a:prstTxWarp>
            </a:bodyPr>
            <a:lstStyle/>
            <a:p>
              <a:endParaRPr lang="en-US"/>
            </a:p>
          </p:txBody>
        </p:sp>
        <p:sp>
          <p:nvSpPr>
            <p:cNvPr id="20543" name="Line 73"/>
            <p:cNvSpPr>
              <a:spLocks noChangeShapeType="1"/>
            </p:cNvSpPr>
            <p:nvPr/>
          </p:nvSpPr>
          <p:spPr bwMode="auto">
            <a:xfrm flipH="1">
              <a:off x="1200" y="1968"/>
              <a:ext cx="240" cy="1104"/>
            </a:xfrm>
            <a:prstGeom prst="line">
              <a:avLst/>
            </a:prstGeom>
            <a:noFill/>
            <a:ln w="9525">
              <a:solidFill>
                <a:srgbClr val="FF6600"/>
              </a:solidFill>
              <a:round/>
              <a:headEnd/>
              <a:tailEnd type="triangle" w="med" len="med"/>
            </a:ln>
          </p:spPr>
          <p:txBody>
            <a:bodyPr>
              <a:prstTxWarp prst="textNoShape">
                <a:avLst/>
              </a:prstTxWarp>
            </a:bodyPr>
            <a:lstStyle/>
            <a:p>
              <a:endParaRPr lang="en-US"/>
            </a:p>
          </p:txBody>
        </p:sp>
      </p:grpSp>
      <p:grpSp>
        <p:nvGrpSpPr>
          <p:cNvPr id="10" name="Group 74"/>
          <p:cNvGrpSpPr>
            <a:grpSpLocks/>
          </p:cNvGrpSpPr>
          <p:nvPr/>
        </p:nvGrpSpPr>
        <p:grpSpPr bwMode="auto">
          <a:xfrm>
            <a:off x="4267200" y="1600200"/>
            <a:ext cx="977900" cy="2819400"/>
            <a:chOff x="2736" y="1096"/>
            <a:chExt cx="616" cy="1976"/>
          </a:xfrm>
        </p:grpSpPr>
        <p:sp>
          <p:nvSpPr>
            <p:cNvPr id="20538" name="Oval 75"/>
            <p:cNvSpPr>
              <a:spLocks noChangeArrowheads="1"/>
            </p:cNvSpPr>
            <p:nvPr/>
          </p:nvSpPr>
          <p:spPr bwMode="auto">
            <a:xfrm>
              <a:off x="2760" y="1096"/>
              <a:ext cx="261" cy="200"/>
            </a:xfrm>
            <a:prstGeom prst="ellipse">
              <a:avLst/>
            </a:prstGeom>
            <a:noFill/>
            <a:ln w="9525">
              <a:solidFill>
                <a:schemeClr val="tx1"/>
              </a:solidFill>
              <a:round/>
              <a:headEnd/>
              <a:tailEnd/>
            </a:ln>
          </p:spPr>
          <p:txBody>
            <a:bodyPr wrap="none" anchor="ctr">
              <a:prstTxWarp prst="textNoShape">
                <a:avLst/>
              </a:prstTxWarp>
            </a:bodyPr>
            <a:lstStyle/>
            <a:p>
              <a:pPr algn="ctr"/>
              <a:r>
                <a:rPr lang="en-US">
                  <a:solidFill>
                    <a:srgbClr val="800000"/>
                  </a:solidFill>
                </a:rPr>
                <a:t>C6</a:t>
              </a:r>
            </a:p>
          </p:txBody>
        </p:sp>
        <p:sp>
          <p:nvSpPr>
            <p:cNvPr id="20539" name="Freeform 76"/>
            <p:cNvSpPr>
              <a:spLocks/>
            </p:cNvSpPr>
            <p:nvPr/>
          </p:nvSpPr>
          <p:spPr bwMode="auto">
            <a:xfrm>
              <a:off x="2736" y="1296"/>
              <a:ext cx="616" cy="1776"/>
            </a:xfrm>
            <a:custGeom>
              <a:avLst/>
              <a:gdLst>
                <a:gd name="T0" fmla="*/ 0 w 616"/>
                <a:gd name="T1" fmla="*/ 1776 h 1776"/>
                <a:gd name="T2" fmla="*/ 576 w 616"/>
                <a:gd name="T3" fmla="*/ 816 h 1776"/>
                <a:gd name="T4" fmla="*/ 240 w 616"/>
                <a:gd name="T5" fmla="*/ 0 h 1776"/>
                <a:gd name="T6" fmla="*/ 0 60000 65536"/>
                <a:gd name="T7" fmla="*/ 0 60000 65536"/>
                <a:gd name="T8" fmla="*/ 0 60000 65536"/>
                <a:gd name="T9" fmla="*/ 0 w 616"/>
                <a:gd name="T10" fmla="*/ 0 h 1776"/>
                <a:gd name="T11" fmla="*/ 616 w 616"/>
                <a:gd name="T12" fmla="*/ 1776 h 1776"/>
              </a:gdLst>
              <a:ahLst/>
              <a:cxnLst>
                <a:cxn ang="T6">
                  <a:pos x="T0" y="T1"/>
                </a:cxn>
                <a:cxn ang="T7">
                  <a:pos x="T2" y="T3"/>
                </a:cxn>
                <a:cxn ang="T8">
                  <a:pos x="T4" y="T5"/>
                </a:cxn>
              </a:cxnLst>
              <a:rect l="T9" t="T10" r="T11" b="T12"/>
              <a:pathLst>
                <a:path w="616" h="1776">
                  <a:moveTo>
                    <a:pt x="0" y="1776"/>
                  </a:moveTo>
                  <a:cubicBezTo>
                    <a:pt x="268" y="1444"/>
                    <a:pt x="536" y="1112"/>
                    <a:pt x="576" y="816"/>
                  </a:cubicBezTo>
                  <a:cubicBezTo>
                    <a:pt x="616" y="520"/>
                    <a:pt x="428" y="260"/>
                    <a:pt x="240" y="0"/>
                  </a:cubicBezTo>
                </a:path>
              </a:pathLst>
            </a:custGeom>
            <a:noFill/>
            <a:ln w="9525">
              <a:solidFill>
                <a:schemeClr val="tx1"/>
              </a:solidFill>
              <a:round/>
              <a:headEnd/>
              <a:tailEnd type="triangle" w="med" len="med"/>
            </a:ln>
          </p:spPr>
          <p:txBody>
            <a:bodyPr wrap="none" anchor="ctr">
              <a:prstTxWarp prst="textNoShape">
                <a:avLst/>
              </a:prstTxWarp>
            </a:bodyPr>
            <a:lstStyle/>
            <a:p>
              <a:endParaRPr lang="en-US">
                <a:solidFill>
                  <a:srgbClr val="800000"/>
                </a:solidFill>
              </a:endParaRPr>
            </a:p>
          </p:txBody>
        </p:sp>
      </p:grpSp>
      <p:sp>
        <p:nvSpPr>
          <p:cNvPr id="80" name="Line 66"/>
          <p:cNvSpPr>
            <a:spLocks noChangeShapeType="1"/>
          </p:cNvSpPr>
          <p:nvPr/>
        </p:nvSpPr>
        <p:spPr bwMode="auto">
          <a:xfrm flipH="1">
            <a:off x="5257800" y="5562600"/>
            <a:ext cx="990600" cy="3810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95649" name="Text Box 65"/>
          <p:cNvSpPr txBox="1">
            <a:spLocks noChangeArrowheads="1"/>
          </p:cNvSpPr>
          <p:nvPr/>
        </p:nvSpPr>
        <p:spPr bwMode="auto">
          <a:xfrm>
            <a:off x="5257800" y="5715000"/>
            <a:ext cx="1143000" cy="646331"/>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dirty="0">
                <a:solidFill>
                  <a:srgbClr val="000000"/>
                </a:solidFill>
              </a:rPr>
              <a:t>corrective actions</a:t>
            </a:r>
          </a:p>
        </p:txBody>
      </p:sp>
      <p:sp>
        <p:nvSpPr>
          <p:cNvPr id="195595" name="Text Box 11"/>
          <p:cNvSpPr txBox="1">
            <a:spLocks noChangeArrowheads="1"/>
          </p:cNvSpPr>
          <p:nvPr/>
        </p:nvSpPr>
        <p:spPr bwMode="auto">
          <a:xfrm>
            <a:off x="2438400" y="5791200"/>
            <a:ext cx="1219200" cy="369332"/>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dirty="0">
                <a:solidFill>
                  <a:srgbClr val="000000"/>
                </a:solidFill>
              </a:rPr>
              <a:t>Feedback</a:t>
            </a:r>
          </a:p>
        </p:txBody>
      </p:sp>
      <p:sp>
        <p:nvSpPr>
          <p:cNvPr id="78" name="Slide Number Placeholder 45"/>
          <p:cNvSpPr txBox="1">
            <a:spLocks/>
          </p:cNvSpPr>
          <p:nvPr/>
        </p:nvSpPr>
        <p:spPr>
          <a:xfrm>
            <a:off x="7239000" y="6400800"/>
            <a:ext cx="1905000" cy="457200"/>
          </a:xfrm>
          <a:prstGeom prst="rect">
            <a:avLst/>
          </a:prstGeo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E60306E-77B4-EA44-96D4-0F13576896B4}" type="slidenum">
              <a:rPr kumimoji="0" lang="en-US" sz="1800" b="0" i="0" u="none" strike="noStrike" kern="1200" cap="none" spc="0" normalizeH="0" baseline="0" noProof="0" smtClean="0">
                <a:ln>
                  <a:noFill/>
                </a:ln>
                <a:solidFill>
                  <a:schemeClr val="tx1"/>
                </a:solidFill>
                <a:effectLst/>
                <a:uLnTx/>
                <a:uFillTx/>
                <a:latin typeface="Times New Roman"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6</a:t>
            </a:fld>
            <a:endParaRPr kumimoji="0" lang="en-US" sz="1800" b="0" i="0" u="none" strike="noStrike" kern="1200" cap="none" spc="0" normalizeH="0" baseline="0" noProof="0" dirty="0">
              <a:ln>
                <a:noFill/>
              </a:ln>
              <a:solidFill>
                <a:schemeClr val="tx1"/>
              </a:solidFill>
              <a:effectLst/>
              <a:uLnTx/>
              <a:uFillTx/>
              <a:latin typeface="Times New Roman"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55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0" nodeType="clickEffect">
                                  <p:stCondLst>
                                    <p:cond delay="0"/>
                                  </p:stCondLst>
                                  <p:childTnLst>
                                    <p:animEffect transition="out" filter="blinds(horizontal)">
                                      <p:cBhvr>
                                        <p:cTn id="14" dur="500"/>
                                        <p:tgtEl>
                                          <p:spTgt spid="6165"/>
                                        </p:tgtEl>
                                      </p:cBhvr>
                                    </p:animEffect>
                                    <p:set>
                                      <p:cBhvr>
                                        <p:cTn id="15" dur="1" fill="hold">
                                          <p:stCondLst>
                                            <p:cond delay="499"/>
                                          </p:stCondLst>
                                        </p:cTn>
                                        <p:tgtEl>
                                          <p:spTgt spid="6165"/>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617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9566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9565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9559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9564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55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661" grpId="0" animBg="1"/>
      <p:bldP spid="195593" grpId="0"/>
      <p:bldP spid="195596" grpId="0" animBg="1"/>
      <p:bldP spid="6165" grpId="0" animBg="1"/>
      <p:bldP spid="6170" grpId="0" animBg="1"/>
      <p:bldP spid="195651" grpId="0"/>
      <p:bldP spid="195649" grpId="0"/>
      <p:bldP spid="19559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28600" y="0"/>
            <a:ext cx="8242300" cy="914400"/>
          </a:xfrm>
        </p:spPr>
        <p:txBody>
          <a:bodyPr/>
          <a:lstStyle/>
          <a:p>
            <a:r>
              <a:rPr lang="en-US" altLang="zh-CN" b="0" dirty="0">
                <a:solidFill>
                  <a:schemeClr val="accent2"/>
                </a:solidFill>
                <a:ea typeface="Tahoma" charset="0"/>
                <a:cs typeface="Tahoma" charset="0"/>
              </a:rPr>
              <a:t>Online System Anomaly Prediction</a:t>
            </a:r>
            <a:endParaRPr lang="en-US" b="0" dirty="0">
              <a:solidFill>
                <a:schemeClr val="accent2"/>
              </a:solidFill>
              <a:ea typeface="Tahoma" charset="0"/>
              <a:cs typeface="Tahoma" charset="0"/>
            </a:endParaRPr>
          </a:p>
        </p:txBody>
      </p:sp>
      <p:sp>
        <p:nvSpPr>
          <p:cNvPr id="10243" name="Content Placeholder 2"/>
          <p:cNvSpPr>
            <a:spLocks noGrp="1"/>
          </p:cNvSpPr>
          <p:nvPr>
            <p:ph idx="1"/>
          </p:nvPr>
        </p:nvSpPr>
        <p:spPr>
          <a:xfrm>
            <a:off x="381000" y="990600"/>
            <a:ext cx="8763000" cy="2286000"/>
          </a:xfrm>
        </p:spPr>
        <p:txBody>
          <a:bodyPr/>
          <a:lstStyle/>
          <a:p>
            <a:r>
              <a:rPr lang="en-US" b="0" dirty="0">
                <a:solidFill>
                  <a:srgbClr val="0000FF"/>
                </a:solidFill>
                <a:ea typeface="Tahoma" charset="0"/>
                <a:cs typeface="Times New Roman"/>
              </a:rPr>
              <a:t>Performance Anomalies</a:t>
            </a:r>
          </a:p>
          <a:p>
            <a:pPr lvl="1"/>
            <a:r>
              <a:rPr lang="en-US" dirty="0">
                <a:solidFill>
                  <a:srgbClr val="0D0D0D"/>
                </a:solidFill>
                <a:ea typeface="Tahoma" charset="0"/>
                <a:cs typeface="Times New Roman"/>
              </a:rPr>
              <a:t>SLO violations: response time &gt; 50 ms</a:t>
            </a:r>
          </a:p>
          <a:p>
            <a:r>
              <a:rPr lang="en-US" b="0" dirty="0">
                <a:solidFill>
                  <a:srgbClr val="0000FF"/>
                </a:solidFill>
                <a:ea typeface="Tahoma" charset="0"/>
                <a:cs typeface="Times New Roman"/>
              </a:rPr>
              <a:t>Multivariate predictions</a:t>
            </a:r>
          </a:p>
          <a:p>
            <a:pPr lvl="1"/>
            <a:r>
              <a:rPr lang="en-US" dirty="0">
                <a:solidFill>
                  <a:srgbClr val="0D0D0D"/>
                </a:solidFill>
                <a:ea typeface="Tahoma" charset="0"/>
                <a:cs typeface="Times New Roman"/>
              </a:rPr>
              <a:t>System level metrics: CPU, memory, network, disk I/O</a:t>
            </a:r>
          </a:p>
        </p:txBody>
      </p:sp>
      <p:cxnSp>
        <p:nvCxnSpPr>
          <p:cNvPr id="26653" name="Straight Arrow Connector 11"/>
          <p:cNvCxnSpPr>
            <a:cxnSpLocks noChangeShapeType="1"/>
          </p:cNvCxnSpPr>
          <p:nvPr/>
        </p:nvCxnSpPr>
        <p:spPr bwMode="auto">
          <a:xfrm>
            <a:off x="4040187" y="5942012"/>
            <a:ext cx="3429000" cy="1588"/>
          </a:xfrm>
          <a:prstGeom prst="straightConnector1">
            <a:avLst/>
          </a:prstGeom>
          <a:noFill/>
          <a:ln w="19050">
            <a:solidFill>
              <a:schemeClr val="tx1"/>
            </a:solidFill>
            <a:round/>
            <a:headEnd/>
            <a:tailEnd type="arrow" w="med" len="med"/>
          </a:ln>
        </p:spPr>
      </p:cxnSp>
      <p:cxnSp>
        <p:nvCxnSpPr>
          <p:cNvPr id="26654" name="Straight Arrow Connector 13"/>
          <p:cNvCxnSpPr>
            <a:cxnSpLocks noChangeShapeType="1"/>
          </p:cNvCxnSpPr>
          <p:nvPr/>
        </p:nvCxnSpPr>
        <p:spPr bwMode="auto">
          <a:xfrm rot="5400000" flipH="1" flipV="1">
            <a:off x="2668588" y="4570412"/>
            <a:ext cx="2743200" cy="3175"/>
          </a:xfrm>
          <a:prstGeom prst="straightConnector1">
            <a:avLst/>
          </a:prstGeom>
          <a:noFill/>
          <a:ln w="19050">
            <a:solidFill>
              <a:schemeClr val="tx1"/>
            </a:solidFill>
            <a:round/>
            <a:headEnd/>
            <a:tailEnd type="arrow" w="med" len="med"/>
          </a:ln>
        </p:spPr>
      </p:cxnSp>
      <p:sp>
        <p:nvSpPr>
          <p:cNvPr id="26655" name="Oval 14"/>
          <p:cNvSpPr>
            <a:spLocks noChangeArrowheads="1"/>
          </p:cNvSpPr>
          <p:nvPr/>
        </p:nvSpPr>
        <p:spPr bwMode="auto">
          <a:xfrm rot="800023">
            <a:off x="4419600" y="3687762"/>
            <a:ext cx="1143000" cy="685800"/>
          </a:xfrm>
          <a:prstGeom prst="ellipse">
            <a:avLst/>
          </a:prstGeom>
          <a:noFill/>
          <a:ln w="19050">
            <a:solidFill>
              <a:schemeClr val="tx1"/>
            </a:solidFill>
            <a:prstDash val="dash"/>
            <a:round/>
            <a:headEnd/>
            <a:tailEnd/>
          </a:ln>
        </p:spPr>
        <p:txBody>
          <a:bodyPr>
            <a:prstTxWarp prst="textNoShape">
              <a:avLst/>
            </a:prstTxWarp>
          </a:bodyPr>
          <a:lstStyle/>
          <a:p>
            <a:pPr>
              <a:spcBef>
                <a:spcPct val="20000"/>
              </a:spcBef>
              <a:buClr>
                <a:schemeClr val="bg1"/>
              </a:buClr>
              <a:buSzPct val="100000"/>
              <a:buFontTx/>
              <a:buChar char="•"/>
            </a:pPr>
            <a:endParaRPr lang="en-US"/>
          </a:p>
        </p:txBody>
      </p:sp>
      <p:sp>
        <p:nvSpPr>
          <p:cNvPr id="26656" name="Oval 16"/>
          <p:cNvSpPr>
            <a:spLocks noChangeArrowheads="1"/>
          </p:cNvSpPr>
          <p:nvPr/>
        </p:nvSpPr>
        <p:spPr bwMode="auto">
          <a:xfrm rot="-1650311">
            <a:off x="6172200" y="3276600"/>
            <a:ext cx="609600" cy="1066800"/>
          </a:xfrm>
          <a:prstGeom prst="ellipse">
            <a:avLst/>
          </a:prstGeom>
          <a:noFill/>
          <a:ln w="19050">
            <a:solidFill>
              <a:schemeClr val="tx1"/>
            </a:solidFill>
            <a:prstDash val="dash"/>
            <a:round/>
            <a:headEnd/>
            <a:tailEnd/>
          </a:ln>
        </p:spPr>
        <p:txBody>
          <a:bodyPr>
            <a:prstTxWarp prst="textNoShape">
              <a:avLst/>
            </a:prstTxWarp>
          </a:bodyPr>
          <a:lstStyle/>
          <a:p>
            <a:pPr>
              <a:spcBef>
                <a:spcPct val="20000"/>
              </a:spcBef>
              <a:buClr>
                <a:schemeClr val="bg1"/>
              </a:buClr>
              <a:buSzPct val="100000"/>
              <a:buFontTx/>
              <a:buChar char="•"/>
            </a:pPr>
            <a:endParaRPr lang="en-US"/>
          </a:p>
        </p:txBody>
      </p:sp>
      <p:sp>
        <p:nvSpPr>
          <p:cNvPr id="26657" name="Oval 17"/>
          <p:cNvSpPr>
            <a:spLocks noChangeArrowheads="1"/>
          </p:cNvSpPr>
          <p:nvPr/>
        </p:nvSpPr>
        <p:spPr bwMode="auto">
          <a:xfrm rot="1739537">
            <a:off x="6002337" y="4881562"/>
            <a:ext cx="1143000" cy="685800"/>
          </a:xfrm>
          <a:prstGeom prst="ellipse">
            <a:avLst/>
          </a:prstGeom>
          <a:noFill/>
          <a:ln w="19050">
            <a:solidFill>
              <a:schemeClr val="tx1"/>
            </a:solidFill>
            <a:prstDash val="dash"/>
            <a:round/>
            <a:headEnd/>
            <a:tailEnd/>
          </a:ln>
        </p:spPr>
        <p:txBody>
          <a:bodyPr>
            <a:prstTxWarp prst="textNoShape">
              <a:avLst/>
            </a:prstTxWarp>
          </a:bodyPr>
          <a:lstStyle/>
          <a:p>
            <a:pPr>
              <a:spcBef>
                <a:spcPct val="20000"/>
              </a:spcBef>
              <a:buClr>
                <a:schemeClr val="bg1"/>
              </a:buClr>
              <a:buSzPct val="100000"/>
              <a:buFontTx/>
              <a:buChar char="•"/>
            </a:pPr>
            <a:endParaRPr lang="en-US"/>
          </a:p>
        </p:txBody>
      </p:sp>
      <p:sp>
        <p:nvSpPr>
          <p:cNvPr id="26659" name="TextBox 29"/>
          <p:cNvSpPr txBox="1">
            <a:spLocks noChangeArrowheads="1"/>
          </p:cNvSpPr>
          <p:nvPr/>
        </p:nvSpPr>
        <p:spPr bwMode="auto">
          <a:xfrm>
            <a:off x="6630987" y="5868987"/>
            <a:ext cx="1447800" cy="400110"/>
          </a:xfrm>
          <a:prstGeom prst="rect">
            <a:avLst/>
          </a:prstGeom>
          <a:noFill/>
          <a:ln w="9525">
            <a:noFill/>
            <a:miter lim="800000"/>
            <a:headEnd/>
            <a:tailEnd/>
          </a:ln>
        </p:spPr>
        <p:txBody>
          <a:bodyPr wrap="square">
            <a:prstTxWarp prst="textNoShape">
              <a:avLst/>
            </a:prstTxWarp>
            <a:spAutoFit/>
          </a:bodyPr>
          <a:lstStyle/>
          <a:p>
            <a:r>
              <a:rPr lang="en-US" sz="2000" dirty="0">
                <a:latin typeface="Arial" charset="0"/>
              </a:rPr>
              <a:t>memory</a:t>
            </a:r>
          </a:p>
        </p:txBody>
      </p:sp>
      <p:sp>
        <p:nvSpPr>
          <p:cNvPr id="26660" name="TextBox 30"/>
          <p:cNvSpPr txBox="1">
            <a:spLocks noChangeArrowheads="1"/>
          </p:cNvSpPr>
          <p:nvPr/>
        </p:nvSpPr>
        <p:spPr bwMode="auto">
          <a:xfrm>
            <a:off x="2819400" y="3048000"/>
            <a:ext cx="1447800" cy="400110"/>
          </a:xfrm>
          <a:prstGeom prst="rect">
            <a:avLst/>
          </a:prstGeom>
          <a:noFill/>
          <a:ln w="9525">
            <a:noFill/>
            <a:miter lim="800000"/>
            <a:headEnd/>
            <a:tailEnd/>
          </a:ln>
        </p:spPr>
        <p:txBody>
          <a:bodyPr wrap="square">
            <a:prstTxWarp prst="textNoShape">
              <a:avLst/>
            </a:prstTxWarp>
            <a:spAutoFit/>
          </a:bodyPr>
          <a:lstStyle/>
          <a:p>
            <a:r>
              <a:rPr lang="en-US" sz="2000" dirty="0">
                <a:latin typeface="Arial" charset="0"/>
              </a:rPr>
              <a:t>CPU</a:t>
            </a:r>
          </a:p>
        </p:txBody>
      </p:sp>
      <p:sp>
        <p:nvSpPr>
          <p:cNvPr id="26661" name="TextBox 32"/>
          <p:cNvSpPr txBox="1">
            <a:spLocks noChangeArrowheads="1"/>
          </p:cNvSpPr>
          <p:nvPr/>
        </p:nvSpPr>
        <p:spPr bwMode="auto">
          <a:xfrm>
            <a:off x="3887787" y="3201987"/>
            <a:ext cx="2057400" cy="400110"/>
          </a:xfrm>
          <a:prstGeom prst="rect">
            <a:avLst/>
          </a:prstGeom>
          <a:noFill/>
          <a:ln w="9525">
            <a:noFill/>
            <a:miter lim="800000"/>
            <a:headEnd/>
            <a:tailEnd/>
          </a:ln>
        </p:spPr>
        <p:txBody>
          <a:bodyPr wrap="square">
            <a:prstTxWarp prst="textNoShape">
              <a:avLst/>
            </a:prstTxWarp>
            <a:spAutoFit/>
          </a:bodyPr>
          <a:lstStyle/>
          <a:p>
            <a:r>
              <a:rPr lang="en-US" sz="2000" dirty="0">
                <a:latin typeface="Arial" charset="0"/>
              </a:rPr>
              <a:t>Anomaly A</a:t>
            </a:r>
          </a:p>
        </p:txBody>
      </p:sp>
      <p:sp>
        <p:nvSpPr>
          <p:cNvPr id="26662" name="TextBox 33"/>
          <p:cNvSpPr txBox="1">
            <a:spLocks noChangeArrowheads="1"/>
          </p:cNvSpPr>
          <p:nvPr/>
        </p:nvSpPr>
        <p:spPr bwMode="auto">
          <a:xfrm>
            <a:off x="6249987" y="2973387"/>
            <a:ext cx="2057400" cy="400110"/>
          </a:xfrm>
          <a:prstGeom prst="rect">
            <a:avLst/>
          </a:prstGeom>
          <a:noFill/>
          <a:ln w="9525">
            <a:noFill/>
            <a:miter lim="800000"/>
            <a:headEnd/>
            <a:tailEnd/>
          </a:ln>
        </p:spPr>
        <p:txBody>
          <a:bodyPr>
            <a:prstTxWarp prst="textNoShape">
              <a:avLst/>
            </a:prstTxWarp>
            <a:spAutoFit/>
          </a:bodyPr>
          <a:lstStyle/>
          <a:p>
            <a:r>
              <a:rPr lang="en-US" sz="2000" dirty="0">
                <a:latin typeface="Arial" charset="0"/>
              </a:rPr>
              <a:t>Anomaly B</a:t>
            </a:r>
          </a:p>
        </p:txBody>
      </p:sp>
      <p:sp>
        <p:nvSpPr>
          <p:cNvPr id="26631" name="Oval 36"/>
          <p:cNvSpPr>
            <a:spLocks noChangeArrowheads="1"/>
          </p:cNvSpPr>
          <p:nvPr/>
        </p:nvSpPr>
        <p:spPr bwMode="auto">
          <a:xfrm>
            <a:off x="4344987" y="5486400"/>
            <a:ext cx="152400" cy="152400"/>
          </a:xfrm>
          <a:prstGeom prst="ellipse">
            <a:avLst/>
          </a:prstGeom>
          <a:solidFill>
            <a:srgbClr val="FFC000"/>
          </a:solidFill>
          <a:ln w="9525">
            <a:solidFill>
              <a:schemeClr val="tx1"/>
            </a:solidFill>
            <a:round/>
            <a:headEnd/>
            <a:tailEnd/>
          </a:ln>
        </p:spPr>
        <p:txBody>
          <a:bodyPr>
            <a:prstTxWarp prst="textNoShape">
              <a:avLst/>
            </a:prstTxWarp>
          </a:bodyPr>
          <a:lstStyle/>
          <a:p>
            <a:pPr>
              <a:spcBef>
                <a:spcPct val="20000"/>
              </a:spcBef>
              <a:buClr>
                <a:schemeClr val="bg1"/>
              </a:buClr>
              <a:buSzPct val="100000"/>
              <a:buFontTx/>
              <a:buChar char="•"/>
            </a:pPr>
            <a:endParaRPr lang="en-US"/>
          </a:p>
        </p:txBody>
      </p:sp>
      <p:sp>
        <p:nvSpPr>
          <p:cNvPr id="26632" name="Oval 38"/>
          <p:cNvSpPr>
            <a:spLocks noChangeArrowheads="1"/>
          </p:cNvSpPr>
          <p:nvPr/>
        </p:nvSpPr>
        <p:spPr bwMode="auto">
          <a:xfrm>
            <a:off x="5183187" y="5105400"/>
            <a:ext cx="152400" cy="152400"/>
          </a:xfrm>
          <a:prstGeom prst="ellipse">
            <a:avLst/>
          </a:prstGeom>
          <a:solidFill>
            <a:srgbClr val="FFC000"/>
          </a:solidFill>
          <a:ln w="9525">
            <a:solidFill>
              <a:schemeClr val="tx1"/>
            </a:solidFill>
            <a:round/>
            <a:headEnd/>
            <a:tailEnd/>
          </a:ln>
        </p:spPr>
        <p:txBody>
          <a:bodyPr>
            <a:prstTxWarp prst="textNoShape">
              <a:avLst/>
            </a:prstTxWarp>
          </a:bodyPr>
          <a:lstStyle/>
          <a:p>
            <a:pPr>
              <a:spcBef>
                <a:spcPct val="20000"/>
              </a:spcBef>
              <a:buClr>
                <a:schemeClr val="bg1"/>
              </a:buClr>
              <a:buSzPct val="100000"/>
              <a:buFontTx/>
              <a:buChar char="•"/>
            </a:pPr>
            <a:endParaRPr lang="en-US"/>
          </a:p>
        </p:txBody>
      </p:sp>
      <p:sp>
        <p:nvSpPr>
          <p:cNvPr id="26633" name="Oval 39"/>
          <p:cNvSpPr>
            <a:spLocks noChangeArrowheads="1"/>
          </p:cNvSpPr>
          <p:nvPr/>
        </p:nvSpPr>
        <p:spPr bwMode="auto">
          <a:xfrm>
            <a:off x="5640387" y="4267200"/>
            <a:ext cx="152400" cy="152400"/>
          </a:xfrm>
          <a:prstGeom prst="ellipse">
            <a:avLst/>
          </a:prstGeom>
          <a:solidFill>
            <a:srgbClr val="FFC000"/>
          </a:solidFill>
          <a:ln w="9525">
            <a:solidFill>
              <a:schemeClr val="tx1"/>
            </a:solidFill>
            <a:round/>
            <a:headEnd/>
            <a:tailEnd/>
          </a:ln>
        </p:spPr>
        <p:txBody>
          <a:bodyPr>
            <a:prstTxWarp prst="textNoShape">
              <a:avLst/>
            </a:prstTxWarp>
          </a:bodyPr>
          <a:lstStyle/>
          <a:p>
            <a:pPr>
              <a:spcBef>
                <a:spcPct val="20000"/>
              </a:spcBef>
              <a:buClr>
                <a:schemeClr val="bg1"/>
              </a:buClr>
              <a:buSzPct val="100000"/>
              <a:buFontTx/>
              <a:buChar char="•"/>
            </a:pPr>
            <a:endParaRPr lang="en-US"/>
          </a:p>
        </p:txBody>
      </p:sp>
      <p:sp>
        <p:nvSpPr>
          <p:cNvPr id="26635" name="TextBox 41"/>
          <p:cNvSpPr txBox="1">
            <a:spLocks noChangeArrowheads="1"/>
          </p:cNvSpPr>
          <p:nvPr/>
        </p:nvSpPr>
        <p:spPr bwMode="auto">
          <a:xfrm>
            <a:off x="4040187" y="5564187"/>
            <a:ext cx="609600" cy="400110"/>
          </a:xfrm>
          <a:prstGeom prst="rect">
            <a:avLst/>
          </a:prstGeom>
          <a:noFill/>
          <a:ln w="9525">
            <a:noFill/>
            <a:miter lim="800000"/>
            <a:headEnd/>
            <a:tailEnd/>
          </a:ln>
        </p:spPr>
        <p:txBody>
          <a:bodyPr wrap="square">
            <a:prstTxWarp prst="textNoShape">
              <a:avLst/>
            </a:prstTxWarp>
            <a:spAutoFit/>
          </a:bodyPr>
          <a:lstStyle/>
          <a:p>
            <a:r>
              <a:rPr lang="en-US" sz="2000" dirty="0" err="1">
                <a:latin typeface="Arial" charset="0"/>
              </a:rPr>
              <a:t>t</a:t>
            </a:r>
            <a:endParaRPr lang="en-US" sz="2000" dirty="0">
              <a:latin typeface="Arial" charset="0"/>
            </a:endParaRPr>
          </a:p>
        </p:txBody>
      </p:sp>
      <p:cxnSp>
        <p:nvCxnSpPr>
          <p:cNvPr id="26639" name="Straight Arrow Connector 46"/>
          <p:cNvCxnSpPr>
            <a:cxnSpLocks noChangeShapeType="1"/>
          </p:cNvCxnSpPr>
          <p:nvPr/>
        </p:nvCxnSpPr>
        <p:spPr bwMode="auto">
          <a:xfrm flipV="1">
            <a:off x="4421187" y="5181600"/>
            <a:ext cx="762000" cy="381000"/>
          </a:xfrm>
          <a:prstGeom prst="straightConnector1">
            <a:avLst/>
          </a:prstGeom>
          <a:noFill/>
          <a:ln w="9525">
            <a:solidFill>
              <a:schemeClr val="tx1"/>
            </a:solidFill>
            <a:round/>
            <a:headEnd/>
            <a:tailEnd type="arrow" w="med" len="med"/>
          </a:ln>
        </p:spPr>
      </p:cxnSp>
      <p:cxnSp>
        <p:nvCxnSpPr>
          <p:cNvPr id="26640" name="Straight Arrow Connector 57"/>
          <p:cNvCxnSpPr>
            <a:cxnSpLocks noChangeShapeType="1"/>
            <a:stCxn id="26633" idx="7"/>
          </p:cNvCxnSpPr>
          <p:nvPr/>
        </p:nvCxnSpPr>
        <p:spPr bwMode="auto">
          <a:xfrm rot="5400000" flipH="1" flipV="1">
            <a:off x="5922962" y="3863975"/>
            <a:ext cx="273050" cy="577850"/>
          </a:xfrm>
          <a:prstGeom prst="straightConnector1">
            <a:avLst/>
          </a:prstGeom>
          <a:noFill/>
          <a:ln w="9525">
            <a:solidFill>
              <a:schemeClr val="tx1"/>
            </a:solidFill>
            <a:round/>
            <a:headEnd/>
            <a:tailEnd type="arrow" w="med" len="med"/>
          </a:ln>
        </p:spPr>
      </p:cxnSp>
      <p:cxnSp>
        <p:nvCxnSpPr>
          <p:cNvPr id="26641" name="Straight Arrow Connector 59"/>
          <p:cNvCxnSpPr>
            <a:cxnSpLocks noChangeShapeType="1"/>
            <a:stCxn id="26632" idx="7"/>
            <a:endCxn id="26633" idx="3"/>
          </p:cNvCxnSpPr>
          <p:nvPr/>
        </p:nvCxnSpPr>
        <p:spPr bwMode="auto">
          <a:xfrm rot="5400000" flipH="1" flipV="1">
            <a:off x="5122862" y="4587875"/>
            <a:ext cx="730250" cy="349250"/>
          </a:xfrm>
          <a:prstGeom prst="straightConnector1">
            <a:avLst/>
          </a:prstGeom>
          <a:noFill/>
          <a:ln w="9525">
            <a:solidFill>
              <a:schemeClr val="tx1"/>
            </a:solidFill>
            <a:round/>
            <a:headEnd/>
            <a:tailEnd type="arrow" w="med" len="med"/>
          </a:ln>
        </p:spPr>
      </p:cxnSp>
      <p:sp>
        <p:nvSpPr>
          <p:cNvPr id="26642" name="TextBox 24"/>
          <p:cNvSpPr txBox="1">
            <a:spLocks noChangeArrowheads="1"/>
          </p:cNvSpPr>
          <p:nvPr/>
        </p:nvSpPr>
        <p:spPr bwMode="auto">
          <a:xfrm>
            <a:off x="4497387" y="3657600"/>
            <a:ext cx="457200" cy="579437"/>
          </a:xfrm>
          <a:prstGeom prst="rect">
            <a:avLst/>
          </a:prstGeom>
          <a:noFill/>
          <a:ln w="9525">
            <a:noFill/>
            <a:miter lim="800000"/>
            <a:headEnd/>
            <a:tailEnd/>
          </a:ln>
        </p:spPr>
        <p:txBody>
          <a:bodyPr>
            <a:prstTxWarp prst="textNoShape">
              <a:avLst/>
            </a:prstTxWarp>
            <a:spAutoFit/>
          </a:bodyPr>
          <a:lstStyle/>
          <a:p>
            <a:r>
              <a:rPr lang="en-US" sz="3200" b="1">
                <a:solidFill>
                  <a:srgbClr val="FF0000"/>
                </a:solidFill>
              </a:rPr>
              <a:t>×</a:t>
            </a:r>
            <a:endParaRPr lang="en-US" sz="2000" b="1">
              <a:solidFill>
                <a:srgbClr val="FF0000"/>
              </a:solidFill>
            </a:endParaRPr>
          </a:p>
        </p:txBody>
      </p:sp>
      <p:sp>
        <p:nvSpPr>
          <p:cNvPr id="26643" name="TextBox 24"/>
          <p:cNvSpPr txBox="1">
            <a:spLocks noChangeArrowheads="1"/>
          </p:cNvSpPr>
          <p:nvPr/>
        </p:nvSpPr>
        <p:spPr bwMode="auto">
          <a:xfrm>
            <a:off x="4878387" y="3887787"/>
            <a:ext cx="457200" cy="579438"/>
          </a:xfrm>
          <a:prstGeom prst="rect">
            <a:avLst/>
          </a:prstGeom>
          <a:noFill/>
          <a:ln w="9525">
            <a:noFill/>
            <a:miter lim="800000"/>
            <a:headEnd/>
            <a:tailEnd/>
          </a:ln>
        </p:spPr>
        <p:txBody>
          <a:bodyPr>
            <a:prstTxWarp prst="textNoShape">
              <a:avLst/>
            </a:prstTxWarp>
            <a:spAutoFit/>
          </a:bodyPr>
          <a:lstStyle/>
          <a:p>
            <a:r>
              <a:rPr lang="en-US" sz="3200" b="1">
                <a:solidFill>
                  <a:srgbClr val="FF0000"/>
                </a:solidFill>
              </a:rPr>
              <a:t>×</a:t>
            </a:r>
            <a:endParaRPr lang="en-US" sz="2000" b="1">
              <a:solidFill>
                <a:srgbClr val="FF0000"/>
              </a:solidFill>
            </a:endParaRPr>
          </a:p>
        </p:txBody>
      </p:sp>
      <p:sp>
        <p:nvSpPr>
          <p:cNvPr id="26644" name="TextBox 24"/>
          <p:cNvSpPr txBox="1">
            <a:spLocks noChangeArrowheads="1"/>
          </p:cNvSpPr>
          <p:nvPr/>
        </p:nvSpPr>
        <p:spPr bwMode="auto">
          <a:xfrm>
            <a:off x="6249987" y="3624262"/>
            <a:ext cx="457200" cy="579438"/>
          </a:xfrm>
          <a:prstGeom prst="rect">
            <a:avLst/>
          </a:prstGeom>
          <a:noFill/>
          <a:ln w="9525">
            <a:noFill/>
            <a:miter lim="800000"/>
            <a:headEnd/>
            <a:tailEnd/>
          </a:ln>
        </p:spPr>
        <p:txBody>
          <a:bodyPr>
            <a:prstTxWarp prst="textNoShape">
              <a:avLst/>
            </a:prstTxWarp>
            <a:spAutoFit/>
          </a:bodyPr>
          <a:lstStyle/>
          <a:p>
            <a:r>
              <a:rPr lang="en-US" sz="3200" b="1" dirty="0">
                <a:solidFill>
                  <a:srgbClr val="FF0000"/>
                </a:solidFill>
              </a:rPr>
              <a:t>×</a:t>
            </a:r>
            <a:endParaRPr lang="en-US" sz="2000" b="1" dirty="0">
              <a:solidFill>
                <a:srgbClr val="FF0000"/>
              </a:solidFill>
            </a:endParaRPr>
          </a:p>
        </p:txBody>
      </p:sp>
      <p:sp>
        <p:nvSpPr>
          <p:cNvPr id="26646" name="TextBox 24"/>
          <p:cNvSpPr txBox="1">
            <a:spLocks noChangeArrowheads="1"/>
          </p:cNvSpPr>
          <p:nvPr/>
        </p:nvSpPr>
        <p:spPr bwMode="auto">
          <a:xfrm>
            <a:off x="6173787" y="4749800"/>
            <a:ext cx="457200" cy="579437"/>
          </a:xfrm>
          <a:prstGeom prst="rect">
            <a:avLst/>
          </a:prstGeom>
          <a:noFill/>
          <a:ln w="9525">
            <a:noFill/>
            <a:miter lim="800000"/>
            <a:headEnd/>
            <a:tailEnd/>
          </a:ln>
        </p:spPr>
        <p:txBody>
          <a:bodyPr>
            <a:prstTxWarp prst="textNoShape">
              <a:avLst/>
            </a:prstTxWarp>
            <a:spAutoFit/>
          </a:bodyPr>
          <a:lstStyle/>
          <a:p>
            <a:r>
              <a:rPr lang="en-US" sz="3200" b="1">
                <a:solidFill>
                  <a:srgbClr val="FF0000"/>
                </a:solidFill>
              </a:rPr>
              <a:t>×</a:t>
            </a:r>
            <a:endParaRPr lang="en-US" sz="2000" b="1">
              <a:solidFill>
                <a:srgbClr val="FF0000"/>
              </a:solidFill>
            </a:endParaRPr>
          </a:p>
        </p:txBody>
      </p:sp>
      <p:sp>
        <p:nvSpPr>
          <p:cNvPr id="26647" name="TextBox 24"/>
          <p:cNvSpPr txBox="1">
            <a:spLocks noChangeArrowheads="1"/>
          </p:cNvSpPr>
          <p:nvPr/>
        </p:nvSpPr>
        <p:spPr bwMode="auto">
          <a:xfrm>
            <a:off x="6478587" y="5054600"/>
            <a:ext cx="457200" cy="579437"/>
          </a:xfrm>
          <a:prstGeom prst="rect">
            <a:avLst/>
          </a:prstGeom>
          <a:noFill/>
          <a:ln w="9525">
            <a:noFill/>
            <a:miter lim="800000"/>
            <a:headEnd/>
            <a:tailEnd/>
          </a:ln>
        </p:spPr>
        <p:txBody>
          <a:bodyPr>
            <a:prstTxWarp prst="textNoShape">
              <a:avLst/>
            </a:prstTxWarp>
            <a:spAutoFit/>
          </a:bodyPr>
          <a:lstStyle/>
          <a:p>
            <a:r>
              <a:rPr lang="en-US" sz="3200" b="1">
                <a:solidFill>
                  <a:srgbClr val="FF0000"/>
                </a:solidFill>
              </a:rPr>
              <a:t>×</a:t>
            </a:r>
            <a:endParaRPr lang="en-US" sz="2000" b="1">
              <a:solidFill>
                <a:srgbClr val="FF0000"/>
              </a:solidFill>
            </a:endParaRPr>
          </a:p>
        </p:txBody>
      </p:sp>
      <p:sp>
        <p:nvSpPr>
          <p:cNvPr id="27" name="TextBox 41"/>
          <p:cNvSpPr txBox="1">
            <a:spLocks noChangeArrowheads="1"/>
          </p:cNvSpPr>
          <p:nvPr/>
        </p:nvSpPr>
        <p:spPr bwMode="auto">
          <a:xfrm>
            <a:off x="4344987" y="4725987"/>
            <a:ext cx="1066800" cy="400110"/>
          </a:xfrm>
          <a:prstGeom prst="rect">
            <a:avLst/>
          </a:prstGeom>
          <a:noFill/>
          <a:ln w="9525">
            <a:noFill/>
            <a:miter lim="800000"/>
            <a:headEnd/>
            <a:tailEnd/>
          </a:ln>
        </p:spPr>
        <p:txBody>
          <a:bodyPr wrap="square">
            <a:prstTxWarp prst="textNoShape">
              <a:avLst/>
            </a:prstTxWarp>
            <a:spAutoFit/>
          </a:bodyPr>
          <a:lstStyle/>
          <a:p>
            <a:r>
              <a:rPr lang="en-US" sz="2000" dirty="0">
                <a:latin typeface="Arial" charset="0"/>
              </a:rPr>
              <a:t>t+10</a:t>
            </a:r>
          </a:p>
        </p:txBody>
      </p:sp>
      <p:sp>
        <p:nvSpPr>
          <p:cNvPr id="28" name="TextBox 41"/>
          <p:cNvSpPr txBox="1">
            <a:spLocks noChangeArrowheads="1"/>
          </p:cNvSpPr>
          <p:nvPr/>
        </p:nvSpPr>
        <p:spPr bwMode="auto">
          <a:xfrm>
            <a:off x="5487987" y="4192587"/>
            <a:ext cx="1066800" cy="400110"/>
          </a:xfrm>
          <a:prstGeom prst="rect">
            <a:avLst/>
          </a:prstGeom>
          <a:noFill/>
          <a:ln w="9525">
            <a:noFill/>
            <a:miter lim="800000"/>
            <a:headEnd/>
            <a:tailEnd/>
          </a:ln>
        </p:spPr>
        <p:txBody>
          <a:bodyPr wrap="square">
            <a:prstTxWarp prst="textNoShape">
              <a:avLst/>
            </a:prstTxWarp>
            <a:spAutoFit/>
          </a:bodyPr>
          <a:lstStyle/>
          <a:p>
            <a:r>
              <a:rPr lang="en-US" sz="2000" dirty="0">
                <a:latin typeface="Arial" charset="0"/>
              </a:rPr>
              <a:t>t+20</a:t>
            </a:r>
          </a:p>
        </p:txBody>
      </p:sp>
      <p:sp>
        <p:nvSpPr>
          <p:cNvPr id="29" name="TextBox 41"/>
          <p:cNvSpPr txBox="1">
            <a:spLocks noChangeArrowheads="1"/>
          </p:cNvSpPr>
          <p:nvPr/>
        </p:nvSpPr>
        <p:spPr bwMode="auto">
          <a:xfrm>
            <a:off x="6173787" y="3887787"/>
            <a:ext cx="1066800" cy="400110"/>
          </a:xfrm>
          <a:prstGeom prst="rect">
            <a:avLst/>
          </a:prstGeom>
          <a:noFill/>
          <a:ln w="9525">
            <a:noFill/>
            <a:miter lim="800000"/>
            <a:headEnd/>
            <a:tailEnd/>
          </a:ln>
        </p:spPr>
        <p:txBody>
          <a:bodyPr wrap="square">
            <a:prstTxWarp prst="textNoShape">
              <a:avLst/>
            </a:prstTxWarp>
            <a:spAutoFit/>
          </a:bodyPr>
          <a:lstStyle/>
          <a:p>
            <a:r>
              <a:rPr lang="en-US" sz="2000" dirty="0">
                <a:latin typeface="Arial" charset="0"/>
              </a:rPr>
              <a:t>t+30</a:t>
            </a:r>
          </a:p>
        </p:txBody>
      </p:sp>
      <p:sp>
        <p:nvSpPr>
          <p:cNvPr id="30" name="TextBox 29"/>
          <p:cNvSpPr txBox="1"/>
          <p:nvPr/>
        </p:nvSpPr>
        <p:spPr>
          <a:xfrm>
            <a:off x="4191000" y="4267200"/>
            <a:ext cx="3429000" cy="830997"/>
          </a:xfrm>
          <a:prstGeom prst="rect">
            <a:avLst/>
          </a:prstGeom>
          <a:solidFill>
            <a:schemeClr val="accent6"/>
          </a:solidFill>
        </p:spPr>
        <p:txBody>
          <a:bodyPr wrap="square" rtlCol="0">
            <a:spAutoFit/>
          </a:bodyPr>
          <a:lstStyle/>
          <a:p>
            <a:pPr algn="l"/>
            <a:r>
              <a:rPr lang="en-US" sz="2400" b="1" i="1" dirty="0">
                <a:solidFill>
                  <a:schemeClr val="bg1"/>
                </a:solidFill>
              </a:rPr>
              <a:t>Advance</a:t>
            </a:r>
            <a:r>
              <a:rPr lang="en-US" sz="2400" dirty="0">
                <a:solidFill>
                  <a:schemeClr val="bg1"/>
                </a:solidFill>
              </a:rPr>
              <a:t> Alert with a lead time = 30 time units</a:t>
            </a:r>
          </a:p>
        </p:txBody>
      </p:sp>
      <p:sp>
        <p:nvSpPr>
          <p:cNvPr id="31" name="TextBox 33"/>
          <p:cNvSpPr txBox="1">
            <a:spLocks noChangeArrowheads="1"/>
          </p:cNvSpPr>
          <p:nvPr/>
        </p:nvSpPr>
        <p:spPr bwMode="auto">
          <a:xfrm>
            <a:off x="7086600" y="4800600"/>
            <a:ext cx="2057400" cy="400110"/>
          </a:xfrm>
          <a:prstGeom prst="rect">
            <a:avLst/>
          </a:prstGeom>
          <a:noFill/>
          <a:ln w="9525">
            <a:noFill/>
            <a:miter lim="800000"/>
            <a:headEnd/>
            <a:tailEnd/>
          </a:ln>
        </p:spPr>
        <p:txBody>
          <a:bodyPr>
            <a:prstTxWarp prst="textNoShape">
              <a:avLst/>
            </a:prstTxWarp>
            <a:spAutoFit/>
          </a:bodyPr>
          <a:lstStyle/>
          <a:p>
            <a:r>
              <a:rPr lang="en-US" sz="2000" dirty="0">
                <a:latin typeface="Arial" charset="0"/>
              </a:rPr>
              <a:t>Anomaly C</a:t>
            </a:r>
          </a:p>
        </p:txBody>
      </p:sp>
      <p:pic>
        <p:nvPicPr>
          <p:cNvPr id="34" name="Picture 33" descr="Screen Shot 2013-02-21 at 6.02.49 PM.png"/>
          <p:cNvPicPr>
            <a:picLocks noChangeAspect="1"/>
          </p:cNvPicPr>
          <p:nvPr/>
        </p:nvPicPr>
        <p:blipFill>
          <a:blip r:embed="rId3"/>
          <a:stretch>
            <a:fillRect/>
          </a:stretch>
        </p:blipFill>
        <p:spPr>
          <a:xfrm>
            <a:off x="533400" y="2971800"/>
            <a:ext cx="2621280" cy="3048000"/>
          </a:xfrm>
          <a:prstGeom prst="rect">
            <a:avLst/>
          </a:prstGeom>
        </p:spPr>
      </p:pic>
      <p:sp>
        <p:nvSpPr>
          <p:cNvPr id="33" name="Slide Number Placeholder 45"/>
          <p:cNvSpPr txBox="1">
            <a:spLocks/>
          </p:cNvSpPr>
          <p:nvPr/>
        </p:nvSpPr>
        <p:spPr>
          <a:xfrm>
            <a:off x="7010400" y="6248400"/>
            <a:ext cx="1905000" cy="457200"/>
          </a:xfrm>
          <a:prstGeom prst="rect">
            <a:avLst/>
          </a:prstGeo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E60306E-77B4-EA44-96D4-0F13576896B4}" type="slidenum">
              <a:rPr kumimoji="0" lang="en-US" sz="1800" b="0" i="0" u="none" strike="noStrike" kern="1200" cap="none" spc="0" normalizeH="0" baseline="0" noProof="0" smtClean="0">
                <a:ln>
                  <a:noFill/>
                </a:ln>
                <a:solidFill>
                  <a:schemeClr val="tx1"/>
                </a:solidFill>
                <a:effectLst/>
                <a:uLnTx/>
                <a:uFillTx/>
                <a:latin typeface="Times New Roman"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7</a:t>
            </a:fld>
            <a:endParaRPr kumimoji="0" lang="en-US" sz="1800" b="0" i="0" u="none" strike="noStrike" kern="1200" cap="none" spc="0" normalizeH="0" baseline="0" noProof="0" dirty="0">
              <a:ln>
                <a:noFill/>
              </a:ln>
              <a:solidFill>
                <a:schemeClr val="tx1"/>
              </a:solidFill>
              <a:effectLst/>
              <a:uLnTx/>
              <a:uFillTx/>
              <a:latin typeface="Times New Roman"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6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6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6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6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6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6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6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64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6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6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65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6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6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6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66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63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66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6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664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55" grpId="0" animBg="1"/>
      <p:bldP spid="26656" grpId="0" animBg="1"/>
      <p:bldP spid="26657" grpId="0" animBg="1"/>
      <p:bldP spid="26659" grpId="0"/>
      <p:bldP spid="26660" grpId="0"/>
      <p:bldP spid="26661" grpId="0"/>
      <p:bldP spid="26662" grpId="0"/>
      <p:bldP spid="26631" grpId="0" animBg="1"/>
      <p:bldP spid="26632" grpId="0" animBg="1"/>
      <p:bldP spid="26633" grpId="0" animBg="1"/>
      <p:bldP spid="26635" grpId="0"/>
      <p:bldP spid="26642" grpId="0"/>
      <p:bldP spid="26643" grpId="0"/>
      <p:bldP spid="26644" grpId="0"/>
      <p:bldP spid="26646" grpId="0"/>
      <p:bldP spid="26647" grpId="0"/>
      <p:bldP spid="27" grpId="0"/>
      <p:bldP spid="28" grpId="0"/>
      <p:bldP spid="29" grpId="0"/>
      <p:bldP spid="30" grpId="0" animBg="1"/>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228600"/>
            <a:ext cx="8245475" cy="990600"/>
          </a:xfrm>
        </p:spPr>
        <p:txBody>
          <a:bodyPr/>
          <a:lstStyle/>
          <a:p>
            <a:pPr eaLnBrk="1" hangingPunct="1"/>
            <a:r>
              <a:rPr lang="en-US" b="0" dirty="0">
                <a:ea typeface="ＭＳ Ｐゴシック" pitchFamily="-1" charset="-128"/>
                <a:cs typeface="ＭＳ Ｐゴシック" pitchFamily="-1" charset="-128"/>
              </a:rPr>
              <a:t>Classification Over Future Data</a:t>
            </a:r>
          </a:p>
        </p:txBody>
      </p:sp>
      <p:grpSp>
        <p:nvGrpSpPr>
          <p:cNvPr id="2" name="Group 7"/>
          <p:cNvGrpSpPr>
            <a:grpSpLocks/>
          </p:cNvGrpSpPr>
          <p:nvPr/>
        </p:nvGrpSpPr>
        <p:grpSpPr bwMode="auto">
          <a:xfrm>
            <a:off x="303213" y="2287588"/>
            <a:ext cx="1601787" cy="1828800"/>
            <a:chOff x="303213" y="2287588"/>
            <a:chExt cx="1601787" cy="1828800"/>
          </a:xfrm>
        </p:grpSpPr>
        <p:cxnSp>
          <p:nvCxnSpPr>
            <p:cNvPr id="31765" name="Straight Arrow Connector 5"/>
            <p:cNvCxnSpPr>
              <a:cxnSpLocks noChangeShapeType="1"/>
            </p:cNvCxnSpPr>
            <p:nvPr/>
          </p:nvCxnSpPr>
          <p:spPr bwMode="auto">
            <a:xfrm rot="5400000" flipH="1" flipV="1">
              <a:off x="-609599" y="3200400"/>
              <a:ext cx="1828800" cy="3175"/>
            </a:xfrm>
            <a:prstGeom prst="straightConnector1">
              <a:avLst/>
            </a:prstGeom>
            <a:noFill/>
            <a:ln w="9525">
              <a:solidFill>
                <a:schemeClr val="tx1"/>
              </a:solidFill>
              <a:round/>
              <a:headEnd/>
              <a:tailEnd type="arrow" w="med" len="med"/>
            </a:ln>
          </p:spPr>
        </p:cxnSp>
        <p:cxnSp>
          <p:nvCxnSpPr>
            <p:cNvPr id="31766" name="Straight Arrow Connector 7"/>
            <p:cNvCxnSpPr>
              <a:cxnSpLocks noChangeShapeType="1"/>
            </p:cNvCxnSpPr>
            <p:nvPr/>
          </p:nvCxnSpPr>
          <p:spPr bwMode="auto">
            <a:xfrm>
              <a:off x="304800" y="4114800"/>
              <a:ext cx="1600200" cy="1588"/>
            </a:xfrm>
            <a:prstGeom prst="straightConnector1">
              <a:avLst/>
            </a:prstGeom>
            <a:noFill/>
            <a:ln w="9525">
              <a:solidFill>
                <a:schemeClr val="tx1"/>
              </a:solidFill>
              <a:round/>
              <a:headEnd/>
              <a:tailEnd type="arrow" w="med" len="med"/>
            </a:ln>
          </p:spPr>
        </p:cxnSp>
        <p:sp>
          <p:nvSpPr>
            <p:cNvPr id="31767" name="Oval 8"/>
            <p:cNvSpPr>
              <a:spLocks noChangeArrowheads="1"/>
            </p:cNvSpPr>
            <p:nvPr/>
          </p:nvSpPr>
          <p:spPr bwMode="auto">
            <a:xfrm>
              <a:off x="609600" y="3276600"/>
              <a:ext cx="152400" cy="152400"/>
            </a:xfrm>
            <a:prstGeom prst="ellipse">
              <a:avLst/>
            </a:prstGeom>
            <a:solidFill>
              <a:srgbClr val="CC3300"/>
            </a:solidFill>
            <a:ln w="9525">
              <a:solidFill>
                <a:schemeClr val="tx1"/>
              </a:solidFill>
              <a:round/>
              <a:headEnd/>
              <a:tailEnd/>
            </a:ln>
          </p:spPr>
          <p:txBody>
            <a:bodyPr>
              <a:prstTxWarp prst="textNoShape">
                <a:avLst/>
              </a:prstTxWarp>
            </a:bodyPr>
            <a:lstStyle/>
            <a:p>
              <a:endParaRPr lang="en-US"/>
            </a:p>
          </p:txBody>
        </p:sp>
      </p:grpSp>
      <p:sp>
        <p:nvSpPr>
          <p:cNvPr id="31764" name="TextBox 9"/>
          <p:cNvSpPr txBox="1">
            <a:spLocks noChangeArrowheads="1"/>
          </p:cNvSpPr>
          <p:nvPr/>
        </p:nvSpPr>
        <p:spPr bwMode="auto">
          <a:xfrm>
            <a:off x="609600" y="3276600"/>
            <a:ext cx="1219200" cy="830997"/>
          </a:xfrm>
          <a:prstGeom prst="rect">
            <a:avLst/>
          </a:prstGeom>
          <a:noFill/>
          <a:ln w="9525">
            <a:noFill/>
            <a:miter lim="800000"/>
            <a:headEnd/>
            <a:tailEnd/>
          </a:ln>
        </p:spPr>
        <p:txBody>
          <a:bodyPr wrap="square">
            <a:prstTxWarp prst="textNoShape">
              <a:avLst/>
            </a:prstTxWarp>
            <a:spAutoFit/>
          </a:bodyPr>
          <a:lstStyle/>
          <a:p>
            <a:pPr>
              <a:buFontTx/>
              <a:buNone/>
            </a:pPr>
            <a:r>
              <a:rPr lang="en-US" sz="1600" dirty="0">
                <a:latin typeface="+mn-lt"/>
                <a:cs typeface="Courier New"/>
              </a:rPr>
              <a:t>Current feature point</a:t>
            </a:r>
          </a:p>
        </p:txBody>
      </p:sp>
      <p:grpSp>
        <p:nvGrpSpPr>
          <p:cNvPr id="3" name="Group 27"/>
          <p:cNvGrpSpPr/>
          <p:nvPr/>
        </p:nvGrpSpPr>
        <p:grpSpPr>
          <a:xfrm>
            <a:off x="990600" y="2209800"/>
            <a:ext cx="3963987" cy="3964127"/>
            <a:chOff x="1447800" y="2209800"/>
            <a:chExt cx="3506787" cy="3964127"/>
          </a:xfrm>
        </p:grpSpPr>
        <p:sp>
          <p:nvSpPr>
            <p:cNvPr id="31753" name="Right Arrow 6"/>
            <p:cNvSpPr>
              <a:spLocks noChangeArrowheads="1"/>
            </p:cNvSpPr>
            <p:nvPr/>
          </p:nvSpPr>
          <p:spPr bwMode="auto">
            <a:xfrm>
              <a:off x="2133600" y="3276600"/>
              <a:ext cx="685800" cy="152400"/>
            </a:xfrm>
            <a:prstGeom prst="rightArrow">
              <a:avLst>
                <a:gd name="adj1" fmla="val 50000"/>
                <a:gd name="adj2" fmla="val 50000"/>
              </a:avLst>
            </a:prstGeom>
            <a:noFill/>
            <a:ln w="9525">
              <a:solidFill>
                <a:schemeClr val="tx1"/>
              </a:solidFill>
              <a:round/>
              <a:headEnd/>
              <a:tailEnd/>
            </a:ln>
          </p:spPr>
          <p:txBody>
            <a:bodyPr>
              <a:prstTxWarp prst="textNoShape">
                <a:avLst/>
              </a:prstTxWarp>
            </a:bodyPr>
            <a:lstStyle/>
            <a:p>
              <a:endParaRPr lang="en-US" dirty="0"/>
            </a:p>
          </p:txBody>
        </p:sp>
        <p:sp>
          <p:nvSpPr>
            <p:cNvPr id="31755" name="TextBox 9"/>
            <p:cNvSpPr txBox="1">
              <a:spLocks noChangeArrowheads="1"/>
            </p:cNvSpPr>
            <p:nvPr/>
          </p:nvSpPr>
          <p:spPr bwMode="auto">
            <a:xfrm>
              <a:off x="1447800" y="4419600"/>
              <a:ext cx="2743200" cy="1754327"/>
            </a:xfrm>
            <a:prstGeom prst="rect">
              <a:avLst/>
            </a:prstGeom>
            <a:solidFill>
              <a:schemeClr val="accent2"/>
            </a:solidFill>
            <a:ln w="9525">
              <a:noFill/>
              <a:miter lim="800000"/>
              <a:headEnd/>
              <a:tailEnd/>
            </a:ln>
          </p:spPr>
          <p:txBody>
            <a:bodyPr wrap="square">
              <a:prstTxWarp prst="textNoShape">
                <a:avLst/>
              </a:prstTxWarp>
              <a:spAutoFit/>
            </a:bodyPr>
            <a:lstStyle/>
            <a:p>
              <a:pPr>
                <a:buFontTx/>
                <a:buNone/>
              </a:pPr>
              <a:r>
                <a:rPr lang="en-US" sz="1800" u="sng" dirty="0">
                  <a:solidFill>
                    <a:schemeClr val="bg1"/>
                  </a:solidFill>
                  <a:latin typeface="+mn-lt"/>
                </a:rPr>
                <a:t>Feature value  prediction </a:t>
              </a:r>
            </a:p>
            <a:p>
              <a:pPr algn="l">
                <a:buFont typeface="Arial"/>
                <a:buChar char="•"/>
              </a:pPr>
              <a:r>
                <a:rPr lang="en-US" sz="1800" dirty="0">
                  <a:solidFill>
                    <a:schemeClr val="bg1"/>
                  </a:solidFill>
                  <a:latin typeface="+mn-lt"/>
                </a:rPr>
                <a:t> Discrete-time Markov Chain model</a:t>
              </a:r>
            </a:p>
            <a:p>
              <a:pPr algn="l">
                <a:buFont typeface="Arial"/>
                <a:buChar char="•"/>
              </a:pPr>
              <a:r>
                <a:rPr lang="en-US" dirty="0">
                  <a:solidFill>
                    <a:schemeClr val="bg1"/>
                  </a:solidFill>
                  <a:latin typeface="+mn-lt"/>
                </a:rPr>
                <a:t> 2-dependent Markov model</a:t>
              </a:r>
            </a:p>
            <a:p>
              <a:pPr algn="l">
                <a:buFont typeface="Arial"/>
                <a:buChar char="•"/>
              </a:pPr>
              <a:r>
                <a:rPr lang="en-US" sz="1800" dirty="0">
                  <a:solidFill>
                    <a:schemeClr val="bg1"/>
                  </a:solidFill>
                  <a:latin typeface="+mn-lt"/>
                </a:rPr>
                <a:t> Wavelet predictions</a:t>
              </a:r>
            </a:p>
          </p:txBody>
        </p:sp>
        <p:grpSp>
          <p:nvGrpSpPr>
            <p:cNvPr id="4" name="Group 26"/>
            <p:cNvGrpSpPr/>
            <p:nvPr/>
          </p:nvGrpSpPr>
          <p:grpSpPr>
            <a:xfrm>
              <a:off x="3124200" y="2209800"/>
              <a:ext cx="1830387" cy="1828801"/>
              <a:chOff x="3124200" y="2209800"/>
              <a:chExt cx="1830387" cy="1828801"/>
            </a:xfrm>
          </p:grpSpPr>
          <p:cxnSp>
            <p:nvCxnSpPr>
              <p:cNvPr id="31760" name="Straight Arrow Connector 5"/>
              <p:cNvCxnSpPr>
                <a:cxnSpLocks noChangeShapeType="1"/>
              </p:cNvCxnSpPr>
              <p:nvPr/>
            </p:nvCxnSpPr>
            <p:spPr bwMode="auto">
              <a:xfrm rot="5400000" flipH="1" flipV="1">
                <a:off x="2211614" y="3122386"/>
                <a:ext cx="1828800" cy="3628"/>
              </a:xfrm>
              <a:prstGeom prst="straightConnector1">
                <a:avLst/>
              </a:prstGeom>
              <a:noFill/>
              <a:ln w="9525">
                <a:solidFill>
                  <a:schemeClr val="tx1"/>
                </a:solidFill>
                <a:round/>
                <a:headEnd/>
                <a:tailEnd type="arrow" w="med" len="med"/>
              </a:ln>
            </p:spPr>
          </p:cxnSp>
          <p:cxnSp>
            <p:nvCxnSpPr>
              <p:cNvPr id="31761" name="Straight Arrow Connector 7"/>
              <p:cNvCxnSpPr>
                <a:cxnSpLocks noChangeShapeType="1"/>
              </p:cNvCxnSpPr>
              <p:nvPr/>
            </p:nvCxnSpPr>
            <p:spPr bwMode="auto">
              <a:xfrm>
                <a:off x="3126012" y="4037013"/>
                <a:ext cx="1828575" cy="1588"/>
              </a:xfrm>
              <a:prstGeom prst="straightConnector1">
                <a:avLst/>
              </a:prstGeom>
              <a:noFill/>
              <a:ln w="9525">
                <a:solidFill>
                  <a:schemeClr val="tx1"/>
                </a:solidFill>
                <a:round/>
                <a:headEnd/>
                <a:tailEnd type="arrow" w="med" len="med"/>
              </a:ln>
            </p:spPr>
          </p:cxnSp>
          <p:sp>
            <p:nvSpPr>
              <p:cNvPr id="31762" name="Oval 8"/>
              <p:cNvSpPr>
                <a:spLocks noChangeArrowheads="1"/>
              </p:cNvSpPr>
              <p:nvPr/>
            </p:nvSpPr>
            <p:spPr bwMode="auto">
              <a:xfrm>
                <a:off x="3474312" y="3198813"/>
                <a:ext cx="174150" cy="152400"/>
              </a:xfrm>
              <a:prstGeom prst="ellipse">
                <a:avLst/>
              </a:prstGeom>
              <a:solidFill>
                <a:srgbClr val="CC3300"/>
              </a:solidFill>
              <a:ln w="9525">
                <a:solidFill>
                  <a:schemeClr val="tx1"/>
                </a:solidFill>
                <a:round/>
                <a:headEnd/>
                <a:tailEnd/>
              </a:ln>
            </p:spPr>
            <p:txBody>
              <a:bodyPr>
                <a:prstTxWarp prst="textNoShape">
                  <a:avLst/>
                </a:prstTxWarp>
              </a:bodyPr>
              <a:lstStyle/>
              <a:p>
                <a:endParaRPr lang="en-US"/>
              </a:p>
            </p:txBody>
          </p:sp>
          <p:sp>
            <p:nvSpPr>
              <p:cNvPr id="31758" name="Oval 12"/>
              <p:cNvSpPr>
                <a:spLocks noChangeArrowheads="1"/>
              </p:cNvSpPr>
              <p:nvPr/>
            </p:nvSpPr>
            <p:spPr bwMode="auto">
              <a:xfrm>
                <a:off x="4082022" y="2286001"/>
                <a:ext cx="794777" cy="990600"/>
              </a:xfrm>
              <a:prstGeom prst="ellipse">
                <a:avLst/>
              </a:prstGeom>
              <a:noFill/>
              <a:ln w="9525">
                <a:solidFill>
                  <a:schemeClr val="tx1"/>
                </a:solidFill>
                <a:prstDash val="dash"/>
                <a:round/>
                <a:headEnd/>
                <a:tailEnd/>
              </a:ln>
            </p:spPr>
            <p:txBody>
              <a:bodyPr>
                <a:prstTxWarp prst="textNoShape">
                  <a:avLst/>
                </a:prstTxWarp>
              </a:bodyPr>
              <a:lstStyle/>
              <a:p>
                <a:endParaRPr lang="en-US"/>
              </a:p>
            </p:txBody>
          </p:sp>
          <p:cxnSp>
            <p:nvCxnSpPr>
              <p:cNvPr id="31759" name="Straight Arrow Connector 14"/>
              <p:cNvCxnSpPr>
                <a:cxnSpLocks noChangeShapeType="1"/>
              </p:cNvCxnSpPr>
              <p:nvPr/>
            </p:nvCxnSpPr>
            <p:spPr bwMode="auto">
              <a:xfrm rot="5400000" flipH="1" flipV="1">
                <a:off x="3738703" y="2703659"/>
                <a:ext cx="401728" cy="633216"/>
              </a:xfrm>
              <a:prstGeom prst="straightConnector1">
                <a:avLst/>
              </a:prstGeom>
              <a:noFill/>
              <a:ln w="9525">
                <a:solidFill>
                  <a:schemeClr val="tx1"/>
                </a:solidFill>
                <a:round/>
                <a:headEnd/>
                <a:tailEnd type="arrow" w="med" len="med"/>
              </a:ln>
            </p:spPr>
          </p:cxnSp>
          <p:sp>
            <p:nvSpPr>
              <p:cNvPr id="22" name="Oval 8"/>
              <p:cNvSpPr>
                <a:spLocks noChangeArrowheads="1"/>
              </p:cNvSpPr>
              <p:nvPr/>
            </p:nvSpPr>
            <p:spPr bwMode="auto">
              <a:xfrm>
                <a:off x="4267199" y="2438401"/>
                <a:ext cx="174150" cy="152400"/>
              </a:xfrm>
              <a:prstGeom prst="ellipse">
                <a:avLst/>
              </a:prstGeom>
              <a:solidFill>
                <a:srgbClr val="FF6600"/>
              </a:solidFill>
              <a:ln w="9525">
                <a:solidFill>
                  <a:schemeClr val="tx1"/>
                </a:solidFill>
                <a:round/>
                <a:headEnd/>
                <a:tailEnd/>
              </a:ln>
            </p:spPr>
            <p:txBody>
              <a:bodyPr>
                <a:prstTxWarp prst="textNoShape">
                  <a:avLst/>
                </a:prstTxWarp>
              </a:bodyPr>
              <a:lstStyle/>
              <a:p>
                <a:endParaRPr lang="en-US"/>
              </a:p>
            </p:txBody>
          </p:sp>
          <p:sp>
            <p:nvSpPr>
              <p:cNvPr id="24" name="Oval 8"/>
              <p:cNvSpPr>
                <a:spLocks noChangeArrowheads="1"/>
              </p:cNvSpPr>
              <p:nvPr/>
            </p:nvSpPr>
            <p:spPr bwMode="auto">
              <a:xfrm>
                <a:off x="4572000" y="2667000"/>
                <a:ext cx="174150" cy="152400"/>
              </a:xfrm>
              <a:prstGeom prst="ellipse">
                <a:avLst/>
              </a:prstGeom>
              <a:solidFill>
                <a:srgbClr val="FF6600"/>
              </a:solidFill>
              <a:ln w="9525">
                <a:solidFill>
                  <a:schemeClr val="tx1"/>
                </a:solidFill>
                <a:round/>
                <a:headEnd/>
                <a:tailEnd/>
              </a:ln>
            </p:spPr>
            <p:txBody>
              <a:bodyPr>
                <a:prstTxWarp prst="textNoShape">
                  <a:avLst/>
                </a:prstTxWarp>
              </a:bodyPr>
              <a:lstStyle/>
              <a:p>
                <a:endParaRPr lang="en-US"/>
              </a:p>
            </p:txBody>
          </p:sp>
          <p:sp>
            <p:nvSpPr>
              <p:cNvPr id="25" name="Oval 8"/>
              <p:cNvSpPr>
                <a:spLocks noChangeArrowheads="1"/>
              </p:cNvSpPr>
              <p:nvPr/>
            </p:nvSpPr>
            <p:spPr bwMode="auto">
              <a:xfrm>
                <a:off x="4419600" y="2971800"/>
                <a:ext cx="174150" cy="152400"/>
              </a:xfrm>
              <a:prstGeom prst="ellipse">
                <a:avLst/>
              </a:prstGeom>
              <a:solidFill>
                <a:srgbClr val="FF6600"/>
              </a:solidFill>
              <a:ln w="9525">
                <a:solidFill>
                  <a:schemeClr val="tx1"/>
                </a:solidFill>
                <a:round/>
                <a:headEnd/>
                <a:tailEnd/>
              </a:ln>
            </p:spPr>
            <p:txBody>
              <a:bodyPr>
                <a:prstTxWarp prst="textNoShape">
                  <a:avLst/>
                </a:prstTxWarp>
              </a:bodyPr>
              <a:lstStyle/>
              <a:p>
                <a:endParaRPr lang="en-US"/>
              </a:p>
            </p:txBody>
          </p:sp>
        </p:grpSp>
      </p:grpSp>
      <p:grpSp>
        <p:nvGrpSpPr>
          <p:cNvPr id="5" name="Group 28"/>
          <p:cNvGrpSpPr/>
          <p:nvPr/>
        </p:nvGrpSpPr>
        <p:grpSpPr>
          <a:xfrm>
            <a:off x="5105400" y="2209800"/>
            <a:ext cx="3733800" cy="2980730"/>
            <a:chOff x="5105400" y="2209800"/>
            <a:chExt cx="3733800" cy="2980730"/>
          </a:xfrm>
        </p:grpSpPr>
        <p:sp>
          <p:nvSpPr>
            <p:cNvPr id="31752" name="TextBox 9"/>
            <p:cNvSpPr txBox="1">
              <a:spLocks noChangeArrowheads="1"/>
            </p:cNvSpPr>
            <p:nvPr/>
          </p:nvSpPr>
          <p:spPr bwMode="auto">
            <a:xfrm>
              <a:off x="5105400" y="4267200"/>
              <a:ext cx="3429000" cy="923330"/>
            </a:xfrm>
            <a:prstGeom prst="rect">
              <a:avLst/>
            </a:prstGeom>
            <a:solidFill>
              <a:schemeClr val="accent2"/>
            </a:solidFill>
            <a:ln w="9525">
              <a:noFill/>
              <a:miter lim="800000"/>
              <a:headEnd/>
              <a:tailEnd/>
            </a:ln>
          </p:spPr>
          <p:txBody>
            <a:bodyPr wrap="square">
              <a:prstTxWarp prst="textNoShape">
                <a:avLst/>
              </a:prstTxWarp>
              <a:spAutoFit/>
            </a:bodyPr>
            <a:lstStyle/>
            <a:p>
              <a:pPr>
                <a:buFontTx/>
                <a:buNone/>
              </a:pPr>
              <a:r>
                <a:rPr lang="en-US" u="sng" dirty="0">
                  <a:solidFill>
                    <a:schemeClr val="bg1"/>
                  </a:solidFill>
                  <a:latin typeface="+mn-lt"/>
                  <a:cs typeface="Times New Roman"/>
                </a:rPr>
                <a:t>Expected p</a:t>
              </a:r>
              <a:r>
                <a:rPr lang="en-US" sz="1800" u="sng" dirty="0">
                  <a:solidFill>
                    <a:schemeClr val="bg1"/>
                  </a:solidFill>
                  <a:latin typeface="+mn-lt"/>
                  <a:cs typeface="Times New Roman"/>
                </a:rPr>
                <a:t>osterior Probability</a:t>
              </a:r>
              <a:endParaRPr lang="en-US" u="sng" dirty="0">
                <a:solidFill>
                  <a:schemeClr val="bg1"/>
                </a:solidFill>
                <a:latin typeface="+mn-lt"/>
                <a:cs typeface="Times New Roman"/>
              </a:endParaRPr>
            </a:p>
            <a:p>
              <a:pPr algn="l">
                <a:buFont typeface="Arial"/>
                <a:buChar char="•"/>
              </a:pPr>
              <a:r>
                <a:rPr lang="en-US" dirty="0">
                  <a:solidFill>
                    <a:schemeClr val="bg1"/>
                  </a:solidFill>
                  <a:latin typeface="+mn-lt"/>
                  <a:cs typeface="Times New Roman"/>
                </a:rPr>
                <a:t> N</a:t>
              </a:r>
              <a:r>
                <a:rPr lang="en-US" sz="1800" dirty="0">
                  <a:solidFill>
                    <a:schemeClr val="bg1"/>
                  </a:solidFill>
                  <a:latin typeface="+mn-lt"/>
                  <a:cs typeface="Times New Roman"/>
                </a:rPr>
                <a:t>aïve Bayesian</a:t>
              </a:r>
              <a:endParaRPr lang="en-US" dirty="0">
                <a:solidFill>
                  <a:schemeClr val="bg1"/>
                </a:solidFill>
                <a:latin typeface="+mn-lt"/>
                <a:cs typeface="Times New Roman"/>
              </a:endParaRPr>
            </a:p>
            <a:p>
              <a:pPr algn="l">
                <a:buFont typeface="Arial"/>
                <a:buChar char="•"/>
              </a:pPr>
              <a:r>
                <a:rPr lang="en-US" sz="1800" dirty="0">
                  <a:solidFill>
                    <a:schemeClr val="bg1"/>
                  </a:solidFill>
                  <a:latin typeface="+mn-lt"/>
                  <a:cs typeface="Times New Roman"/>
                </a:rPr>
                <a:t> Neuron Network</a:t>
              </a:r>
            </a:p>
          </p:txBody>
        </p:sp>
        <p:sp>
          <p:nvSpPr>
            <p:cNvPr id="21" name="TextBox 9"/>
            <p:cNvSpPr txBox="1">
              <a:spLocks noChangeArrowheads="1"/>
            </p:cNvSpPr>
            <p:nvPr/>
          </p:nvSpPr>
          <p:spPr bwMode="auto">
            <a:xfrm>
              <a:off x="7010400" y="2209800"/>
              <a:ext cx="1828800" cy="1754327"/>
            </a:xfrm>
            <a:prstGeom prst="rect">
              <a:avLst/>
            </a:prstGeom>
            <a:noFill/>
            <a:ln w="9525">
              <a:noFill/>
              <a:miter lim="800000"/>
              <a:headEnd/>
              <a:tailEnd/>
            </a:ln>
          </p:spPr>
          <p:txBody>
            <a:bodyPr wrap="square">
              <a:prstTxWarp prst="textNoShape">
                <a:avLst/>
              </a:prstTxWarp>
              <a:spAutoFit/>
            </a:bodyPr>
            <a:lstStyle/>
            <a:p>
              <a:pPr algn="ctr">
                <a:buFontTx/>
                <a:buNone/>
              </a:pPr>
              <a:r>
                <a:rPr lang="en-US" sz="1800" dirty="0">
                  <a:latin typeface="+mn-lt"/>
                </a:rPr>
                <a:t>Anomaly probability </a:t>
              </a:r>
            </a:p>
            <a:p>
              <a:pPr algn="ctr">
                <a:buFontTx/>
                <a:buNone/>
              </a:pPr>
              <a:r>
                <a:rPr lang="en-US" sz="1800" dirty="0">
                  <a:latin typeface="+mn-lt"/>
                </a:rPr>
                <a:t>=</a:t>
              </a:r>
            </a:p>
            <a:p>
              <a:pPr algn="ctr">
                <a:buFontTx/>
                <a:buNone/>
              </a:pPr>
              <a:r>
                <a:rPr lang="en-US" sz="1800" dirty="0">
                  <a:latin typeface="+mn-lt"/>
                </a:rPr>
                <a:t> Expected probability over the region</a:t>
              </a:r>
            </a:p>
          </p:txBody>
        </p:sp>
        <p:sp>
          <p:nvSpPr>
            <p:cNvPr id="26" name="Right Arrow 6"/>
            <p:cNvSpPr>
              <a:spLocks noChangeArrowheads="1"/>
            </p:cNvSpPr>
            <p:nvPr/>
          </p:nvSpPr>
          <p:spPr bwMode="auto">
            <a:xfrm>
              <a:off x="5791200" y="3352800"/>
              <a:ext cx="685800" cy="152400"/>
            </a:xfrm>
            <a:prstGeom prst="rightArrow">
              <a:avLst>
                <a:gd name="adj1" fmla="val 50000"/>
                <a:gd name="adj2" fmla="val 50000"/>
              </a:avLst>
            </a:prstGeom>
            <a:noFill/>
            <a:ln w="9525">
              <a:solidFill>
                <a:schemeClr val="tx1"/>
              </a:solidFill>
              <a:round/>
              <a:headEnd/>
              <a:tailEnd/>
            </a:ln>
          </p:spPr>
          <p:txBody>
            <a:bodyPr>
              <a:prstTxWarp prst="textNoShape">
                <a:avLst/>
              </a:prstTxWarp>
            </a:bodyPr>
            <a:lstStyle/>
            <a:p>
              <a:endParaRPr lang="en-US" dirty="0"/>
            </a:p>
          </p:txBody>
        </p:sp>
      </p:grpSp>
      <p:sp>
        <p:nvSpPr>
          <p:cNvPr id="27" name="Slide Number Placeholder 45"/>
          <p:cNvSpPr txBox="1">
            <a:spLocks/>
          </p:cNvSpPr>
          <p:nvPr/>
        </p:nvSpPr>
        <p:spPr>
          <a:xfrm>
            <a:off x="7010400" y="6400800"/>
            <a:ext cx="1905000" cy="457200"/>
          </a:xfrm>
          <a:prstGeom prst="rect">
            <a:avLst/>
          </a:prstGeo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E60306E-77B4-EA44-96D4-0F13576896B4}" type="slidenum">
              <a:rPr kumimoji="0" lang="en-US" sz="1800" b="0" i="0" u="none" strike="noStrike" kern="1200" cap="none" spc="0" normalizeH="0" baseline="0" noProof="0" smtClean="0">
                <a:ln>
                  <a:noFill/>
                </a:ln>
                <a:solidFill>
                  <a:schemeClr val="tx1"/>
                </a:solidFill>
                <a:effectLst/>
                <a:uLnTx/>
                <a:uFillTx/>
                <a:latin typeface="Times New Roman"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8</a:t>
            </a:fld>
            <a:endParaRPr kumimoji="0" lang="en-US" sz="1800" b="0" i="0" u="none" strike="noStrike" kern="1200" cap="none" spc="0" normalizeH="0" baseline="0" noProof="0" dirty="0">
              <a:ln>
                <a:noFill/>
              </a:ln>
              <a:solidFill>
                <a:schemeClr val="tx1"/>
              </a:solidFill>
              <a:effectLst/>
              <a:uLnTx/>
              <a:uFillTx/>
              <a:latin typeface="Times New Roman"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152400"/>
            <a:ext cx="8915400" cy="914400"/>
          </a:xfrm>
        </p:spPr>
        <p:txBody>
          <a:bodyPr/>
          <a:lstStyle/>
          <a:p>
            <a:r>
              <a:rPr lang="en-US" b="0" dirty="0">
                <a:solidFill>
                  <a:srgbClr val="2D2DB9"/>
                </a:solidFill>
                <a:ea typeface="Tahoma" charset="0"/>
                <a:cs typeface="Tahoma" charset="0"/>
              </a:rPr>
              <a:t>Feature Value Prediction</a:t>
            </a:r>
          </a:p>
        </p:txBody>
      </p:sp>
      <p:sp>
        <p:nvSpPr>
          <p:cNvPr id="8" name="Content Placeholder 2"/>
          <p:cNvSpPr txBox="1">
            <a:spLocks/>
          </p:cNvSpPr>
          <p:nvPr/>
        </p:nvSpPr>
        <p:spPr bwMode="auto">
          <a:xfrm>
            <a:off x="5029200" y="4953000"/>
            <a:ext cx="3886200" cy="914400"/>
          </a:xfrm>
          <a:prstGeom prst="rect">
            <a:avLst/>
          </a:prstGeom>
          <a:noFill/>
          <a:ln w="9525">
            <a:noFill/>
            <a:miter lim="800000"/>
            <a:headEnd/>
            <a:tailEnd/>
          </a:ln>
        </p:spPr>
        <p:txBody>
          <a:bodyPr>
            <a:prstTxWarp prst="textNoShape">
              <a:avLst/>
            </a:prstTxWarp>
          </a:bodyPr>
          <a:lstStyle/>
          <a:p>
            <a:pPr marL="342900" indent="-342900" eaLnBrk="0" hangingPunct="0">
              <a:lnSpc>
                <a:spcPct val="120000"/>
              </a:lnSpc>
              <a:spcBef>
                <a:spcPct val="20000"/>
              </a:spcBef>
              <a:buClr>
                <a:schemeClr val="tx2"/>
              </a:buClr>
            </a:pPr>
            <a:r>
              <a:rPr lang="en-US" dirty="0">
                <a:latin typeface="+mn-lt"/>
                <a:ea typeface="Tahoma" charset="0"/>
                <a:cs typeface="Tahoma" charset="0"/>
              </a:rPr>
              <a:t>Multi-step state transition matrix e.g. for </a:t>
            </a:r>
            <a:r>
              <a:rPr lang="en-US" dirty="0" err="1">
                <a:latin typeface="+mn-lt"/>
                <a:ea typeface="Tahoma" charset="0"/>
                <a:cs typeface="Tahoma" charset="0"/>
              </a:rPr>
              <a:t>t</a:t>
            </a:r>
            <a:r>
              <a:rPr lang="en-US" dirty="0">
                <a:latin typeface="+mn-lt"/>
                <a:ea typeface="Tahoma" charset="0"/>
                <a:cs typeface="Tahoma" charset="0"/>
              </a:rPr>
              <a:t>-step (i.e. lead time </a:t>
            </a:r>
            <a:r>
              <a:rPr lang="en-US" dirty="0" err="1">
                <a:latin typeface="+mn-lt"/>
                <a:ea typeface="Tahoma" charset="0"/>
                <a:cs typeface="Tahoma" charset="0"/>
              </a:rPr>
              <a:t>t</a:t>
            </a:r>
            <a:r>
              <a:rPr lang="en-US" dirty="0">
                <a:latin typeface="+mn-lt"/>
                <a:ea typeface="Tahoma" charset="0"/>
                <a:cs typeface="Tahoma" charset="0"/>
              </a:rPr>
              <a:t>):</a:t>
            </a:r>
          </a:p>
          <a:p>
            <a:pPr marL="742950" lvl="1" indent="-285750" eaLnBrk="0" hangingPunct="0">
              <a:spcBef>
                <a:spcPct val="20000"/>
              </a:spcBef>
              <a:buClr>
                <a:schemeClr val="tx1"/>
              </a:buClr>
            </a:pPr>
            <a:r>
              <a:rPr lang="en-US" dirty="0">
                <a:latin typeface="+mn-lt"/>
              </a:rPr>
              <a:t> </a:t>
            </a:r>
          </a:p>
          <a:p>
            <a:pPr marL="742950" lvl="1" indent="-285750" eaLnBrk="0" hangingPunct="0">
              <a:spcBef>
                <a:spcPct val="20000"/>
              </a:spcBef>
              <a:buClr>
                <a:schemeClr val="tx1"/>
              </a:buClr>
              <a:buFontTx/>
              <a:buChar char="–"/>
            </a:pPr>
            <a:endParaRPr lang="en-US" sz="2800" dirty="0">
              <a:latin typeface="+mn-lt"/>
            </a:endParaRPr>
          </a:p>
        </p:txBody>
      </p:sp>
      <p:sp>
        <p:nvSpPr>
          <p:cNvPr id="13322" name="TextBox 10"/>
          <p:cNvSpPr txBox="1">
            <a:spLocks noChangeArrowheads="1"/>
          </p:cNvSpPr>
          <p:nvPr/>
        </p:nvSpPr>
        <p:spPr bwMode="auto">
          <a:xfrm>
            <a:off x="304800" y="1219200"/>
            <a:ext cx="8458200" cy="1200328"/>
          </a:xfrm>
          <a:prstGeom prst="rect">
            <a:avLst/>
          </a:prstGeom>
          <a:noFill/>
          <a:ln w="9525">
            <a:noFill/>
            <a:miter lim="800000"/>
            <a:headEnd/>
            <a:tailEnd/>
          </a:ln>
        </p:spPr>
        <p:txBody>
          <a:bodyPr wrap="square">
            <a:prstTxWarp prst="textNoShape">
              <a:avLst/>
            </a:prstTxWarp>
            <a:spAutoFit/>
          </a:bodyPr>
          <a:lstStyle/>
          <a:p>
            <a:pPr algn="l">
              <a:buClr>
                <a:srgbClr val="0000FF"/>
              </a:buClr>
              <a:buFont typeface="Wingdings" charset="2"/>
              <a:buChar char="§"/>
            </a:pPr>
            <a:r>
              <a:rPr lang="en-US" sz="2400" dirty="0">
                <a:solidFill>
                  <a:srgbClr val="22228B"/>
                </a:solidFill>
                <a:latin typeface="+mn-lt"/>
                <a:ea typeface="Tahoma" charset="0"/>
                <a:cs typeface="Tahoma" charset="0"/>
              </a:rPr>
              <a:t> </a:t>
            </a:r>
            <a:r>
              <a:rPr lang="en-US" sz="2400" dirty="0">
                <a:solidFill>
                  <a:srgbClr val="0000FF"/>
                </a:solidFill>
                <a:latin typeface="+mn-lt"/>
                <a:ea typeface="Tahoma" charset="0"/>
                <a:cs typeface="Tahoma" charset="0"/>
              </a:rPr>
              <a:t>Predict the metric value distribution at a future time</a:t>
            </a:r>
          </a:p>
          <a:p>
            <a:pPr algn="l">
              <a:buFont typeface="Wingdings" charset="2"/>
              <a:buChar char="§"/>
            </a:pPr>
            <a:r>
              <a:rPr lang="en-US" sz="2400" dirty="0">
                <a:solidFill>
                  <a:srgbClr val="0000FF"/>
                </a:solidFill>
                <a:latin typeface="+mn-lt"/>
                <a:ea typeface="Tahoma" charset="0"/>
                <a:cs typeface="Tahoma" charset="0"/>
              </a:rPr>
              <a:t> Discrete-time Markov chain (DTMC)</a:t>
            </a:r>
          </a:p>
          <a:p>
            <a:pPr lvl="1" algn="l">
              <a:buFont typeface="Wingdings" charset="2"/>
              <a:buChar char="§"/>
            </a:pPr>
            <a:endParaRPr lang="en-US" sz="2400" dirty="0">
              <a:latin typeface="+mn-lt"/>
              <a:ea typeface="Tahoma" charset="0"/>
              <a:cs typeface="Tahoma" charset="0"/>
            </a:endParaRPr>
          </a:p>
        </p:txBody>
      </p:sp>
      <p:sp>
        <p:nvSpPr>
          <p:cNvPr id="26631" name="TextBox 11"/>
          <p:cNvSpPr txBox="1">
            <a:spLocks noChangeArrowheads="1"/>
          </p:cNvSpPr>
          <p:nvPr/>
        </p:nvSpPr>
        <p:spPr bwMode="auto">
          <a:xfrm>
            <a:off x="381000" y="5029200"/>
            <a:ext cx="4038600" cy="641350"/>
          </a:xfrm>
          <a:prstGeom prst="rect">
            <a:avLst/>
          </a:prstGeom>
          <a:noFill/>
          <a:ln w="9525">
            <a:noFill/>
            <a:miter lim="800000"/>
            <a:headEnd/>
            <a:tailEnd/>
          </a:ln>
        </p:spPr>
        <p:txBody>
          <a:bodyPr>
            <a:prstTxWarp prst="textNoShape">
              <a:avLst/>
            </a:prstTxWarp>
            <a:spAutoFit/>
          </a:bodyPr>
          <a:lstStyle/>
          <a:p>
            <a:pPr algn="ctr"/>
            <a:r>
              <a:rPr lang="en-US" sz="1800" dirty="0">
                <a:latin typeface="+mn-lt"/>
                <a:ea typeface="Tahoma" charset="0"/>
                <a:cs typeface="Tahoma" charset="0"/>
              </a:rPr>
              <a:t>CPU usage (%) ranging from 0 to 100 with three discrete states</a:t>
            </a:r>
          </a:p>
        </p:txBody>
      </p:sp>
      <p:pic>
        <p:nvPicPr>
          <p:cNvPr id="26632" name="Picture 9"/>
          <p:cNvPicPr>
            <a:picLocks noChangeAspect="1" noChangeArrowheads="1"/>
          </p:cNvPicPr>
          <p:nvPr/>
        </p:nvPicPr>
        <p:blipFill>
          <a:blip r:embed="rId3"/>
          <a:srcRect/>
          <a:stretch>
            <a:fillRect/>
          </a:stretch>
        </p:blipFill>
        <p:spPr bwMode="auto">
          <a:xfrm>
            <a:off x="5334000" y="3048000"/>
            <a:ext cx="3128962" cy="1447800"/>
          </a:xfrm>
          <a:prstGeom prst="rect">
            <a:avLst/>
          </a:prstGeom>
          <a:noFill/>
          <a:ln w="9525">
            <a:noFill/>
            <a:miter lim="800000"/>
            <a:headEnd/>
            <a:tailEnd/>
          </a:ln>
        </p:spPr>
      </p:pic>
      <p:pic>
        <p:nvPicPr>
          <p:cNvPr id="26633" name="Picture 9" descr="states.bmp"/>
          <p:cNvPicPr>
            <a:picLocks noChangeAspect="1"/>
          </p:cNvPicPr>
          <p:nvPr/>
        </p:nvPicPr>
        <p:blipFill>
          <a:blip r:embed="rId4"/>
          <a:srcRect/>
          <a:stretch>
            <a:fillRect/>
          </a:stretch>
        </p:blipFill>
        <p:spPr bwMode="auto">
          <a:xfrm>
            <a:off x="304800" y="2743200"/>
            <a:ext cx="4419600" cy="2209800"/>
          </a:xfrm>
          <a:prstGeom prst="rect">
            <a:avLst/>
          </a:prstGeom>
          <a:noFill/>
          <a:ln w="9525">
            <a:noFill/>
            <a:miter lim="800000"/>
            <a:headEnd/>
            <a:tailEnd/>
          </a:ln>
        </p:spPr>
      </p:pic>
      <p:sp>
        <p:nvSpPr>
          <p:cNvPr id="9" name="Slide Number Placeholder 45"/>
          <p:cNvSpPr txBox="1">
            <a:spLocks/>
          </p:cNvSpPr>
          <p:nvPr/>
        </p:nvSpPr>
        <p:spPr>
          <a:xfrm>
            <a:off x="7010400" y="6248400"/>
            <a:ext cx="1905000" cy="457200"/>
          </a:xfrm>
          <a:prstGeom prst="rect">
            <a:avLst/>
          </a:prstGeom>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1E60306E-77B4-EA44-96D4-0F13576896B4}" type="slidenum">
              <a:rPr kumimoji="0" lang="en-US" sz="1800" b="0" i="0" u="none" strike="noStrike" kern="1200" cap="none" spc="0" normalizeH="0" baseline="0" noProof="0" smtClean="0">
                <a:ln>
                  <a:noFill/>
                </a:ln>
                <a:solidFill>
                  <a:schemeClr val="tx1"/>
                </a:solidFill>
                <a:effectLst/>
                <a:uLnTx/>
                <a:uFillTx/>
                <a:latin typeface="Times New Roman"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9</a:t>
            </a:fld>
            <a:endParaRPr kumimoji="0" lang="en-US" sz="1800" b="0" i="0" u="none" strike="noStrike" kern="1200" cap="none" spc="0" normalizeH="0" baseline="0" noProof="0" dirty="0">
              <a:ln>
                <a:noFill/>
              </a:ln>
              <a:solidFill>
                <a:schemeClr val="tx1"/>
              </a:solidFill>
              <a:effectLst/>
              <a:uLnTx/>
              <a:uFillTx/>
              <a:latin typeface="Times New Roman" charset="0"/>
              <a:ea typeface="+mn-ea"/>
              <a:cs typeface="+mn-cs"/>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61.5|10.3|65.7|9.6|38.5|1.2|7"/>
</p:tagLst>
</file>

<file path=ppt/tags/tag2.xml><?xml version="1.0" encoding="utf-8"?>
<p:tagLst xmlns:a="http://schemas.openxmlformats.org/drawingml/2006/main" xmlns:r="http://schemas.openxmlformats.org/officeDocument/2006/relationships" xmlns:p="http://schemas.openxmlformats.org/presentationml/2006/main">
  <p:tag name="TIMING" val="|61.5|10.3|65.7|9.6|38.5|1.2|7"/>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58045</TotalTime>
  <Words>2150</Words>
  <Application>Microsoft Office PowerPoint</Application>
  <PresentationFormat>On-screen Show (4:3)</PresentationFormat>
  <Paragraphs>709</Paragraphs>
  <Slides>52</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Arial Narrow</vt:lpstr>
      <vt:lpstr>Lucida Grande</vt:lpstr>
      <vt:lpstr>Times New Roman</vt:lpstr>
      <vt:lpstr>Wingdings</vt:lpstr>
      <vt:lpstr>Default Design</vt:lpstr>
      <vt:lpstr>Automatic System Management using Unsupervised Machine Leaning</vt:lpstr>
      <vt:lpstr>Cloud Computing Challenges</vt:lpstr>
      <vt:lpstr>Major Research Projects</vt:lpstr>
      <vt:lpstr>Cloud Computing Challenges</vt:lpstr>
      <vt:lpstr>Existing Approaches</vt:lpstr>
      <vt:lpstr>Predictive Online System Anomaly Management</vt:lpstr>
      <vt:lpstr>Online System Anomaly Prediction</vt:lpstr>
      <vt:lpstr>Classification Over Future Data</vt:lpstr>
      <vt:lpstr>Feature Value Prediction</vt:lpstr>
      <vt:lpstr>Wavelet-based Medium-Term Prediction</vt:lpstr>
      <vt:lpstr>Statistical Anomaly Classification</vt:lpstr>
      <vt:lpstr>Unsupervised  Behavior Learning (UBL)</vt:lpstr>
      <vt:lpstr>UBL Learning</vt:lpstr>
      <vt:lpstr>Anomaly Detection and Fault Inference</vt:lpstr>
      <vt:lpstr>Real Server Example</vt:lpstr>
      <vt:lpstr>UBL Prediction Results</vt:lpstr>
      <vt:lpstr>Anomaly Cause Inference Results</vt:lpstr>
      <vt:lpstr>Medium-Term Overload prediction accuracy</vt:lpstr>
      <vt:lpstr>Prediction for Dynamic Systems</vt:lpstr>
      <vt:lpstr>Context-Aware Anomaly Prediction for Dynamic Systems</vt:lpstr>
      <vt:lpstr>Context Discovery</vt:lpstr>
      <vt:lpstr>IBM System S Prediction under Dynamic Workloads</vt:lpstr>
      <vt:lpstr>FChain: Propagation-based Fault Localization</vt:lpstr>
      <vt:lpstr>Abnormal change point selection</vt:lpstr>
      <vt:lpstr>Outlier Change Point Detection</vt:lpstr>
      <vt:lpstr>Outlier Change Point Filtering</vt:lpstr>
      <vt:lpstr>Outlier Change Point Filtering</vt:lpstr>
      <vt:lpstr>Propagation-based Fault Localization</vt:lpstr>
      <vt:lpstr>Faulty Component Pinpointing Results</vt:lpstr>
      <vt:lpstr>RUBiS Pinpointing Results</vt:lpstr>
      <vt:lpstr>System S Pinpointing Results</vt:lpstr>
      <vt:lpstr>Predictive Anomaly Prevention</vt:lpstr>
      <vt:lpstr>Predictive Performance Anomaly Prevention</vt:lpstr>
      <vt:lpstr>PowerPoint Presentation</vt:lpstr>
      <vt:lpstr>PowerPoint Presentation</vt:lpstr>
      <vt:lpstr>PowerPoint Presentation</vt:lpstr>
      <vt:lpstr>PowerPoint Presentation</vt:lpstr>
      <vt:lpstr>PerfScope: Online Performance Bug Inference</vt:lpstr>
      <vt:lpstr>Online Bug Inference Results</vt:lpstr>
      <vt:lpstr>Cloud Computing Challenges</vt:lpstr>
      <vt:lpstr>Elastic Resource Scaling</vt:lpstr>
      <vt:lpstr>Predictive Elastic Resource Scaling</vt:lpstr>
      <vt:lpstr>Prediction-driven Scaling Problems</vt:lpstr>
      <vt:lpstr>Under-Estimation Prevention</vt:lpstr>
      <vt:lpstr>Fast Under-Estimation Correction</vt:lpstr>
      <vt:lpstr>Predictive Frequency and Voltage Scaling for Energy Saving </vt:lpstr>
      <vt:lpstr>Predictive Live VM Migration</vt:lpstr>
      <vt:lpstr>Elastic Auto-Scaling</vt:lpstr>
      <vt:lpstr>AGILE System Overview</vt:lpstr>
      <vt:lpstr>Experimental Evaluation</vt:lpstr>
      <vt:lpstr>Summary of Experimental Results</vt:lpstr>
      <vt:lpstr>Overload handling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Fogo Tunde-Onadele</cp:lastModifiedBy>
  <cp:revision>2625</cp:revision>
  <dcterms:created xsi:type="dcterms:W3CDTF">2021-03-08T16:56:07Z</dcterms:created>
  <dcterms:modified xsi:type="dcterms:W3CDTF">2023-01-24T22:31:18Z</dcterms:modified>
</cp:coreProperties>
</file>