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9" r:id="rId4"/>
    <p:sldId id="259" r:id="rId5"/>
    <p:sldId id="260" r:id="rId6"/>
    <p:sldId id="270" r:id="rId7"/>
    <p:sldId id="261" r:id="rId8"/>
    <p:sldId id="262" r:id="rId9"/>
    <p:sldId id="263" r:id="rId10"/>
    <p:sldId id="265" r:id="rId11"/>
    <p:sldId id="271" r:id="rId12"/>
    <p:sldId id="257" r:id="rId13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7"/>
    <p:restoredTop sz="76964"/>
  </p:normalViewPr>
  <p:slideViewPr>
    <p:cSldViewPr snapToGrid="0" snapToObjects="1">
      <p:cViewPr varScale="1">
        <p:scale>
          <a:sx n="132" d="100"/>
          <a:sy n="132" d="100"/>
        </p:scale>
        <p:origin x="1472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37F09-A5A3-B54D-8028-9487480F421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95461-713D-B54F-9F6C-8E0045165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78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95461-713D-B54F-9F6C-8E00451652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602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95461-713D-B54F-9F6C-8E00451652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37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95461-713D-B54F-9F6C-8E00451652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61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95461-713D-B54F-9F6C-8E00451652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1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95461-713D-B54F-9F6C-8E00451652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0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95461-713D-B54F-9F6C-8E00451652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56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95461-713D-B54F-9F6C-8E00451652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84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95461-713D-B54F-9F6C-8E00451652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63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95461-713D-B54F-9F6C-8E00451652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79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95461-713D-B54F-9F6C-8E00451652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1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0A359-2FB3-4847-9D97-3491754AA7F9}" type="datetimeFigureOut">
              <a:rPr lang="en-US"/>
              <a:pPr>
                <a:defRPr/>
              </a:pPr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82176-A547-F94B-AC51-D6E9C882C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C5DAC-1A13-D34F-9418-D6257772B49C}" type="datetimeFigureOut">
              <a:rPr lang="en-US"/>
              <a:pPr>
                <a:defRPr/>
              </a:pPr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610A8-B29A-B34A-A0B5-3DF26A2EB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9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C0D93-568E-6D41-8E6D-0963A71A503C}" type="datetimeFigureOut">
              <a:rPr lang="en-US"/>
              <a:pPr>
                <a:defRPr/>
              </a:pPr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D0221-73D0-6245-9CCD-73A1D8FCB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1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8603A-2399-D64A-8203-C8F297F981E8}" type="datetimeFigureOut">
              <a:rPr lang="en-US"/>
              <a:pPr>
                <a:defRPr/>
              </a:pPr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2C605-4958-CF43-AA48-80339EFDB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35563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71F39-3D09-F149-B1A1-DC2A7DB4A435}" type="datetimeFigureOut">
              <a:rPr lang="en-US"/>
              <a:pPr>
                <a:defRPr/>
              </a:pPr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6BD0F-ABBC-C14D-BC96-77BE126A7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8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76377"/>
            <a:ext cx="4038600" cy="31182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6377"/>
            <a:ext cx="4038600" cy="31182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E973-E761-9943-801C-DE1E51E28431}" type="datetimeFigureOut">
              <a:rPr lang="en-US"/>
              <a:pPr>
                <a:defRPr/>
              </a:pPr>
              <a:t>2/27/23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5E9FC-F6D5-0349-BBED-EA7D7A9BC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6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50504"/>
            <a:ext cx="8229600" cy="80129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CE534-2B3A-FA4B-B87A-8AC244117610}" type="datetimeFigureOut">
              <a:rPr lang="en-US"/>
              <a:pPr>
                <a:defRPr/>
              </a:pPr>
              <a:t>2/27/23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B94E0-5E06-6D42-A41D-50D581B40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9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DFFB5-C0BC-DE4D-9A38-E0EE75FC9E15}" type="datetimeFigureOut">
              <a:rPr lang="en-US"/>
              <a:pPr>
                <a:defRPr/>
              </a:pPr>
              <a:t>2/27/23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B7D4D-4E81-5B40-91F6-CF14C25F8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8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2570F-F7E3-1F40-B6F3-59FE945D5A70}" type="datetimeFigureOut">
              <a:rPr lang="en-US"/>
              <a:pPr>
                <a:defRPr/>
              </a:pPr>
              <a:t>2/27/23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B2FA7-4FDB-5643-811E-7991DEE50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0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1E9B0-C3DF-544F-BB14-A487ECCC7F43}" type="datetimeFigureOut">
              <a:rPr lang="en-US"/>
              <a:pPr>
                <a:defRPr/>
              </a:pPr>
              <a:t>2/27/23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D8B14-AE1E-054C-8668-93D0F0400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0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4B1CF-5E0C-5D41-A3E2-D78942339385}" type="datetimeFigureOut">
              <a:rPr lang="en-US"/>
              <a:pPr>
                <a:defRPr/>
              </a:pPr>
              <a:t>2/27/23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F0004-A563-C64B-9FAD-6198662E1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0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75085"/>
            <a:ext cx="8229600" cy="80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Headline Line One</a:t>
            </a:r>
            <a:br>
              <a:rPr lang="en-US" dirty="0"/>
            </a:br>
            <a:r>
              <a:rPr lang="en-US" dirty="0"/>
              <a:t>Headline Line Two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66950"/>
            <a:ext cx="8229600" cy="2327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944504B-B211-B34D-97AF-78446C71FCDD}" type="datetimeFigureOut">
              <a:rPr lang="en-US" smtClean="0"/>
              <a:pPr>
                <a:defRPr/>
              </a:pPr>
              <a:t>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F7D53D-272A-624E-BE3D-99D13E2B4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52194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685800" y="1126331"/>
            <a:ext cx="7772400" cy="1102519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Predictive and Adaptive Failure Mitigation to Avert Production Cloud VM Interruptions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902" y="3049404"/>
            <a:ext cx="8304196" cy="131445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</a:rPr>
              <a:t>Authors: Sebastien Levy, Randolph Yao,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</a:rPr>
              <a:t>Youjiang Wu, Yingnong Dang and others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</a:rPr>
              <a:t>Presenter: Gaolin Zhang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</a:rPr>
              <a:t>02/23/2023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3E900-5514-895D-7FE5-39D66DE84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Experiment and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22EB8-CDEC-79D4-D540-73C8FFF4E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93181"/>
            <a:ext cx="8229600" cy="2327672"/>
          </a:xfrm>
        </p:spPr>
        <p:txBody>
          <a:bodyPr/>
          <a:lstStyle/>
          <a:p>
            <a:r>
              <a:rPr lang="en-US" dirty="0"/>
              <a:t>Several questions before the experiment</a:t>
            </a:r>
          </a:p>
          <a:p>
            <a:r>
              <a:rPr lang="en-US" dirty="0"/>
              <a:t>VM interruption savings: 26.2%</a:t>
            </a:r>
          </a:p>
          <a:p>
            <a:r>
              <a:rPr lang="en-US" dirty="0"/>
              <a:t>Accuracy and Timeliness of Prediction: </a:t>
            </a:r>
          </a:p>
          <a:p>
            <a:pPr lvl="1"/>
            <a:r>
              <a:rPr lang="en-US" dirty="0"/>
              <a:t>Overall precision: 79.49%</a:t>
            </a:r>
          </a:p>
          <a:p>
            <a:pPr lvl="1"/>
            <a:r>
              <a:rPr lang="en-US" dirty="0"/>
              <a:t>Overall recall: 50.7%</a:t>
            </a:r>
          </a:p>
          <a:p>
            <a:pPr lvl="1"/>
            <a:r>
              <a:rPr lang="en-US" dirty="0"/>
              <a:t>False positive rate: 20.51%</a:t>
            </a:r>
          </a:p>
          <a:p>
            <a:r>
              <a:rPr lang="en-US" dirty="0"/>
              <a:t>Comparing A/B Testing and Bandit</a:t>
            </a:r>
          </a:p>
        </p:txBody>
      </p:sp>
    </p:spTree>
    <p:extLst>
      <p:ext uri="{BB962C8B-B14F-4D97-AF65-F5344CB8AC3E}">
        <p14:creationId xmlns:p14="http://schemas.microsoft.com/office/powerpoint/2010/main" val="1900587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13191-59CC-8F06-54AF-B378B750B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and Evaluation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9902EA-4B33-2679-9284-4C2D7DD67B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93" y="1549668"/>
            <a:ext cx="4246191" cy="30223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BD130A-E600-F454-D4E9-A6A6BCD723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8517" y="1977591"/>
            <a:ext cx="3888283" cy="187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907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CD64B-10F1-48C5-5856-CF7236F66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28113"/>
            <a:ext cx="8229600" cy="801290"/>
          </a:xfrm>
        </p:spPr>
        <p:txBody>
          <a:bodyPr/>
          <a:lstStyle/>
          <a:p>
            <a:r>
              <a:rPr lang="en-US" dirty="0"/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89114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4A062-B4A4-C8C0-D5AE-50550C9CD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1AA2B-212C-3ECF-9441-08DC485A5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12439"/>
            <a:ext cx="8513545" cy="2327672"/>
          </a:xfrm>
        </p:spPr>
        <p:txBody>
          <a:bodyPr/>
          <a:lstStyle/>
          <a:p>
            <a:r>
              <a:rPr lang="en-US" dirty="0"/>
              <a:t>Cloud systems are scaling up…</a:t>
            </a:r>
          </a:p>
          <a:p>
            <a:r>
              <a:rPr lang="en-US" dirty="0"/>
              <a:t>Detection and Mitigation: Before or after?</a:t>
            </a:r>
          </a:p>
          <a:p>
            <a:r>
              <a:rPr lang="en-US" dirty="0"/>
              <a:t>Mitigation actions: how to decide?</a:t>
            </a:r>
          </a:p>
          <a:p>
            <a:pPr lvl="1"/>
            <a:r>
              <a:rPr lang="en-US" dirty="0"/>
              <a:t>Previous research: mainly focuses on detection, not mitigation</a:t>
            </a:r>
          </a:p>
          <a:p>
            <a:pPr lvl="1"/>
            <a:r>
              <a:rPr lang="en-US" dirty="0"/>
              <a:t>Cloud systems are changing radically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502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4A062-B4A4-C8C0-D5AE-50550C9CD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1AA2B-212C-3ECF-9441-08DC485A5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506561"/>
            <a:ext cx="8513545" cy="2327672"/>
          </a:xfrm>
        </p:spPr>
        <p:txBody>
          <a:bodyPr/>
          <a:lstStyle/>
          <a:p>
            <a:r>
              <a:rPr lang="en-US" dirty="0" err="1"/>
              <a:t>Narya</a:t>
            </a:r>
            <a:endParaRPr lang="en-US" dirty="0"/>
          </a:p>
          <a:p>
            <a:pPr lvl="1"/>
            <a:r>
              <a:rPr lang="en-US" dirty="0"/>
              <a:t>Failure Detection</a:t>
            </a:r>
          </a:p>
          <a:p>
            <a:pPr lvl="2"/>
            <a:r>
              <a:rPr lang="en-US" dirty="0"/>
              <a:t>predicts failures based on multi-layer system signals </a:t>
            </a:r>
          </a:p>
          <a:p>
            <a:pPr lvl="2"/>
            <a:r>
              <a:rPr lang="en-US" dirty="0"/>
              <a:t>decides smart mitigation actions based on the signals</a:t>
            </a:r>
          </a:p>
          <a:p>
            <a:pPr lvl="1"/>
            <a:r>
              <a:rPr lang="en-US" dirty="0"/>
              <a:t>Mitigation</a:t>
            </a:r>
          </a:p>
          <a:p>
            <a:pPr lvl="2"/>
            <a:r>
              <a:rPr lang="en-US" dirty="0"/>
              <a:t>keep its decision engine updated by taking a novel online experimentation approach</a:t>
            </a:r>
          </a:p>
          <a:p>
            <a:pPr lvl="2"/>
            <a:r>
              <a:rPr lang="en-US" dirty="0"/>
              <a:t>enhances the adaptive decision capability through reinforcement learning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42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9BD7-DA39-2A89-6CFC-4083826EA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Background and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B77F4-1E1B-8E17-2C86-2AE02A3C3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83556"/>
            <a:ext cx="8229600" cy="2327672"/>
          </a:xfrm>
        </p:spPr>
        <p:txBody>
          <a:bodyPr/>
          <a:lstStyle/>
          <a:p>
            <a:r>
              <a:rPr lang="en-US" dirty="0"/>
              <a:t>A traditional system’s operation cycle</a:t>
            </a:r>
          </a:p>
          <a:p>
            <a:r>
              <a:rPr lang="en-US" dirty="0"/>
              <a:t>Target system and goal</a:t>
            </a:r>
          </a:p>
          <a:p>
            <a:r>
              <a:rPr lang="en-US" dirty="0"/>
              <a:t>Why reacting on predicted failures?</a:t>
            </a:r>
          </a:p>
          <a:p>
            <a:r>
              <a:rPr lang="en-US" dirty="0"/>
              <a:t>Why static mitigation is insufficient?</a:t>
            </a:r>
          </a:p>
        </p:txBody>
      </p:sp>
    </p:spTree>
    <p:extLst>
      <p:ext uri="{BB962C8B-B14F-4D97-AF65-F5344CB8AC3E}">
        <p14:creationId xmlns:p14="http://schemas.microsoft.com/office/powerpoint/2010/main" val="1466503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0EA5C-B455-BFEF-26B8-30E1C6F2A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Overview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C44488-938E-514E-D911-B6A0C6937B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6726" y="1293495"/>
            <a:ext cx="6330547" cy="369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884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9D9F5-577B-E2C3-BC58-8AAC6DE1F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9C529-BF23-5F0E-8E15-A4C9B7B6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0379"/>
            <a:ext cx="8229600" cy="2327672"/>
          </a:xfrm>
        </p:spPr>
        <p:txBody>
          <a:bodyPr/>
          <a:lstStyle/>
          <a:p>
            <a:r>
              <a:rPr lang="en-US" dirty="0"/>
              <a:t>Key optimization metric</a:t>
            </a:r>
          </a:p>
          <a:p>
            <a:pPr lvl="1"/>
            <a:r>
              <a:rPr lang="en-US" dirty="0"/>
              <a:t>Annual Interruption Rate (AIR)</a:t>
            </a:r>
          </a:p>
          <a:p>
            <a:r>
              <a:rPr lang="en-US" dirty="0"/>
              <a:t>Reasons to optimize this metric</a:t>
            </a:r>
          </a:p>
          <a:p>
            <a:r>
              <a:rPr lang="en-US" dirty="0"/>
              <a:t>Future challenges</a:t>
            </a:r>
          </a:p>
        </p:txBody>
      </p:sp>
    </p:spTree>
    <p:extLst>
      <p:ext uri="{BB962C8B-B14F-4D97-AF65-F5344CB8AC3E}">
        <p14:creationId xmlns:p14="http://schemas.microsoft.com/office/powerpoint/2010/main" val="1480304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D8F79-1AE6-20A4-F399-48FD77F36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Predicting Node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16CBD-35D0-6835-54CC-B2F57C66B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38686"/>
            <a:ext cx="8229600" cy="2327672"/>
          </a:xfrm>
        </p:spPr>
        <p:txBody>
          <a:bodyPr/>
          <a:lstStyle/>
          <a:p>
            <a:r>
              <a:rPr lang="en-US" dirty="0"/>
              <a:t>Input signals</a:t>
            </a:r>
          </a:p>
          <a:p>
            <a:r>
              <a:rPr lang="en-US" dirty="0"/>
              <a:t>Rule-based prediction</a:t>
            </a:r>
          </a:p>
          <a:p>
            <a:r>
              <a:rPr lang="en-US" dirty="0"/>
              <a:t>Learning-based prediction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A13F94-E96A-BF3E-4A9D-F960355572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595596"/>
            <a:ext cx="4176328" cy="195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698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5AA81-F2F6-AEA1-8292-951EE5617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Mitigation Actions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665E4B-84CF-6C20-147F-F563DA000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571" y="1637360"/>
            <a:ext cx="5654857" cy="318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127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CDC43-5650-60F7-C3BD-9560D36DE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Decision Logic for Adaptive Mitigation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4A8EC-F39E-3B0F-0E32-66C93144A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9059"/>
            <a:ext cx="8229600" cy="2327672"/>
          </a:xfrm>
        </p:spPr>
        <p:txBody>
          <a:bodyPr/>
          <a:lstStyle/>
          <a:p>
            <a:r>
              <a:rPr lang="en-US" dirty="0"/>
              <a:t>Online Experimentation with A/B Testing</a:t>
            </a:r>
          </a:p>
          <a:p>
            <a:r>
              <a:rPr lang="en-US" dirty="0"/>
              <a:t>Bandit Modeling</a:t>
            </a:r>
          </a:p>
          <a:p>
            <a:pPr lvl="1"/>
            <a:r>
              <a:rPr lang="en-US" dirty="0"/>
              <a:t>Thompson Sampling Model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BE73FA-0244-89D5-532B-FA008733E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2155" y="3293449"/>
            <a:ext cx="4399689" cy="146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308957"/>
      </p:ext>
    </p:extLst>
  </p:cSld>
  <p:clrMapOvr>
    <a:masterClrMapping/>
  </p:clrMapOvr>
</p:sld>
</file>

<file path=ppt/theme/theme1.xml><?xml version="1.0" encoding="utf-8"?>
<a:theme xmlns:a="http://schemas.openxmlformats.org/drawingml/2006/main" name="NCStateU-horizontal-left-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NCStateU-horizontal-left-logo</Template>
  <TotalTime>7229</TotalTime>
  <Words>236</Words>
  <Application>Microsoft Macintosh PowerPoint</Application>
  <PresentationFormat>On-screen Show (16:9)</PresentationFormat>
  <Paragraphs>63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NCStateU-horizontal-left-logo</vt:lpstr>
      <vt:lpstr>Predictive and Adaptive Failure Mitigation to Avert Production Cloud VM Interruptions</vt:lpstr>
      <vt:lpstr>Introduction</vt:lpstr>
      <vt:lpstr>Introduction</vt:lpstr>
      <vt:lpstr>Background and Motivation</vt:lpstr>
      <vt:lpstr>Overview</vt:lpstr>
      <vt:lpstr>Overview</vt:lpstr>
      <vt:lpstr>Predicting Node Failures</vt:lpstr>
      <vt:lpstr>Mitigation Actions</vt:lpstr>
      <vt:lpstr>Decision Logic for Adaptive Mitigation</vt:lpstr>
      <vt:lpstr>Experiment and Evaluation</vt:lpstr>
      <vt:lpstr>Experiment and Evaluation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Predictive and Adaptive Failure Mitigation to Avert Production Cloud VM Interruptions</dc:title>
  <dc:creator>Microsoft Office User</dc:creator>
  <cp:lastModifiedBy>Microsoft Office User</cp:lastModifiedBy>
  <cp:revision>4</cp:revision>
  <dcterms:created xsi:type="dcterms:W3CDTF">2023-02-22T22:09:51Z</dcterms:created>
  <dcterms:modified xsi:type="dcterms:W3CDTF">2023-02-27T22:40:42Z</dcterms:modified>
</cp:coreProperties>
</file>