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 name="Shape 28"/>
        <p:cNvGrpSpPr/>
        <p:nvPr/>
      </p:nvGrpSpPr>
      <p:grpSpPr>
        <a:xfrm>
          <a:off x="0" y="0"/>
          <a:ext cx="0" cy="0"/>
          <a:chOff x="0" y="0"/>
          <a:chExt cx="0" cy="0"/>
        </a:xfrm>
      </p:grpSpPr>
      <p:sp>
        <p:nvSpPr>
          <p:cNvPr id="29" name="Google Shape;2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30" name="Google Shape;3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10e1c51ec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10e1c51ec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do you write ctests.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112253eb8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112253eb8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112253eb8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112253eb8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use hadoop as an example to demonstrate how to do instrumentation, idea is applicable to other static systems. Hadoop uses a key value store to maintain </a:t>
            </a:r>
            <a:r>
              <a:rPr lang="en"/>
              <a:t>mapping</a:t>
            </a:r>
            <a:r>
              <a:rPr lang="en"/>
              <a:t> of configuration internally. There are two basic configuration APIs. First is get API which is used to read config value of a </a:t>
            </a:r>
            <a:r>
              <a:rPr lang="en"/>
              <a:t>particular config parameter from key-value config store and then set API to write config value of a config parameter to key value store. Certain variations like getInt, getBoolean are present but they all eventually call get API itself. These type of APIs exist in other mature software systems as well.</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112253eb8f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112253eb8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Inside the get API we insert logs like and and log the parameter and by running all the tests once and parsing the test logs that we have obtained we can get to know which configuration parameters are exercised during the test run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112253eb8f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112253eb8f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Second step is to intercept the config API to make </a:t>
            </a:r>
            <a:r>
              <a:rPr lang="en"/>
              <a:t>the</a:t>
            </a:r>
            <a:r>
              <a:rPr lang="en"/>
              <a:t> test exercise the production configuration. In hadoop the key value configuration store is initialized using the static block. The first is the default configuration, second is the test configuration. Each loading step will override the previous loading value, so we  need to load one more configuration which is that of the production configuration. In this way the key value configuration store will be initialized by the production configuration values and tests will exercise  production configuration by using the get api</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112253eb8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112253eb8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Tests will raise false alarms if this assumptions are broken. Even though a valid configuration </a:t>
            </a:r>
            <a:r>
              <a:rPr lang="en"/>
              <a:t>value is passed. Lets look at a test example for this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112253eb8f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112253eb8f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test is used for testing xframe feature for NameNodes. This particular line set the configuration parameter dfs.xframe.enabled to true, further lines are based on the </a:t>
            </a:r>
            <a:r>
              <a:rPr lang="en"/>
              <a:t>assumption</a:t>
            </a:r>
            <a:r>
              <a:rPr lang="en"/>
              <a:t> that its value is always true. This line checks if the xfoHeader ends with the XframeOption.  This is an implicit assumption since this value comes from another config parameter called dfs.xframe.value. </a:t>
            </a:r>
            <a:r>
              <a:rPr lang="en"/>
              <a:t>default</a:t>
            </a:r>
            <a:r>
              <a:rPr lang="en"/>
              <a:t> value of dfs.xframe.value is SAMEORIGIN. They have hardcoded this assertion to take always the default value. So, it fails on any other valid value apart from the default value which is false alarm.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 detect explicit assumption we instrument all the set apis by logging the configuration parameters just like we did for get API. </a:t>
            </a:r>
            <a:endParaRPr/>
          </a:p>
          <a:p>
            <a:pPr indent="0" lvl="0" marL="0" rtl="0" algn="l">
              <a:spcBef>
                <a:spcPts val="0"/>
              </a:spcBef>
              <a:spcAft>
                <a:spcPts val="0"/>
              </a:spcAft>
              <a:buNone/>
            </a:pPr>
            <a:r>
              <a:rPr lang="en"/>
              <a:t>t. Again by instrumentation, It does so by parsing the logs generated by instrumented SET APIs  and excluding parameters that are reset from configuration value which we had passed.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implicit assumption we run the test by instantiating it with few other valid values.</a:t>
            </a:r>
            <a:r>
              <a:rPr lang="en"/>
              <a:t>. If tˆfails on a valid value, then this means that it has some implicit assumption.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a:t>
            </a:r>
            <a:r>
              <a:rPr lang="en"/>
              <a:t>order</a:t>
            </a:r>
            <a:r>
              <a:rPr lang="en"/>
              <a:t> to respect the test </a:t>
            </a:r>
            <a:r>
              <a:rPr lang="en"/>
              <a:t>assumptions made on these configurations we do not include these tests to test these configuration parameters But this test can be used to test other config parameters which are not affected by these assumptions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Optionally we can manually rewrite this test so that it takes value from the configuration , by doing this test is no longer making implicit assumptions so we can use this test to test this configuration parameter..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the heuristics are simple and practical—only 1.6% of the generated values were invalid due to hidden constraints (§5.3). Our heuristics could not generate valid values for about 16% of parameters: enum options, class names, and commands. We manually selected valid values in these cases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112253eb8f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112253eb8f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The small percentage of tests that could not be transformed as ctests were hardcoded to specific values of all the parameters that they exercise—a ctest is generated as long as it can check at least one configuration parameter.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 that we sampled 90 parameters mainly to bound our manual inspection effort for analyzing effectiveness and false negatives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112253eb8f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112253eb8f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They reproduced 64 real-world configuration induced failures from the issue tracking database of the five systems. .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Each failure was reported by real system users and was caused by a configuration change (i.e., a value different from the default was used).   These 64 failures have diverse root causes, including 51 misconfigurations and 13 software bugs exposed by valid configuration changes. For each failure, they identify each configuration parameter and its value in the failure-inducing configuration change and generated ctests based on the method that I described earlier. The results are promising.</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112253eb8f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112253eb8f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96.9% (62/64) of the failure inducing configurations are detected by ctests. All failures due to misconfigurations are detected. Specifically, 79.7% (51/64) of all failures are detected by using only generated ctests; the other 17.2% (11/64) require rewriting of ctests. . In 9 of the 11 failures that require rewriting, they only remove unnecessary value resets. In the other two, they also change an assertion. </a:t>
            </a:r>
            <a:endParaRPr/>
          </a:p>
          <a:p>
            <a:pPr indent="0" lvl="0" marL="0" rtl="0" algn="l">
              <a:spcBef>
                <a:spcPts val="0"/>
              </a:spcBef>
              <a:spcAft>
                <a:spcPts val="0"/>
              </a:spcAft>
              <a:buNone/>
            </a:pPr>
            <a:r>
              <a:rPr lang="en"/>
              <a:t>value semantic errors refer to misconfigurations that violate the semantics of the configuration parameter, including invalid file paths, URI, IP addresses, permission masks, etc</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They compared ctests with other two stateof the art  configuration checking techniques, PCheck [67] and Spellcheck. Spellcheck only detects value-type errors. Although PCheck detects around 66% of the failures, it cannot detect failures which have a non crashing behaviour, misconfigurations involving operations that have side effects eg writing to a file and those that require client side interactions.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Two of the 64 failures were not detected by ctests [2,80]. In ALLUXIO-9810 [2], the root cause is a buggy shell script that no test invoked. The root cause of ZOOKEEPER-2299 [80] is a bug in a method that no test in the reported ZooKeeper version exercised. Both bugs can be detected by extending the test suite. In fact, for ZOOKEEPER-2299, the latest ZooKeeper version includes a test from which we have now generated a ctest that detects this bug.</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 name="Shape 34"/>
        <p:cNvGrpSpPr/>
        <p:nvPr/>
      </p:nvGrpSpPr>
      <p:grpSpPr>
        <a:xfrm>
          <a:off x="0" y="0"/>
          <a:ext cx="0" cy="0"/>
          <a:chOff x="0" y="0"/>
          <a:chExt cx="0" cy="0"/>
        </a:xfrm>
      </p:grpSpPr>
      <p:sp>
        <p:nvSpPr>
          <p:cNvPr id="35" name="Google Shape;35;g20ff12eeb73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 name="Google Shape;36;g20ff12eeb73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For example, at Facebook, thousands of configuration changes are committed daily, outpacing the frequency of code changes [55]. Other cloud services such as Google and Azure also frequently deploy configuration changes. The high velocity of configuration changes has led to frequent configuration induced failure</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112253eb8f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112253eb8f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generated ctests failed to detect 28.4% (300 of 1055) injected misconfigurations, i.e., false negatives. The results are consistent with the evaluation of misconfigurations without rewriting in §6.1. Recall that we do not rewrite tests in this evaluation, which could improve ctest adequacy (§6.1). We inspected the 300 false negatives. 75.3% of false negatives are due to inadequacy of ctests that either does not expose the effects of the misconfigurations or does not have oracles to check the effects. Many of these effects are nonfunctional (e.g., performance issues). Moreover, unlike realworld failures (§6.1), many injected misconfigurations are expected to be uncommon in practice. So, the systems have no error-checking logic or test code.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We run ctests against the configuration files on our server, rather than deploying the ctest infrastructure in each image’s container to reduce the cost of resolving dependencies and setting up environments (many images are built from old OS distributions with incompatible dependencies).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112253eb8f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112253eb8f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First, the heuristics for detecting implicit test assumptions (§4.2.2) are unsound and could lead to false negatives in detecting bugs</a:t>
            </a:r>
            <a:endParaRPr/>
          </a:p>
          <a:p>
            <a:pPr indent="0" lvl="0" marL="0" rtl="0" algn="l">
              <a:spcBef>
                <a:spcPts val="0"/>
              </a:spcBef>
              <a:spcAft>
                <a:spcPts val="0"/>
              </a:spcAft>
              <a:buNone/>
            </a:pPr>
            <a:r>
              <a:rPr lang="en"/>
              <a:t>Second, dynamically tracing test executions to identify parameters exercised in tests  is incomplete, because configuration changes could lead to different execution paths.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13393e80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13393e80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13393e80d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13393e80d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112253eb8f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112253eb8f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Like  SPEX, confSeer and so on.</a:t>
            </a:r>
            <a:endParaRPr/>
          </a:p>
          <a:p>
            <a:pPr indent="0" lvl="0" marL="0" rtl="0" algn="l">
              <a:spcBef>
                <a:spcPts val="0"/>
              </a:spcBef>
              <a:spcAft>
                <a:spcPts val="0"/>
              </a:spcAft>
              <a:buNone/>
            </a:pPr>
            <a:r>
              <a:rPr lang="en"/>
              <a:t>Fault localization techniques such as </a:t>
            </a:r>
            <a:r>
              <a:rPr lang="en"/>
              <a:t>Slice-Based Techniques and Program Spectrum-Based Techniques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a few failures take considerable time to understand, due to (1) complexity of configuration value propagation and transformation, or (2) unexpected, hidden configuration constraints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0ff12eeb73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0ff12eeb73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Ctests is complimentary to their prior work PCheck. PCheck is a post-deployment technique. can only detect misconfigurations, because it considers only statements on the data-flow path of each configuration value.,whereas ctests can detect valid configuration changes that expose bugs in the code, a common type of failure-inducing configuration changes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Rex</a:t>
            </a:r>
            <a:r>
              <a:rPr lang="en"/>
              <a:t> detects only specific type of misconfiguration, it detects dependency violations between source-code files and configuration files which should be updated together. Ctests are not specific to any type of misconfigurations or software bugs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goal of PUTs is to allow developers rerun the same test against different inputs, to cover more program paths. The goal of ctests is to connect production system configurations to software tests, to find failure-inducing configuration changes. The inputs to PUTs are either specified by developers or automatically generated by symbolic execution, but the inputs to ctests are read from the system configuration files or diffs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g2112253eb8f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 name="Google Shape;42;g2112253eb8f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Based on the authors’, analyses on hundreds of configuration-induced incidents, failure-inducing configuration changes are rarely caused by trivial mistakes (e.g., typos). This rarity is attributed to the DevOps practices that enforce change review and validation. Because of this the root causes of configuration-induced failures are often non-trivial and they commonly reside in the program and not in the changed configurations.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root causes of the former are in the program, while the latter are often due to configuration design or implementation flaws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20ff12eeb73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 name="Google Shape;48;g20ff12eeb73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because The root cause is outside the configuration</a:t>
            </a:r>
            <a:endParaRPr/>
          </a:p>
          <a:p>
            <a:pPr indent="0" lvl="0" marL="0" rtl="0" algn="l">
              <a:spcBef>
                <a:spcPts val="0"/>
              </a:spcBef>
              <a:spcAft>
                <a:spcPts val="0"/>
              </a:spcAft>
              <a:buNone/>
            </a:pPr>
            <a:r>
              <a:rPr lang="en"/>
              <a:t>to</a:t>
            </a:r>
            <a:r>
              <a:rPr lang="en"/>
              <a:t> check the often subtle, version-specific, and inconsistent  configuration requirements.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As a workaround you can test few representative ones(default ones)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But, production system configurations may not be tested • Production configurations are the ones that matter</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g210c621899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g210c621899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That is erroneous config changes and valid config changes that expose dormant software bugs.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0ff12eeb73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20ff12eeb73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Ctest is run by instantiating input config parameters with concrete values, that is the values to be deployed in production</a:t>
            </a:r>
            <a:endParaRPr/>
          </a:p>
          <a:p>
            <a:pPr indent="0" lvl="0" marL="0" rtl="0" algn="l">
              <a:spcBef>
                <a:spcPts val="0"/>
              </a:spcBef>
              <a:spcAft>
                <a:spcPts val="0"/>
              </a:spcAft>
              <a:buNone/>
            </a:pPr>
            <a:r>
              <a:rPr lang="en"/>
              <a:t>It </a:t>
            </a:r>
            <a:r>
              <a:rPr lang="en" sz="1000">
                <a:solidFill>
                  <a:schemeClr val="dk1"/>
                </a:solidFill>
              </a:rPr>
              <a:t>Can be a unit, an integration, or a system test depending on the usage</a:t>
            </a:r>
            <a:endParaRPr sz="1000">
              <a:solidFill>
                <a:schemeClr val="dk1"/>
              </a:solidFill>
            </a:endParaRPr>
          </a:p>
          <a:p>
            <a:pPr indent="0" lvl="0" marL="0" rtl="0" algn="l">
              <a:spcBef>
                <a:spcPts val="0"/>
              </a:spcBef>
              <a:spcAft>
                <a:spcPts val="0"/>
              </a:spcAft>
              <a:buNone/>
            </a:pPr>
            <a:r>
              <a:t/>
            </a:r>
            <a:endParaRPr sz="1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112253eb8f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112253eb8f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is an example of a ctest that has been generated from hadoop test suite. This ctest first loads the production configuration into the configuration object. Then this production configuration is used to construct a serve and call authorize method on the server. If a devops engineer change the </a:t>
            </a:r>
            <a:r>
              <a:rPr lang="en"/>
              <a:t>production</a:t>
            </a:r>
            <a:r>
              <a:rPr lang="en"/>
              <a:t> configuration </a:t>
            </a:r>
            <a:r>
              <a:rPr lang="en"/>
              <a:t>parameter</a:t>
            </a:r>
            <a:r>
              <a:rPr lang="en"/>
              <a:t> authz from false to true. Then in this method the true branch depending on this configuration parameter gets executed and bug in this branch will be triggered and causes hadoop to fail in production. Where as if you run this ctest before executing in a production environment, then this can detect this bug in pre-production itself caused by valid configuration change.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10c621899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10c621899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210e1c51ec1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210e1c51ec1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685800" y="1597820"/>
            <a:ext cx="7772400" cy="11025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1pPr>
            <a:lvl2pPr indent="0" lvl="1"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2pPr>
            <a:lvl3pPr indent="0" lvl="2"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3pPr>
            <a:lvl4pPr indent="0" lvl="3"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4pPr>
            <a:lvl5pPr indent="0" lvl="4"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5pPr>
            <a:lvl6pPr indent="0" lvl="5" marL="4572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6pPr>
            <a:lvl7pPr indent="0" lvl="6" marL="9144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7pPr>
            <a:lvl8pPr indent="0" lvl="7" marL="13716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8pPr>
            <a:lvl9pPr indent="0" lvl="8" marL="18288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9pPr>
          </a:lstStyle>
          <a:p/>
        </p:txBody>
      </p:sp>
      <p:sp>
        <p:nvSpPr>
          <p:cNvPr id="12" name="Google Shape;12;p2"/>
          <p:cNvSpPr txBox="1"/>
          <p:nvPr>
            <p:ph idx="1" type="subTitle"/>
          </p:nvPr>
        </p:nvSpPr>
        <p:spPr>
          <a:xfrm>
            <a:off x="1371600" y="2914650"/>
            <a:ext cx="6400800" cy="1314300"/>
          </a:xfrm>
          <a:prstGeom prst="rect">
            <a:avLst/>
          </a:prstGeom>
          <a:noFill/>
          <a:ln>
            <a:noFill/>
          </a:ln>
        </p:spPr>
        <p:txBody>
          <a:bodyPr anchorCtr="0" anchor="t" bIns="91425" lIns="91425" spcFirstLastPara="1" rIns="91425" wrap="square" tIns="91425">
            <a:noAutofit/>
          </a:bodyPr>
          <a:lstStyle>
            <a:lvl1pPr indent="0" lvl="0" marL="0" marR="0" rtl="0" algn="ctr">
              <a:spcBef>
                <a:spcPts val="480"/>
              </a:spcBef>
              <a:spcAft>
                <a:spcPts val="0"/>
              </a:spcAft>
              <a:buClr>
                <a:srgbClr val="888888"/>
              </a:buClr>
              <a:buSzPts val="2400"/>
              <a:buFont typeface="Arial"/>
              <a:buNone/>
              <a:defRPr b="0" i="0" sz="2400" u="none" cap="none" strike="noStrike">
                <a:solidFill>
                  <a:srgbClr val="888888"/>
                </a:solidFill>
                <a:latin typeface="Arial"/>
                <a:ea typeface="Arial"/>
                <a:cs typeface="Arial"/>
                <a:sym typeface="Arial"/>
              </a:defRPr>
            </a:lvl1pPr>
            <a:lvl2pPr indent="0" lvl="1" marL="457200" marR="0" rtl="0" algn="ctr">
              <a:spcBef>
                <a:spcPts val="480"/>
              </a:spcBef>
              <a:spcAft>
                <a:spcPts val="0"/>
              </a:spcAft>
              <a:buClr>
                <a:srgbClr val="888888"/>
              </a:buClr>
              <a:buSzPts val="2400"/>
              <a:buFont typeface="Arial"/>
              <a:buNone/>
              <a:defRPr b="0" i="0" sz="2400" u="none" cap="none" strike="noStrike">
                <a:solidFill>
                  <a:srgbClr val="888888"/>
                </a:solidFill>
                <a:latin typeface="Arial"/>
                <a:ea typeface="Arial"/>
                <a:cs typeface="Arial"/>
                <a:sym typeface="Arial"/>
              </a:defRPr>
            </a:lvl2pPr>
            <a:lvl3pPr indent="0" lvl="2" marL="914400" marR="0" rtl="0" algn="ctr">
              <a:spcBef>
                <a:spcPts val="360"/>
              </a:spcBef>
              <a:spcAft>
                <a:spcPts val="0"/>
              </a:spcAft>
              <a:buClr>
                <a:srgbClr val="888888"/>
              </a:buClr>
              <a:buSzPts val="1800"/>
              <a:buFont typeface="Arial"/>
              <a:buNone/>
              <a:defRPr b="0" i="0" sz="1800" u="none" cap="none" strike="noStrike">
                <a:solidFill>
                  <a:srgbClr val="888888"/>
                </a:solidFill>
                <a:latin typeface="Arial"/>
                <a:ea typeface="Arial"/>
                <a:cs typeface="Arial"/>
                <a:sym typeface="Arial"/>
              </a:defRPr>
            </a:lvl3pPr>
            <a:lvl4pPr indent="0" lvl="3" marL="1371600" marR="0" rtl="0" algn="ctr">
              <a:spcBef>
                <a:spcPts val="280"/>
              </a:spcBef>
              <a:spcAft>
                <a:spcPts val="0"/>
              </a:spcAft>
              <a:buClr>
                <a:srgbClr val="888888"/>
              </a:buClr>
              <a:buSzPts val="1400"/>
              <a:buFont typeface="Arial"/>
              <a:buNone/>
              <a:defRPr b="0" i="0" sz="1400" u="none" cap="none" strike="noStrike">
                <a:solidFill>
                  <a:srgbClr val="888888"/>
                </a:solidFill>
                <a:latin typeface="Arial"/>
                <a:ea typeface="Arial"/>
                <a:cs typeface="Arial"/>
                <a:sym typeface="Arial"/>
              </a:defRPr>
            </a:lvl4pPr>
            <a:lvl5pPr indent="0" lvl="4" marL="1828800" marR="0" rtl="0" algn="ctr">
              <a:spcBef>
                <a:spcPts val="200"/>
              </a:spcBef>
              <a:spcAft>
                <a:spcPts val="0"/>
              </a:spcAft>
              <a:buClr>
                <a:srgbClr val="888888"/>
              </a:buClr>
              <a:buSzPts val="1000"/>
              <a:buFont typeface="Arial"/>
              <a:buNone/>
              <a:defRPr b="0" i="0" sz="1000" u="none" cap="none" strike="noStrike">
                <a:solidFill>
                  <a:srgbClr val="888888"/>
                </a:solidFill>
                <a:latin typeface="Arial"/>
                <a:ea typeface="Arial"/>
                <a:cs typeface="Arial"/>
                <a:sym typeface="Arial"/>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3" name="Google Shape;13;p2"/>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4" name="Shape 14"/>
        <p:cNvGrpSpPr/>
        <p:nvPr/>
      </p:nvGrpSpPr>
      <p:grpSpPr>
        <a:xfrm>
          <a:off x="0" y="0"/>
          <a:ext cx="0" cy="0"/>
          <a:chOff x="0" y="0"/>
          <a:chExt cx="0" cy="0"/>
        </a:xfrm>
      </p:grpSpPr>
      <p:sp>
        <p:nvSpPr>
          <p:cNvPr id="15" name="Google Shape;15;p3"/>
          <p:cNvSpPr txBox="1"/>
          <p:nvPr>
            <p:ph type="title"/>
          </p:nvPr>
        </p:nvSpPr>
        <p:spPr>
          <a:xfrm>
            <a:off x="457200" y="675085"/>
            <a:ext cx="8229600" cy="8013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1pPr>
            <a:lvl2pPr indent="0" lvl="1"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2pPr>
            <a:lvl3pPr indent="0" lvl="2"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3pPr>
            <a:lvl4pPr indent="0" lvl="3"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4pPr>
            <a:lvl5pPr indent="0" lvl="4"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5pPr>
            <a:lvl6pPr indent="0" lvl="5" marL="4572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6pPr>
            <a:lvl7pPr indent="0" lvl="6" marL="9144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7pPr>
            <a:lvl8pPr indent="0" lvl="7" marL="13716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8pPr>
            <a:lvl9pPr indent="0" lvl="8" marL="18288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9pPr>
          </a:lstStyle>
          <a:p/>
        </p:txBody>
      </p:sp>
      <p:sp>
        <p:nvSpPr>
          <p:cNvPr id="16" name="Google Shape;16;p3"/>
          <p:cNvSpPr txBox="1"/>
          <p:nvPr>
            <p:ph idx="1" type="body"/>
          </p:nvPr>
        </p:nvSpPr>
        <p:spPr>
          <a:xfrm>
            <a:off x="457200" y="2266950"/>
            <a:ext cx="8229600" cy="23277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292100" lvl="4" marL="2286000" marR="0" rtl="0" algn="l">
              <a:spcBef>
                <a:spcPts val="200"/>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7" name="Google Shape;17;p3"/>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8" name="Shape 18"/>
        <p:cNvGrpSpPr/>
        <p:nvPr/>
      </p:nvGrpSpPr>
      <p:grpSpPr>
        <a:xfrm>
          <a:off x="0" y="0"/>
          <a:ext cx="0" cy="0"/>
          <a:chOff x="0" y="0"/>
          <a:chExt cx="0" cy="0"/>
        </a:xfrm>
      </p:grpSpPr>
      <p:sp>
        <p:nvSpPr>
          <p:cNvPr id="19" name="Google Shape;19;p4"/>
          <p:cNvSpPr txBox="1"/>
          <p:nvPr>
            <p:ph type="title"/>
          </p:nvPr>
        </p:nvSpPr>
        <p:spPr>
          <a:xfrm>
            <a:off x="457200" y="675085"/>
            <a:ext cx="8229600" cy="8013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1pPr>
            <a:lvl2pPr indent="0" lvl="1"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2pPr>
            <a:lvl3pPr indent="0" lvl="2"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3pPr>
            <a:lvl4pPr indent="0" lvl="3"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4pPr>
            <a:lvl5pPr indent="0" lvl="4"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5pPr>
            <a:lvl6pPr indent="0" lvl="5" marL="4572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6pPr>
            <a:lvl7pPr indent="0" lvl="6" marL="9144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7pPr>
            <a:lvl8pPr indent="0" lvl="7" marL="13716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8pPr>
            <a:lvl9pPr indent="0" lvl="8" marL="18288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9pPr>
          </a:lstStyle>
          <a:p/>
        </p:txBody>
      </p:sp>
      <p:sp>
        <p:nvSpPr>
          <p:cNvPr id="20" name="Google Shape;20;p4"/>
          <p:cNvSpPr txBox="1"/>
          <p:nvPr>
            <p:ph idx="1" type="body"/>
          </p:nvPr>
        </p:nvSpPr>
        <p:spPr>
          <a:xfrm>
            <a:off x="457200" y="1476377"/>
            <a:ext cx="4038600" cy="31182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1" name="Google Shape;21;p4"/>
          <p:cNvSpPr txBox="1"/>
          <p:nvPr>
            <p:ph idx="2" type="body"/>
          </p:nvPr>
        </p:nvSpPr>
        <p:spPr>
          <a:xfrm>
            <a:off x="4648200" y="1476377"/>
            <a:ext cx="4038600" cy="3118200"/>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2" name="Google Shape;22;p4"/>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5"/>
          <p:cNvSpPr txBox="1"/>
          <p:nvPr>
            <p:ph type="title"/>
          </p:nvPr>
        </p:nvSpPr>
        <p:spPr>
          <a:xfrm>
            <a:off x="457200" y="675085"/>
            <a:ext cx="8229600" cy="8013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1pPr>
            <a:lvl2pPr indent="0" lvl="1"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2pPr>
            <a:lvl3pPr indent="0" lvl="2"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3pPr>
            <a:lvl4pPr indent="0" lvl="3"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4pPr>
            <a:lvl5pPr indent="0" lvl="4"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5pPr>
            <a:lvl6pPr indent="0" lvl="5" marL="4572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6pPr>
            <a:lvl7pPr indent="0" lvl="6" marL="9144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7pPr>
            <a:lvl8pPr indent="0" lvl="7" marL="13716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8pPr>
            <a:lvl9pPr indent="0" lvl="8" marL="18288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9pPr>
          </a:lstStyle>
          <a:p/>
        </p:txBody>
      </p:sp>
      <p:sp>
        <p:nvSpPr>
          <p:cNvPr id="25" name="Google Shape;25;p5"/>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6"/>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675085"/>
            <a:ext cx="8229600" cy="8013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1pPr>
            <a:lvl2pPr indent="0" lvl="1"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2pPr>
            <a:lvl3pPr indent="0" lvl="2"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3pPr>
            <a:lvl4pPr indent="0" lvl="3"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4pPr>
            <a:lvl5pPr indent="0" lvl="4" mar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5pPr>
            <a:lvl6pPr indent="0" lvl="5" marL="4572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6pPr>
            <a:lvl7pPr indent="0" lvl="6" marL="9144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7pPr>
            <a:lvl8pPr indent="0" lvl="7" marL="13716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8pPr>
            <a:lvl9pPr indent="0" lvl="8" marL="182880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457200" y="2266950"/>
            <a:ext cx="8229600" cy="2327700"/>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292100" lvl="4" marL="2286000" marR="0" rtl="0" algn="l">
              <a:spcBef>
                <a:spcPts val="200"/>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rotWithShape="1">
          <a:blip r:embed="rId1">
            <a:alphaModFix/>
          </a:blip>
          <a:srcRect b="0" l="0" r="0" t="0"/>
          <a:stretch/>
        </p:blipFill>
        <p:spPr>
          <a:xfrm>
            <a:off x="1" y="0"/>
            <a:ext cx="9152100" cy="4572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mc:AlternateContent>
    <mc:Choice Requires="p14">
      <p:transition spd="slow" p14:dur="1000">
        <p:fade thruBlk="1"/>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 name="Shape 31"/>
        <p:cNvGrpSpPr/>
        <p:nvPr/>
      </p:nvGrpSpPr>
      <p:grpSpPr>
        <a:xfrm>
          <a:off x="0" y="0"/>
          <a:ext cx="0" cy="0"/>
          <a:chOff x="0" y="0"/>
          <a:chExt cx="0" cy="0"/>
        </a:xfrm>
      </p:grpSpPr>
      <p:sp>
        <p:nvSpPr>
          <p:cNvPr id="32" name="Google Shape;32;p7"/>
          <p:cNvSpPr txBox="1"/>
          <p:nvPr>
            <p:ph type="ctrTitle"/>
          </p:nvPr>
        </p:nvSpPr>
        <p:spPr>
          <a:xfrm>
            <a:off x="685800" y="1597820"/>
            <a:ext cx="7772400" cy="110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Testing Configuration Changes in Context to Prevent Production Failures</a:t>
            </a:r>
            <a:endParaRPr/>
          </a:p>
        </p:txBody>
      </p:sp>
      <p:sp>
        <p:nvSpPr>
          <p:cNvPr id="33" name="Google Shape;33;p7"/>
          <p:cNvSpPr txBox="1"/>
          <p:nvPr>
            <p:ph idx="1" type="subTitle"/>
          </p:nvPr>
        </p:nvSpPr>
        <p:spPr>
          <a:xfrm>
            <a:off x="1371600" y="2914650"/>
            <a:ext cx="6400800" cy="1314300"/>
          </a:xfrm>
          <a:prstGeom prst="rect">
            <a:avLst/>
          </a:prstGeom>
        </p:spPr>
        <p:txBody>
          <a:bodyPr anchorCtr="0" anchor="t" bIns="91425" lIns="91425" spcFirstLastPara="1" rIns="91425" wrap="square" tIns="91425">
            <a:noAutofit/>
          </a:bodyPr>
          <a:lstStyle/>
          <a:p>
            <a:pPr indent="0" lvl="0" marL="0" rtl="0" algn="ctr">
              <a:spcBef>
                <a:spcPts val="480"/>
              </a:spcBef>
              <a:spcAft>
                <a:spcPts val="0"/>
              </a:spcAft>
              <a:buNone/>
            </a:pPr>
            <a:r>
              <a:rPr lang="en"/>
              <a:t>Authors: </a:t>
            </a:r>
            <a:r>
              <a:rPr lang="en"/>
              <a:t>Xudong Sun et al</a:t>
            </a:r>
            <a:endParaRPr/>
          </a:p>
          <a:p>
            <a:pPr indent="0" lvl="0" marL="1828800" rtl="0" algn="l">
              <a:spcBef>
                <a:spcPts val="480"/>
              </a:spcBef>
              <a:spcAft>
                <a:spcPts val="0"/>
              </a:spcAft>
              <a:buNone/>
            </a:pPr>
            <a:r>
              <a:rPr lang="en"/>
              <a:t>     Presenter</a:t>
            </a:r>
            <a:endParaRPr/>
          </a:p>
          <a:p>
            <a:pPr indent="0" lvl="0" marL="1828800" rtl="0" algn="l">
              <a:spcBef>
                <a:spcPts val="480"/>
              </a:spcBef>
              <a:spcAft>
                <a:spcPts val="0"/>
              </a:spcAft>
              <a:buNone/>
            </a:pPr>
            <a:r>
              <a:rPr lang="en"/>
              <a:t>   Vinay Vasudev</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ph type="title"/>
          </p:nvPr>
        </p:nvSpPr>
        <p:spPr>
          <a:xfrm>
            <a:off x="457200" y="675074"/>
            <a:ext cx="8229600" cy="872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Ctests can be transformed from existing tests</a:t>
            </a:r>
            <a:endParaRPr/>
          </a:p>
        </p:txBody>
      </p:sp>
      <p:sp>
        <p:nvSpPr>
          <p:cNvPr id="96" name="Google Shape;96;p16"/>
          <p:cNvSpPr txBox="1"/>
          <p:nvPr>
            <p:ph idx="1" type="body"/>
          </p:nvPr>
        </p:nvSpPr>
        <p:spPr>
          <a:xfrm>
            <a:off x="229825" y="1660350"/>
            <a:ext cx="8457000" cy="3289200"/>
          </a:xfrm>
          <a:prstGeom prst="rect">
            <a:avLst/>
          </a:prstGeom>
        </p:spPr>
        <p:txBody>
          <a:bodyPr anchorCtr="0" anchor="t" bIns="91425" lIns="91425" spcFirstLastPara="1" rIns="91425" wrap="square" tIns="91425">
            <a:noAutofit/>
          </a:bodyPr>
          <a:lstStyle/>
          <a:p>
            <a:pPr indent="-317500" lvl="0" marL="457200" rtl="0" algn="l">
              <a:spcBef>
                <a:spcPts val="480"/>
              </a:spcBef>
              <a:spcAft>
                <a:spcPts val="0"/>
              </a:spcAft>
              <a:buSzPts val="1400"/>
              <a:buChar char="●"/>
            </a:pPr>
            <a:r>
              <a:rPr lang="en" sz="2100"/>
              <a:t>Mature</a:t>
            </a:r>
            <a:r>
              <a:rPr lang="en" sz="2100"/>
              <a:t> software projects have high-quality test code</a:t>
            </a:r>
            <a:endParaRPr sz="2100"/>
          </a:p>
          <a:p>
            <a:pPr indent="-361950" lvl="1" marL="914400" rtl="0" algn="l">
              <a:spcBef>
                <a:spcPts val="0"/>
              </a:spcBef>
              <a:spcAft>
                <a:spcPts val="0"/>
              </a:spcAft>
              <a:buSzPts val="2100"/>
              <a:buChar char="○"/>
            </a:pPr>
            <a:r>
              <a:rPr lang="en" sz="2100"/>
              <a:t>70+% statement and method coverage in the evaluated systems</a:t>
            </a:r>
            <a:endParaRPr sz="2100"/>
          </a:p>
          <a:p>
            <a:pPr indent="-361950" lvl="1" marL="914400" rtl="0" algn="l">
              <a:spcBef>
                <a:spcPts val="0"/>
              </a:spcBef>
              <a:spcAft>
                <a:spcPts val="0"/>
              </a:spcAft>
              <a:buSzPts val="2100"/>
              <a:buChar char="○"/>
            </a:pPr>
            <a:r>
              <a:rPr lang="en" sz="2100"/>
              <a:t>Higher coverage is reported in commercial projects.</a:t>
            </a:r>
            <a:endParaRPr sz="2100"/>
          </a:p>
          <a:p>
            <a:pPr indent="0" lvl="0" marL="914400" rtl="0" algn="l">
              <a:spcBef>
                <a:spcPts val="480"/>
              </a:spcBef>
              <a:spcAft>
                <a:spcPts val="0"/>
              </a:spcAft>
              <a:buNone/>
            </a:pPr>
            <a:r>
              <a:t/>
            </a:r>
            <a:endParaRPr sz="2100"/>
          </a:p>
          <a:p>
            <a:pPr indent="-361950" lvl="0" marL="457200" rtl="0" algn="l">
              <a:spcBef>
                <a:spcPts val="480"/>
              </a:spcBef>
              <a:spcAft>
                <a:spcPts val="0"/>
              </a:spcAft>
              <a:buSzPts val="2100"/>
              <a:buChar char="•"/>
            </a:pPr>
            <a:r>
              <a:rPr lang="en" sz="2100"/>
              <a:t>Reuse existing well-engineered test logic and oracles</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500"/>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500"/>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500"/>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500"/>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500"/>
                                        <p:tgtEl>
                                          <p:spTgt spid="9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457200" y="675054"/>
            <a:ext cx="8229600" cy="767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Transforming existing tests into ctests</a:t>
            </a:r>
            <a:endParaRPr/>
          </a:p>
          <a:p>
            <a:pPr indent="0" lvl="0" marL="0" rtl="0" algn="ctr">
              <a:spcBef>
                <a:spcPts val="0"/>
              </a:spcBef>
              <a:spcAft>
                <a:spcPts val="0"/>
              </a:spcAft>
              <a:buNone/>
            </a:pPr>
            <a:r>
              <a:t/>
            </a:r>
            <a:endParaRPr/>
          </a:p>
        </p:txBody>
      </p:sp>
      <p:sp>
        <p:nvSpPr>
          <p:cNvPr id="102" name="Google Shape;102;p17"/>
          <p:cNvSpPr txBox="1"/>
          <p:nvPr>
            <p:ph idx="1" type="body"/>
          </p:nvPr>
        </p:nvSpPr>
        <p:spPr>
          <a:xfrm>
            <a:off x="457200" y="1308375"/>
            <a:ext cx="8229600" cy="32862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AutoNum type="arabicPeriod"/>
            </a:pPr>
            <a:r>
              <a:rPr lang="en" sz="2100"/>
              <a:t>Identify configuration parameters exercised by an existing test </a:t>
            </a:r>
            <a:endParaRPr sz="2100"/>
          </a:p>
          <a:p>
            <a:pPr indent="-361950" lvl="1" marL="914400" rtl="0" algn="l">
              <a:spcBef>
                <a:spcPts val="0"/>
              </a:spcBef>
              <a:spcAft>
                <a:spcPts val="0"/>
              </a:spcAft>
              <a:buSzPts val="2100"/>
              <a:buAutoNum type="alphaLcPeriod"/>
            </a:pPr>
            <a:r>
              <a:rPr lang="en" sz="2100"/>
              <a:t>Instrument configuration APIs</a:t>
            </a:r>
            <a:endParaRPr sz="2100"/>
          </a:p>
          <a:p>
            <a:pPr indent="-361950" lvl="0" marL="457200" rtl="0" algn="l">
              <a:spcBef>
                <a:spcPts val="0"/>
              </a:spcBef>
              <a:spcAft>
                <a:spcPts val="0"/>
              </a:spcAft>
              <a:buSzPts val="2100"/>
              <a:buAutoNum type="arabicPeriod"/>
            </a:pPr>
            <a:r>
              <a:rPr lang="en" sz="2100"/>
              <a:t>Connect existing tests to the production configuration</a:t>
            </a:r>
            <a:endParaRPr sz="2100"/>
          </a:p>
          <a:p>
            <a:pPr indent="-361950" lvl="1" marL="914400" rtl="0" algn="l">
              <a:spcBef>
                <a:spcPts val="0"/>
              </a:spcBef>
              <a:spcAft>
                <a:spcPts val="0"/>
              </a:spcAft>
              <a:buSzPts val="2100"/>
              <a:buAutoNum type="alphaLcPeriod"/>
            </a:pPr>
            <a:r>
              <a:rPr lang="en" sz="2100"/>
              <a:t>Intercept configuration APIs</a:t>
            </a:r>
            <a:endParaRPr sz="2100"/>
          </a:p>
          <a:p>
            <a:pPr indent="-361950" lvl="0" marL="457200" rtl="0" algn="l">
              <a:spcBef>
                <a:spcPts val="0"/>
              </a:spcBef>
              <a:spcAft>
                <a:spcPts val="0"/>
              </a:spcAft>
              <a:buSzPts val="2100"/>
              <a:buAutoNum type="arabicPeriod"/>
            </a:pPr>
            <a:r>
              <a:rPr lang="en" sz="2100"/>
              <a:t>Respect explicit and implicit test assumptions on configurations</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animEffect filter="fade" transition="in">
                                      <p:cBhvr>
                                        <p:cTn dur="1000"/>
                                        <p:tgtEl>
                                          <p:spTgt spid="10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animEffect filter="fade" transition="in">
                                      <p:cBhvr>
                                        <p:cTn dur="1000"/>
                                        <p:tgtEl>
                                          <p:spTgt spid="10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animEffect filter="fade" transition="in">
                                      <p:cBhvr>
                                        <p:cTn dur="1000"/>
                                        <p:tgtEl>
                                          <p:spTgt spid="10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3" st="3"/>
                                            </p:txEl>
                                          </p:spTgt>
                                        </p:tgtEl>
                                        <p:attrNameLst>
                                          <p:attrName>style.visibility</p:attrName>
                                        </p:attrNameLst>
                                      </p:cBhvr>
                                      <p:to>
                                        <p:strVal val="visible"/>
                                      </p:to>
                                    </p:set>
                                    <p:animEffect filter="fade" transition="in">
                                      <p:cBhvr>
                                        <p:cTn dur="1000"/>
                                        <p:tgtEl>
                                          <p:spTgt spid="10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2">
                                            <p:txEl>
                                              <p:pRg end="4" st="4"/>
                                            </p:txEl>
                                          </p:spTgt>
                                        </p:tgtEl>
                                        <p:attrNameLst>
                                          <p:attrName>style.visibility</p:attrName>
                                        </p:attrNameLst>
                                      </p:cBhvr>
                                      <p:to>
                                        <p:strVal val="visible"/>
                                      </p:to>
                                    </p:set>
                                    <p:animEffect filter="fade" transition="in">
                                      <p:cBhvr>
                                        <p:cTn dur="1000"/>
                                        <p:tgtEl>
                                          <p:spTgt spid="102">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Step 1: Instrumentation (example from Hadoop)</a:t>
            </a:r>
            <a:endParaRPr/>
          </a:p>
        </p:txBody>
      </p:sp>
      <p:sp>
        <p:nvSpPr>
          <p:cNvPr id="108" name="Google Shape;108;p18"/>
          <p:cNvSpPr txBox="1"/>
          <p:nvPr>
            <p:ph idx="1" type="body"/>
          </p:nvPr>
        </p:nvSpPr>
        <p:spPr>
          <a:xfrm>
            <a:off x="211200" y="1476375"/>
            <a:ext cx="8513700" cy="3709200"/>
          </a:xfrm>
          <a:prstGeom prst="rect">
            <a:avLst/>
          </a:prstGeom>
        </p:spPr>
        <p:txBody>
          <a:bodyPr anchorCtr="0" anchor="t" bIns="91425" lIns="91425" spcFirstLastPara="1" rIns="91425" wrap="square" tIns="91425">
            <a:noAutofit/>
          </a:bodyPr>
          <a:lstStyle/>
          <a:p>
            <a:pPr indent="0" lvl="0" marL="0" rtl="0" algn="l">
              <a:spcBef>
                <a:spcPts val="480"/>
              </a:spcBef>
              <a:spcAft>
                <a:spcPts val="0"/>
              </a:spcAft>
              <a:buNone/>
            </a:pPr>
            <a:r>
              <a:rPr lang="en" sz="2100"/>
              <a:t>Configuration interfaces(used in test code)</a:t>
            </a:r>
            <a:endParaRPr sz="2100"/>
          </a:p>
          <a:p>
            <a:pPr indent="0" lvl="0" marL="0" rtl="0" algn="l">
              <a:spcBef>
                <a:spcPts val="480"/>
              </a:spcBef>
              <a:spcAft>
                <a:spcPts val="0"/>
              </a:spcAft>
              <a:buNone/>
            </a:pPr>
            <a:r>
              <a:t/>
            </a:r>
            <a:endParaRPr b="1" sz="1700">
              <a:latin typeface="Courier New"/>
              <a:ea typeface="Courier New"/>
              <a:cs typeface="Courier New"/>
              <a:sym typeface="Courier New"/>
            </a:endParaRPr>
          </a:p>
          <a:p>
            <a:pPr indent="0" lvl="0" marL="0" rtl="0" algn="l">
              <a:spcBef>
                <a:spcPts val="480"/>
              </a:spcBef>
              <a:spcAft>
                <a:spcPts val="0"/>
              </a:spcAft>
              <a:buNone/>
            </a:pPr>
            <a:r>
              <a:t/>
            </a:r>
            <a:endParaRPr b="1" sz="1700">
              <a:latin typeface="Courier New"/>
              <a:ea typeface="Courier New"/>
              <a:cs typeface="Courier New"/>
              <a:sym typeface="Courier New"/>
            </a:endParaRPr>
          </a:p>
          <a:p>
            <a:pPr indent="0" lvl="0" marL="0" rtl="0" algn="l">
              <a:spcBef>
                <a:spcPts val="480"/>
              </a:spcBef>
              <a:spcAft>
                <a:spcPts val="0"/>
              </a:spcAft>
              <a:buNone/>
            </a:pPr>
            <a:r>
              <a:t/>
            </a:r>
            <a:endParaRPr b="1" sz="1700">
              <a:latin typeface="Courier New"/>
              <a:ea typeface="Courier New"/>
              <a:cs typeface="Courier New"/>
              <a:sym typeface="Courier New"/>
            </a:endParaRPr>
          </a:p>
          <a:p>
            <a:pPr indent="0" lvl="0" marL="0" rtl="0" algn="l">
              <a:spcBef>
                <a:spcPts val="480"/>
              </a:spcBef>
              <a:spcAft>
                <a:spcPts val="0"/>
              </a:spcAft>
              <a:buNone/>
            </a:pPr>
            <a:r>
              <a:t/>
            </a:r>
            <a:endParaRPr sz="1700"/>
          </a:p>
        </p:txBody>
      </p:sp>
      <p:sp>
        <p:nvSpPr>
          <p:cNvPr id="109" name="Google Shape;109;p18"/>
          <p:cNvSpPr/>
          <p:nvPr/>
        </p:nvSpPr>
        <p:spPr>
          <a:xfrm>
            <a:off x="6778575" y="2010575"/>
            <a:ext cx="1699800" cy="710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Key-value configuration store</a:t>
            </a:r>
            <a:endParaRPr/>
          </a:p>
        </p:txBody>
      </p:sp>
      <p:cxnSp>
        <p:nvCxnSpPr>
          <p:cNvPr id="110" name="Google Shape;110;p18"/>
          <p:cNvCxnSpPr/>
          <p:nvPr/>
        </p:nvCxnSpPr>
        <p:spPr>
          <a:xfrm rot="10800000">
            <a:off x="5110575" y="2208325"/>
            <a:ext cx="1528500" cy="0"/>
          </a:xfrm>
          <a:prstGeom prst="straightConnector1">
            <a:avLst/>
          </a:prstGeom>
          <a:noFill/>
          <a:ln cap="flat" cmpd="sng" w="9525">
            <a:solidFill>
              <a:schemeClr val="dk2"/>
            </a:solidFill>
            <a:prstDash val="solid"/>
            <a:round/>
            <a:headEnd len="med" w="med" type="none"/>
            <a:tailEnd len="med" w="med" type="triangle"/>
          </a:ln>
        </p:spPr>
      </p:cxnSp>
      <p:sp>
        <p:nvSpPr>
          <p:cNvPr id="111" name="Google Shape;111;p18"/>
          <p:cNvSpPr txBox="1"/>
          <p:nvPr/>
        </p:nvSpPr>
        <p:spPr>
          <a:xfrm>
            <a:off x="5499250" y="1927550"/>
            <a:ext cx="951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Read</a:t>
            </a:r>
            <a:endParaRPr/>
          </a:p>
        </p:txBody>
      </p:sp>
      <p:cxnSp>
        <p:nvCxnSpPr>
          <p:cNvPr id="112" name="Google Shape;112;p18"/>
          <p:cNvCxnSpPr/>
          <p:nvPr/>
        </p:nvCxnSpPr>
        <p:spPr>
          <a:xfrm flipH="1" rot="10800000">
            <a:off x="5441350" y="2603500"/>
            <a:ext cx="1337100" cy="3900"/>
          </a:xfrm>
          <a:prstGeom prst="straightConnector1">
            <a:avLst/>
          </a:prstGeom>
          <a:noFill/>
          <a:ln cap="flat" cmpd="sng" w="9525">
            <a:solidFill>
              <a:schemeClr val="dk2"/>
            </a:solidFill>
            <a:prstDash val="solid"/>
            <a:round/>
            <a:headEnd len="med" w="med" type="none"/>
            <a:tailEnd len="med" w="med" type="triangle"/>
          </a:ln>
        </p:spPr>
      </p:cxnSp>
      <p:sp>
        <p:nvSpPr>
          <p:cNvPr id="113" name="Google Shape;113;p18"/>
          <p:cNvSpPr txBox="1"/>
          <p:nvPr/>
        </p:nvSpPr>
        <p:spPr>
          <a:xfrm>
            <a:off x="5916075" y="2327750"/>
            <a:ext cx="723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write</a:t>
            </a:r>
            <a:endParaRPr/>
          </a:p>
        </p:txBody>
      </p:sp>
      <p:sp>
        <p:nvSpPr>
          <p:cNvPr id="114" name="Google Shape;114;p18"/>
          <p:cNvSpPr txBox="1"/>
          <p:nvPr/>
        </p:nvSpPr>
        <p:spPr>
          <a:xfrm>
            <a:off x="360850" y="1985125"/>
            <a:ext cx="4442400" cy="446400"/>
          </a:xfrm>
          <a:prstGeom prst="rect">
            <a:avLst/>
          </a:prstGeom>
          <a:noFill/>
          <a:ln>
            <a:noFill/>
          </a:ln>
        </p:spPr>
        <p:txBody>
          <a:bodyPr anchorCtr="0" anchor="t" bIns="91425" lIns="91425" spcFirstLastPara="1" rIns="91425" wrap="square" tIns="91425">
            <a:spAutoFit/>
          </a:bodyPr>
          <a:lstStyle/>
          <a:p>
            <a:pPr indent="0" lvl="0" marL="0" rtl="0" algn="l">
              <a:spcBef>
                <a:spcPts val="480"/>
              </a:spcBef>
              <a:spcAft>
                <a:spcPts val="0"/>
              </a:spcAft>
              <a:buClr>
                <a:schemeClr val="dk1"/>
              </a:buClr>
              <a:buSzPts val="1100"/>
              <a:buFont typeface="Arial"/>
              <a:buNone/>
            </a:pPr>
            <a:r>
              <a:rPr b="1" lang="en" sz="1700">
                <a:solidFill>
                  <a:schemeClr val="dk1"/>
                </a:solidFill>
                <a:latin typeface="Courier New"/>
                <a:ea typeface="Courier New"/>
                <a:cs typeface="Courier New"/>
                <a:sym typeface="Courier New"/>
              </a:rPr>
              <a:t>String get(String parameter);</a:t>
            </a:r>
            <a:endParaRPr/>
          </a:p>
        </p:txBody>
      </p:sp>
      <p:sp>
        <p:nvSpPr>
          <p:cNvPr id="115" name="Google Shape;115;p18"/>
          <p:cNvSpPr txBox="1"/>
          <p:nvPr/>
        </p:nvSpPr>
        <p:spPr>
          <a:xfrm>
            <a:off x="277275" y="2382250"/>
            <a:ext cx="5499300" cy="446400"/>
          </a:xfrm>
          <a:prstGeom prst="rect">
            <a:avLst/>
          </a:prstGeom>
          <a:noFill/>
          <a:ln>
            <a:noFill/>
          </a:ln>
        </p:spPr>
        <p:txBody>
          <a:bodyPr anchorCtr="0" anchor="t" bIns="91425" lIns="91425" spcFirstLastPara="1" rIns="91425" wrap="square" tIns="91425">
            <a:spAutoFit/>
          </a:bodyPr>
          <a:lstStyle/>
          <a:p>
            <a:pPr indent="0" lvl="0" marL="0" rtl="0" algn="l">
              <a:spcBef>
                <a:spcPts val="480"/>
              </a:spcBef>
              <a:spcAft>
                <a:spcPts val="0"/>
              </a:spcAft>
              <a:buClr>
                <a:schemeClr val="dk1"/>
              </a:buClr>
              <a:buSzPts val="1100"/>
              <a:buFont typeface="Arial"/>
              <a:buNone/>
            </a:pPr>
            <a:r>
              <a:rPr b="1" lang="en" sz="1700">
                <a:solidFill>
                  <a:schemeClr val="dk1"/>
                </a:solidFill>
                <a:latin typeface="Courier New"/>
                <a:ea typeface="Courier New"/>
                <a:cs typeface="Courier New"/>
                <a:sym typeface="Courier New"/>
              </a:rPr>
              <a:t>void set(String parameter, String val);</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000"/>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1"/>
                                        </p:tgtEl>
                                        <p:attrNameLst>
                                          <p:attrName>style.visibility</p:attrName>
                                        </p:attrNameLst>
                                      </p:cBhvr>
                                      <p:to>
                                        <p:strVal val="visible"/>
                                      </p:to>
                                    </p:set>
                                    <p:animEffect filter="fade" transition="in">
                                      <p:cBhvr>
                                        <p:cTn dur="1000"/>
                                        <p:tgtEl>
                                          <p:spTgt spid="111"/>
                                        </p:tgtEl>
                                      </p:cBhvr>
                                    </p:animEffect>
                                  </p:childTnLst>
                                </p:cTn>
                              </p:par>
                              <p:par>
                                <p:cTn fill="hold" nodeType="withEffect" presetClass="entr" presetID="10" presetSubtype="0">
                                  <p:stCondLst>
                                    <p:cond delay="0"/>
                                  </p:stCondLst>
                                  <p:childTnLst>
                                    <p:set>
                                      <p:cBhvr>
                                        <p:cTn dur="1" fill="hold">
                                          <p:stCondLst>
                                            <p:cond delay="0"/>
                                          </p:stCondLst>
                                        </p:cTn>
                                        <p:tgtEl>
                                          <p:spTgt spid="110"/>
                                        </p:tgtEl>
                                        <p:attrNameLst>
                                          <p:attrName>style.visibility</p:attrName>
                                        </p:attrNameLst>
                                      </p:cBhvr>
                                      <p:to>
                                        <p:strVal val="visible"/>
                                      </p:to>
                                    </p:set>
                                    <p:animEffect filter="fade" transition="in">
                                      <p:cBhvr>
                                        <p:cTn dur="1000"/>
                                        <p:tgtEl>
                                          <p:spTgt spid="1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4"/>
                                        </p:tgtEl>
                                        <p:attrNameLst>
                                          <p:attrName>style.visibility</p:attrName>
                                        </p:attrNameLst>
                                      </p:cBhvr>
                                      <p:to>
                                        <p:strVal val="visible"/>
                                      </p:to>
                                    </p:set>
                                    <p:animEffect filter="fade" transition="in">
                                      <p:cBhvr>
                                        <p:cTn dur="1000"/>
                                        <p:tgtEl>
                                          <p:spTgt spid="1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par>
                                <p:cTn fill="hold" nodeType="withEffect" presetClass="entr" presetID="10" presetSubtype="0">
                                  <p:stCondLst>
                                    <p:cond delay="0"/>
                                  </p:stCondLst>
                                  <p:childTnLst>
                                    <p:set>
                                      <p:cBhvr>
                                        <p:cTn dur="1" fill="hold">
                                          <p:stCondLst>
                                            <p:cond delay="0"/>
                                          </p:stCondLst>
                                        </p:cTn>
                                        <p:tgtEl>
                                          <p:spTgt spid="112"/>
                                        </p:tgtEl>
                                        <p:attrNameLst>
                                          <p:attrName>style.visibility</p:attrName>
                                        </p:attrNameLst>
                                      </p:cBhvr>
                                      <p:to>
                                        <p:strVal val="visible"/>
                                      </p:to>
                                    </p:set>
                                    <p:animEffect filter="fade" transition="in">
                                      <p:cBhvr>
                                        <p:cTn dur="1000"/>
                                        <p:tgtEl>
                                          <p:spTgt spid="1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100"/>
              <a:t>Step 1: Instrumentation (example from Hadoop)</a:t>
            </a:r>
            <a:endParaRPr sz="3100"/>
          </a:p>
        </p:txBody>
      </p:sp>
      <p:sp>
        <p:nvSpPr>
          <p:cNvPr id="121" name="Google Shape;121;p19"/>
          <p:cNvSpPr txBox="1"/>
          <p:nvPr>
            <p:ph idx="1" type="body"/>
          </p:nvPr>
        </p:nvSpPr>
        <p:spPr>
          <a:xfrm>
            <a:off x="457200" y="1662000"/>
            <a:ext cx="8229600" cy="32037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AutoNum type="arabicPeriod"/>
            </a:pPr>
            <a:r>
              <a:rPr lang="en" sz="2100"/>
              <a:t>Configuration interfaces(used in test code)</a:t>
            </a:r>
            <a:endParaRPr sz="2100"/>
          </a:p>
          <a:p>
            <a:pPr indent="0" lvl="0" marL="0" rtl="0" algn="l">
              <a:spcBef>
                <a:spcPts val="480"/>
              </a:spcBef>
              <a:spcAft>
                <a:spcPts val="0"/>
              </a:spcAft>
              <a:buNone/>
            </a:pPr>
            <a:r>
              <a:rPr b="1" lang="en" sz="1700">
                <a:latin typeface="Courier New"/>
                <a:ea typeface="Courier New"/>
                <a:cs typeface="Courier New"/>
                <a:sym typeface="Courier New"/>
              </a:rPr>
              <a:t>String get(String parameter){</a:t>
            </a:r>
            <a:endParaRPr b="1" sz="1700">
              <a:latin typeface="Courier New"/>
              <a:ea typeface="Courier New"/>
              <a:cs typeface="Courier New"/>
              <a:sym typeface="Courier New"/>
            </a:endParaRPr>
          </a:p>
          <a:p>
            <a:pPr indent="0" lvl="0" marL="0" rtl="0" algn="l">
              <a:spcBef>
                <a:spcPts val="480"/>
              </a:spcBef>
              <a:spcAft>
                <a:spcPts val="0"/>
              </a:spcAft>
              <a:buNone/>
            </a:pPr>
            <a:r>
              <a:t/>
            </a:r>
            <a:endParaRPr b="1" sz="1700">
              <a:latin typeface="Courier New"/>
              <a:ea typeface="Courier New"/>
              <a:cs typeface="Courier New"/>
              <a:sym typeface="Courier New"/>
            </a:endParaRPr>
          </a:p>
          <a:p>
            <a:pPr indent="0" lvl="0" marL="457200" rtl="0" algn="l">
              <a:spcBef>
                <a:spcPts val="480"/>
              </a:spcBef>
              <a:spcAft>
                <a:spcPts val="0"/>
              </a:spcAft>
              <a:buNone/>
            </a:pPr>
            <a:r>
              <a:rPr b="1" lang="en" sz="1700">
                <a:latin typeface="Courier New"/>
                <a:ea typeface="Courier New"/>
                <a:cs typeface="Courier New"/>
                <a:sym typeface="Courier New"/>
              </a:rPr>
              <a:t>… </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a:t>
            </a:r>
            <a:endParaRPr b="1" sz="1700">
              <a:latin typeface="Courier New"/>
              <a:ea typeface="Courier New"/>
              <a:cs typeface="Courier New"/>
              <a:sym typeface="Courier New"/>
            </a:endParaRPr>
          </a:p>
        </p:txBody>
      </p:sp>
      <p:sp>
        <p:nvSpPr>
          <p:cNvPr id="122" name="Google Shape;122;p19"/>
          <p:cNvSpPr/>
          <p:nvPr/>
        </p:nvSpPr>
        <p:spPr>
          <a:xfrm>
            <a:off x="6778575" y="2010575"/>
            <a:ext cx="1699800" cy="710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Key-value configuration store</a:t>
            </a:r>
            <a:endParaRPr/>
          </a:p>
        </p:txBody>
      </p:sp>
      <p:cxnSp>
        <p:nvCxnSpPr>
          <p:cNvPr id="123" name="Google Shape;123;p19"/>
          <p:cNvCxnSpPr/>
          <p:nvPr/>
        </p:nvCxnSpPr>
        <p:spPr>
          <a:xfrm flipH="1">
            <a:off x="4572800" y="2327750"/>
            <a:ext cx="2034600" cy="18900"/>
          </a:xfrm>
          <a:prstGeom prst="straightConnector1">
            <a:avLst/>
          </a:prstGeom>
          <a:noFill/>
          <a:ln cap="flat" cmpd="sng" w="9525">
            <a:solidFill>
              <a:schemeClr val="dk2"/>
            </a:solidFill>
            <a:prstDash val="solid"/>
            <a:round/>
            <a:headEnd len="med" w="med" type="none"/>
            <a:tailEnd len="med" w="med" type="triangle"/>
          </a:ln>
        </p:spPr>
      </p:cxnSp>
      <p:sp>
        <p:nvSpPr>
          <p:cNvPr id="124" name="Google Shape;124;p19"/>
          <p:cNvSpPr txBox="1"/>
          <p:nvPr/>
        </p:nvSpPr>
        <p:spPr>
          <a:xfrm>
            <a:off x="5459450" y="2041200"/>
            <a:ext cx="951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Read</a:t>
            </a:r>
            <a:endParaRPr/>
          </a:p>
        </p:txBody>
      </p:sp>
      <p:sp>
        <p:nvSpPr>
          <p:cNvPr id="125" name="Google Shape;125;p19"/>
          <p:cNvSpPr/>
          <p:nvPr/>
        </p:nvSpPr>
        <p:spPr>
          <a:xfrm>
            <a:off x="658900" y="3425000"/>
            <a:ext cx="7024500" cy="1746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480"/>
              </a:spcBef>
              <a:spcAft>
                <a:spcPts val="0"/>
              </a:spcAft>
              <a:buNone/>
            </a:pPr>
            <a:r>
              <a:rPr b="1" lang="en" sz="1500">
                <a:solidFill>
                  <a:schemeClr val="dk1"/>
                </a:solidFill>
                <a:latin typeface="Courier New"/>
                <a:ea typeface="Courier New"/>
                <a:cs typeface="Courier New"/>
                <a:sym typeface="Courier New"/>
              </a:rPr>
              <a:t>@Test </a:t>
            </a:r>
            <a:endParaRPr b="1" sz="1500">
              <a:solidFill>
                <a:schemeClr val="dk1"/>
              </a:solidFill>
              <a:latin typeface="Courier New"/>
              <a:ea typeface="Courier New"/>
              <a:cs typeface="Courier New"/>
              <a:sym typeface="Courier New"/>
            </a:endParaRPr>
          </a:p>
          <a:p>
            <a:pPr indent="0" lvl="0" marL="0" rtl="0" algn="l">
              <a:spcBef>
                <a:spcPts val="480"/>
              </a:spcBef>
              <a:spcAft>
                <a:spcPts val="0"/>
              </a:spcAft>
              <a:buNone/>
            </a:pPr>
            <a:r>
              <a:rPr b="1" lang="en" sz="1500">
                <a:solidFill>
                  <a:schemeClr val="dk1"/>
                </a:solidFill>
                <a:latin typeface="Courier New"/>
                <a:ea typeface="Courier New"/>
                <a:cs typeface="Courier New"/>
                <a:sym typeface="Courier New"/>
              </a:rPr>
              <a:t>void testRefreshCallQueueProtocol </a:t>
            </a:r>
            <a:endParaRPr b="1" sz="1500">
              <a:solidFill>
                <a:schemeClr val="dk1"/>
              </a:solidFill>
              <a:latin typeface="Courier New"/>
              <a:ea typeface="Courier New"/>
              <a:cs typeface="Courier New"/>
              <a:sym typeface="Courier New"/>
            </a:endParaRPr>
          </a:p>
          <a:p>
            <a:pPr indent="0" lvl="0" marL="0" rtl="0" algn="l">
              <a:spcBef>
                <a:spcPts val="480"/>
              </a:spcBef>
              <a:spcAft>
                <a:spcPts val="0"/>
              </a:spcAft>
              <a:buNone/>
            </a:pPr>
            <a:r>
              <a:rPr b="1" lang="en" sz="1500">
                <a:solidFill>
                  <a:schemeClr val="dk1"/>
                </a:solidFill>
                <a:latin typeface="Courier New"/>
                <a:ea typeface="Courier New"/>
                <a:cs typeface="Courier New"/>
                <a:sym typeface="Courier New"/>
              </a:rPr>
              <a:t>{...</a:t>
            </a:r>
            <a:endParaRPr b="1" sz="1500">
              <a:solidFill>
                <a:schemeClr val="dk1"/>
              </a:solidFill>
              <a:latin typeface="Courier New"/>
              <a:ea typeface="Courier New"/>
              <a:cs typeface="Courier New"/>
              <a:sym typeface="Courier New"/>
            </a:endParaRPr>
          </a:p>
          <a:p>
            <a:pPr indent="0" lvl="0" marL="0" rtl="0" algn="l">
              <a:spcBef>
                <a:spcPts val="480"/>
              </a:spcBef>
              <a:spcAft>
                <a:spcPts val="0"/>
              </a:spcAft>
              <a:buNone/>
            </a:pPr>
            <a:r>
              <a:rPr b="1" lang="en" sz="1500">
                <a:solidFill>
                  <a:schemeClr val="dk1"/>
                </a:solidFill>
                <a:latin typeface="Courier New"/>
                <a:ea typeface="Courier New"/>
                <a:cs typeface="Courier New"/>
                <a:sym typeface="Courier New"/>
              </a:rPr>
              <a:t> authorize = conf.get(“hadoop.security.authorization”);</a:t>
            </a:r>
            <a:endParaRPr b="1" sz="1500">
              <a:solidFill>
                <a:schemeClr val="dk1"/>
              </a:solidFill>
              <a:latin typeface="Courier New"/>
              <a:ea typeface="Courier New"/>
              <a:cs typeface="Courier New"/>
              <a:sym typeface="Courier New"/>
            </a:endParaRPr>
          </a:p>
          <a:p>
            <a:pPr indent="0" lvl="0" marL="0" rtl="0" algn="l">
              <a:spcBef>
                <a:spcPts val="480"/>
              </a:spcBef>
              <a:spcAft>
                <a:spcPts val="0"/>
              </a:spcAft>
              <a:buNone/>
            </a:pPr>
            <a:r>
              <a:rPr b="1" lang="en" sz="1500">
                <a:solidFill>
                  <a:schemeClr val="dk1"/>
                </a:solidFill>
                <a:latin typeface="Courier New"/>
                <a:ea typeface="Courier New"/>
                <a:cs typeface="Courier New"/>
                <a:sym typeface="Courier New"/>
              </a:rPr>
              <a:t> ...</a:t>
            </a:r>
            <a:endParaRPr b="1" sz="1500">
              <a:solidFill>
                <a:schemeClr val="dk1"/>
              </a:solidFill>
              <a:latin typeface="Courier New"/>
              <a:ea typeface="Courier New"/>
              <a:cs typeface="Courier New"/>
              <a:sym typeface="Courier New"/>
            </a:endParaRPr>
          </a:p>
          <a:p>
            <a:pPr indent="0" lvl="0" marL="0" rtl="0" algn="l">
              <a:spcBef>
                <a:spcPts val="480"/>
              </a:spcBef>
              <a:spcAft>
                <a:spcPts val="0"/>
              </a:spcAft>
              <a:buNone/>
            </a:pPr>
            <a:r>
              <a:rPr b="1" lang="en" sz="1500">
                <a:solidFill>
                  <a:schemeClr val="dk1"/>
                </a:solidFill>
                <a:latin typeface="Courier New"/>
                <a:ea typeface="Courier New"/>
                <a:cs typeface="Courier New"/>
                <a:sym typeface="Courier New"/>
              </a:rPr>
              <a:t>}</a:t>
            </a:r>
            <a:endParaRPr b="1" sz="1500">
              <a:solidFill>
                <a:schemeClr val="dk1"/>
              </a:solidFill>
              <a:latin typeface="Courier New"/>
              <a:ea typeface="Courier New"/>
              <a:cs typeface="Courier New"/>
              <a:sym typeface="Courier New"/>
            </a:endParaRPr>
          </a:p>
          <a:p>
            <a:pPr indent="0" lvl="0" marL="0" rtl="0" algn="l">
              <a:spcBef>
                <a:spcPts val="0"/>
              </a:spcBef>
              <a:spcAft>
                <a:spcPts val="0"/>
              </a:spcAft>
              <a:buNone/>
            </a:pPr>
            <a:r>
              <a:t/>
            </a:r>
            <a:endParaRPr/>
          </a:p>
        </p:txBody>
      </p:sp>
      <p:sp>
        <p:nvSpPr>
          <p:cNvPr id="126" name="Google Shape;126;p19"/>
          <p:cNvSpPr/>
          <p:nvPr/>
        </p:nvSpPr>
        <p:spPr>
          <a:xfrm rot="406549">
            <a:off x="44077" y="2415758"/>
            <a:ext cx="712145" cy="2132813"/>
          </a:xfrm>
          <a:custGeom>
            <a:rect b="b" l="l" r="r" t="t"/>
            <a:pathLst>
              <a:path extrusionOk="0" h="79658" w="42543">
                <a:moveTo>
                  <a:pt x="42543" y="79658"/>
                </a:moveTo>
                <a:cubicBezTo>
                  <a:pt x="26370" y="79658"/>
                  <a:pt x="2953" y="71534"/>
                  <a:pt x="431" y="55558"/>
                </a:cubicBezTo>
                <a:cubicBezTo>
                  <a:pt x="-2707" y="35684"/>
                  <a:pt x="12853" y="16734"/>
                  <a:pt x="24024" y="0"/>
                </a:cubicBezTo>
              </a:path>
            </a:pathLst>
          </a:custGeom>
          <a:noFill/>
          <a:ln cap="flat" cmpd="sng" w="9525">
            <a:solidFill>
              <a:schemeClr val="dk2"/>
            </a:solidFill>
            <a:prstDash val="solid"/>
            <a:round/>
            <a:headEnd len="med" w="med" type="none"/>
            <a:tailEnd len="med" w="med" type="stealth"/>
          </a:ln>
        </p:spPr>
      </p:sp>
      <p:sp>
        <p:nvSpPr>
          <p:cNvPr id="127" name="Google Shape;127;p19"/>
          <p:cNvSpPr txBox="1"/>
          <p:nvPr/>
        </p:nvSpPr>
        <p:spPr>
          <a:xfrm>
            <a:off x="613750" y="2467100"/>
            <a:ext cx="4535400" cy="446400"/>
          </a:xfrm>
          <a:prstGeom prst="rect">
            <a:avLst/>
          </a:prstGeom>
          <a:noFill/>
          <a:ln>
            <a:noFill/>
          </a:ln>
        </p:spPr>
        <p:txBody>
          <a:bodyPr anchorCtr="0" anchor="t" bIns="91425" lIns="91425" spcFirstLastPara="1" rIns="91425" wrap="square" tIns="91425">
            <a:spAutoFit/>
          </a:bodyPr>
          <a:lstStyle/>
          <a:p>
            <a:pPr indent="0" lvl="0" marL="0" rtl="0" algn="l">
              <a:spcBef>
                <a:spcPts val="480"/>
              </a:spcBef>
              <a:spcAft>
                <a:spcPts val="0"/>
              </a:spcAft>
              <a:buNone/>
            </a:pPr>
            <a:r>
              <a:rPr b="1" lang="en" sz="1700">
                <a:solidFill>
                  <a:schemeClr val="dk1"/>
                </a:solidFill>
                <a:latin typeface="Courier New"/>
                <a:ea typeface="Courier New"/>
                <a:cs typeface="Courier New"/>
                <a:sym typeface="Courier New"/>
              </a:rPr>
              <a:t>+ LOG.info(“[GET] ” + parameter);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2"/>
                                        </p:tgtEl>
                                        <p:attrNameLst>
                                          <p:attrName>style.visibility</p:attrName>
                                        </p:attrNameLst>
                                      </p:cBhvr>
                                      <p:to>
                                        <p:strVal val="visible"/>
                                      </p:to>
                                    </p:set>
                                    <p:animEffect filter="fade" transition="in">
                                      <p:cBhvr>
                                        <p:cTn dur="1000"/>
                                        <p:tgtEl>
                                          <p:spTgt spid="122"/>
                                        </p:tgtEl>
                                      </p:cBhvr>
                                    </p:animEffect>
                                  </p:childTnLst>
                                </p:cTn>
                              </p:par>
                              <p:par>
                                <p:cTn fill="hold" nodeType="withEffect" presetClass="entr" presetID="10" presetSubtype="0">
                                  <p:stCondLst>
                                    <p:cond delay="0"/>
                                  </p:stCondLst>
                                  <p:childTnLst>
                                    <p:set>
                                      <p:cBhvr>
                                        <p:cTn dur="1" fill="hold">
                                          <p:stCondLst>
                                            <p:cond delay="0"/>
                                          </p:stCondLst>
                                        </p:cTn>
                                        <p:tgtEl>
                                          <p:spTgt spid="123"/>
                                        </p:tgtEl>
                                        <p:attrNameLst>
                                          <p:attrName>style.visibility</p:attrName>
                                        </p:attrNameLst>
                                      </p:cBhvr>
                                      <p:to>
                                        <p:strVal val="visible"/>
                                      </p:to>
                                    </p:set>
                                    <p:animEffect filter="fade" transition="in">
                                      <p:cBhvr>
                                        <p:cTn dur="1000"/>
                                        <p:tgtEl>
                                          <p:spTgt spid="123"/>
                                        </p:tgtEl>
                                      </p:cBhvr>
                                    </p:animEffect>
                                  </p:childTnLst>
                                </p:cTn>
                              </p:par>
                              <p:par>
                                <p:cTn fill="hold" nodeType="withEffect" presetClass="entr" presetID="10" presetSubtype="0">
                                  <p:stCondLst>
                                    <p:cond delay="0"/>
                                  </p:stCondLst>
                                  <p:childTnLst>
                                    <p:set>
                                      <p:cBhvr>
                                        <p:cTn dur="1" fill="hold">
                                          <p:stCondLst>
                                            <p:cond delay="0"/>
                                          </p:stCondLst>
                                        </p:cTn>
                                        <p:tgtEl>
                                          <p:spTgt spid="124"/>
                                        </p:tgtEl>
                                        <p:attrNameLst>
                                          <p:attrName>style.visibility</p:attrName>
                                        </p:attrNameLst>
                                      </p:cBhvr>
                                      <p:to>
                                        <p:strVal val="visible"/>
                                      </p:to>
                                    </p:set>
                                    <p:animEffect filter="fade" transition="in">
                                      <p:cBhvr>
                                        <p:cTn dur="1000"/>
                                        <p:tgtEl>
                                          <p:spTgt spid="124"/>
                                        </p:tgtEl>
                                      </p:cBhvr>
                                    </p:animEffect>
                                  </p:childTnLst>
                                </p:cTn>
                              </p:par>
                              <p:par>
                                <p:cTn fill="hold" nodeType="withEffect" presetClass="entr" presetID="10" presetSubtype="0">
                                  <p:stCondLst>
                                    <p:cond delay="0"/>
                                  </p:stCondLst>
                                  <p:childTnLst>
                                    <p:set>
                                      <p:cBhvr>
                                        <p:cTn dur="1" fill="hold">
                                          <p:stCondLst>
                                            <p:cond delay="0"/>
                                          </p:stCondLst>
                                        </p:cTn>
                                        <p:tgtEl>
                                          <p:spTgt spid="121"/>
                                        </p:tgtEl>
                                        <p:attrNameLst>
                                          <p:attrName>style.visibility</p:attrName>
                                        </p:attrNameLst>
                                      </p:cBhvr>
                                      <p:to>
                                        <p:strVal val="visible"/>
                                      </p:to>
                                    </p:set>
                                    <p:animEffect filter="fade" transition="in">
                                      <p:cBhvr>
                                        <p:cTn dur="1000"/>
                                        <p:tgtEl>
                                          <p:spTgt spid="1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000"/>
                                        <p:tgtEl>
                                          <p:spTgt spid="125"/>
                                        </p:tgtEl>
                                      </p:cBhvr>
                                    </p:animEffect>
                                  </p:childTnLst>
                                </p:cTn>
                              </p:par>
                              <p:par>
                                <p:cTn fill="hold" nodeType="withEffect" presetClass="entr" presetID="10" presetSubtype="0">
                                  <p:stCondLst>
                                    <p:cond delay="0"/>
                                  </p:stCondLst>
                                  <p:childTnLst>
                                    <p:set>
                                      <p:cBhvr>
                                        <p:cTn dur="1" fill="hold">
                                          <p:stCondLst>
                                            <p:cond delay="0"/>
                                          </p:stCondLst>
                                        </p:cTn>
                                        <p:tgtEl>
                                          <p:spTgt spid="126"/>
                                        </p:tgtEl>
                                        <p:attrNameLst>
                                          <p:attrName>style.visibility</p:attrName>
                                        </p:attrNameLst>
                                      </p:cBhvr>
                                      <p:to>
                                        <p:strVal val="visible"/>
                                      </p:to>
                                    </p:set>
                                    <p:animEffect filter="fade" transition="in">
                                      <p:cBhvr>
                                        <p:cTn dur="1000"/>
                                        <p:tgtEl>
                                          <p:spTgt spid="1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7"/>
                                        </p:tgtEl>
                                        <p:attrNameLst>
                                          <p:attrName>style.visibility</p:attrName>
                                        </p:attrNameLst>
                                      </p:cBhvr>
                                      <p:to>
                                        <p:strVal val="visible"/>
                                      </p:to>
                                    </p:set>
                                    <p:animEffect filter="fade" transition="in">
                                      <p:cBhvr>
                                        <p:cTn dur="1000"/>
                                        <p:tgtEl>
                                          <p:spTgt spid="1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457200" y="492100"/>
            <a:ext cx="8229600" cy="810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100"/>
              <a:t>Step 2: Interception (example from Hadoop) </a:t>
            </a:r>
            <a:endParaRPr sz="3100"/>
          </a:p>
        </p:txBody>
      </p:sp>
      <p:sp>
        <p:nvSpPr>
          <p:cNvPr id="133" name="Google Shape;133;p20"/>
          <p:cNvSpPr txBox="1"/>
          <p:nvPr>
            <p:ph idx="1" type="body"/>
          </p:nvPr>
        </p:nvSpPr>
        <p:spPr>
          <a:xfrm>
            <a:off x="457200" y="1438600"/>
            <a:ext cx="8229600" cy="36651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AutoNum type="arabicPeriod"/>
            </a:pPr>
            <a:r>
              <a:rPr lang="en" sz="2100"/>
              <a:t>Configuration interfaces(used in test code)</a:t>
            </a:r>
            <a:endParaRPr sz="2100"/>
          </a:p>
          <a:p>
            <a:pPr indent="0" lvl="0" marL="0" rtl="0" algn="l">
              <a:spcBef>
                <a:spcPts val="480"/>
              </a:spcBef>
              <a:spcAft>
                <a:spcPts val="0"/>
              </a:spcAft>
              <a:buClr>
                <a:schemeClr val="dk1"/>
              </a:buClr>
              <a:buSzPts val="1100"/>
              <a:buFont typeface="Arial"/>
              <a:buNone/>
            </a:pPr>
            <a:r>
              <a:rPr b="1" lang="en" sz="1700">
                <a:latin typeface="Courier New"/>
                <a:ea typeface="Courier New"/>
                <a:cs typeface="Courier New"/>
                <a:sym typeface="Courier New"/>
              </a:rPr>
              <a:t>String get(String parameter){</a:t>
            </a:r>
            <a:endParaRPr b="1" sz="1700">
              <a:latin typeface="Courier New"/>
              <a:ea typeface="Courier New"/>
              <a:cs typeface="Courier New"/>
              <a:sym typeface="Courier New"/>
            </a:endParaRPr>
          </a:p>
          <a:p>
            <a:pPr indent="-336550" lvl="0" marL="457200" rtl="0" algn="l">
              <a:spcBef>
                <a:spcPts val="480"/>
              </a:spcBef>
              <a:spcAft>
                <a:spcPts val="0"/>
              </a:spcAft>
              <a:buSzPts val="1700"/>
              <a:buFont typeface="Courier New"/>
              <a:buChar char="+"/>
            </a:pPr>
            <a:r>
              <a:rPr b="1" lang="en" sz="1700">
                <a:latin typeface="Courier New"/>
                <a:ea typeface="Courier New"/>
                <a:cs typeface="Courier New"/>
                <a:sym typeface="Courier New"/>
              </a:rPr>
              <a:t>LOG.info(“[GET] ” + parameter);</a:t>
            </a:r>
            <a:endParaRPr b="1" sz="1700">
              <a:latin typeface="Courier New"/>
              <a:ea typeface="Courier New"/>
              <a:cs typeface="Courier New"/>
              <a:sym typeface="Courier New"/>
            </a:endParaRPr>
          </a:p>
          <a:p>
            <a:pPr indent="0" lvl="0" marL="457200" rtl="0" algn="l">
              <a:spcBef>
                <a:spcPts val="480"/>
              </a:spcBef>
              <a:spcAft>
                <a:spcPts val="0"/>
              </a:spcAft>
              <a:buClr>
                <a:schemeClr val="dk1"/>
              </a:buClr>
              <a:buSzPts val="1100"/>
              <a:buFont typeface="Arial"/>
              <a:buNone/>
            </a:pPr>
            <a:r>
              <a:rPr b="1" lang="en" sz="1700">
                <a:latin typeface="Courier New"/>
                <a:ea typeface="Courier New"/>
                <a:cs typeface="Courier New"/>
                <a:sym typeface="Courier New"/>
              </a:rPr>
              <a:t>… </a:t>
            </a:r>
            <a:endParaRPr b="1" sz="1700">
              <a:latin typeface="Courier New"/>
              <a:ea typeface="Courier New"/>
              <a:cs typeface="Courier New"/>
              <a:sym typeface="Courier New"/>
            </a:endParaRPr>
          </a:p>
          <a:p>
            <a:pPr indent="0" lvl="0" marL="0" rtl="0" algn="l">
              <a:spcBef>
                <a:spcPts val="480"/>
              </a:spcBef>
              <a:spcAft>
                <a:spcPts val="0"/>
              </a:spcAft>
              <a:buClr>
                <a:schemeClr val="dk1"/>
              </a:buClr>
              <a:buSzPts val="1100"/>
              <a:buFont typeface="Arial"/>
              <a:buNone/>
            </a:pPr>
            <a:r>
              <a:rPr b="1" lang="en" sz="1700">
                <a:latin typeface="Courier New"/>
                <a:ea typeface="Courier New"/>
                <a:cs typeface="Courier New"/>
                <a:sym typeface="Courier New"/>
              </a:rPr>
              <a:t>}</a:t>
            </a:r>
            <a:endParaRPr b="1" sz="1700">
              <a:latin typeface="Courier New"/>
              <a:ea typeface="Courier New"/>
              <a:cs typeface="Courier New"/>
              <a:sym typeface="Courier New"/>
            </a:endParaRPr>
          </a:p>
          <a:p>
            <a:pPr indent="0" lvl="0" marL="457200" rtl="0" algn="l">
              <a:spcBef>
                <a:spcPts val="480"/>
              </a:spcBef>
              <a:spcAft>
                <a:spcPts val="0"/>
              </a:spcAft>
              <a:buNone/>
            </a:pPr>
            <a:r>
              <a:t/>
            </a:r>
            <a:endParaRPr sz="2100"/>
          </a:p>
        </p:txBody>
      </p:sp>
      <p:sp>
        <p:nvSpPr>
          <p:cNvPr id="134" name="Google Shape;134;p20"/>
          <p:cNvSpPr/>
          <p:nvPr/>
        </p:nvSpPr>
        <p:spPr>
          <a:xfrm>
            <a:off x="6778575" y="2010575"/>
            <a:ext cx="1699800" cy="710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Key-value configuration store</a:t>
            </a:r>
            <a:endParaRPr/>
          </a:p>
        </p:txBody>
      </p:sp>
      <p:cxnSp>
        <p:nvCxnSpPr>
          <p:cNvPr id="135" name="Google Shape;135;p20"/>
          <p:cNvCxnSpPr/>
          <p:nvPr/>
        </p:nvCxnSpPr>
        <p:spPr>
          <a:xfrm flipH="1">
            <a:off x="4572800" y="2327750"/>
            <a:ext cx="2034600" cy="18900"/>
          </a:xfrm>
          <a:prstGeom prst="straightConnector1">
            <a:avLst/>
          </a:prstGeom>
          <a:noFill/>
          <a:ln cap="flat" cmpd="sng" w="9525">
            <a:solidFill>
              <a:schemeClr val="dk2"/>
            </a:solidFill>
            <a:prstDash val="solid"/>
            <a:round/>
            <a:headEnd len="med" w="med" type="none"/>
            <a:tailEnd len="med" w="med" type="triangle"/>
          </a:ln>
        </p:spPr>
      </p:cxnSp>
      <p:sp>
        <p:nvSpPr>
          <p:cNvPr id="136" name="Google Shape;136;p20"/>
          <p:cNvSpPr txBox="1"/>
          <p:nvPr/>
        </p:nvSpPr>
        <p:spPr>
          <a:xfrm>
            <a:off x="5459450" y="2041200"/>
            <a:ext cx="951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Read</a:t>
            </a:r>
            <a:endParaRPr/>
          </a:p>
        </p:txBody>
      </p:sp>
      <p:cxnSp>
        <p:nvCxnSpPr>
          <p:cNvPr id="137" name="Google Shape;137;p20"/>
          <p:cNvCxnSpPr/>
          <p:nvPr/>
        </p:nvCxnSpPr>
        <p:spPr>
          <a:xfrm rot="10800000">
            <a:off x="7832475" y="2756300"/>
            <a:ext cx="18600" cy="2142000"/>
          </a:xfrm>
          <a:prstGeom prst="straightConnector1">
            <a:avLst/>
          </a:prstGeom>
          <a:noFill/>
          <a:ln cap="flat" cmpd="sng" w="9525">
            <a:solidFill>
              <a:schemeClr val="dk2"/>
            </a:solidFill>
            <a:prstDash val="solid"/>
            <a:round/>
            <a:headEnd len="med" w="med" type="none"/>
            <a:tailEnd len="med" w="med" type="triangle"/>
          </a:ln>
        </p:spPr>
      </p:cxnSp>
      <p:cxnSp>
        <p:nvCxnSpPr>
          <p:cNvPr id="138" name="Google Shape;138;p20"/>
          <p:cNvCxnSpPr/>
          <p:nvPr/>
        </p:nvCxnSpPr>
        <p:spPr>
          <a:xfrm flipH="1" rot="10800000">
            <a:off x="6095175" y="4898300"/>
            <a:ext cx="1755900" cy="43500"/>
          </a:xfrm>
          <a:prstGeom prst="straightConnector1">
            <a:avLst/>
          </a:prstGeom>
          <a:noFill/>
          <a:ln cap="flat" cmpd="sng" w="9525">
            <a:solidFill>
              <a:schemeClr val="dk2"/>
            </a:solidFill>
            <a:prstDash val="solid"/>
            <a:round/>
            <a:headEnd len="med" w="med" type="none"/>
            <a:tailEnd len="med" w="med" type="none"/>
          </a:ln>
        </p:spPr>
      </p:cxnSp>
      <p:sp>
        <p:nvSpPr>
          <p:cNvPr id="139" name="Google Shape;139;p20"/>
          <p:cNvSpPr txBox="1"/>
          <p:nvPr/>
        </p:nvSpPr>
        <p:spPr>
          <a:xfrm>
            <a:off x="6325450" y="4593200"/>
            <a:ext cx="1370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Initialization</a:t>
            </a:r>
            <a:endParaRPr/>
          </a:p>
        </p:txBody>
      </p:sp>
      <p:sp>
        <p:nvSpPr>
          <p:cNvPr id="140" name="Google Shape;140;p20"/>
          <p:cNvSpPr txBox="1"/>
          <p:nvPr/>
        </p:nvSpPr>
        <p:spPr>
          <a:xfrm>
            <a:off x="457200" y="3079800"/>
            <a:ext cx="6181500" cy="2339700"/>
          </a:xfrm>
          <a:prstGeom prst="rect">
            <a:avLst/>
          </a:prstGeom>
          <a:noFill/>
          <a:ln>
            <a:noFill/>
          </a:ln>
        </p:spPr>
        <p:txBody>
          <a:bodyPr anchorCtr="0" anchor="t" bIns="91425" lIns="91425" spcFirstLastPara="1" rIns="91425" wrap="square" tIns="91425">
            <a:spAutoFit/>
          </a:bodyPr>
          <a:lstStyle/>
          <a:p>
            <a:pPr indent="0" lvl="0" marL="0" rtl="0" algn="l">
              <a:spcBef>
                <a:spcPts val="480"/>
              </a:spcBef>
              <a:spcAft>
                <a:spcPts val="0"/>
              </a:spcAft>
              <a:buNone/>
            </a:pPr>
            <a:r>
              <a:rPr lang="en" sz="2100">
                <a:solidFill>
                  <a:schemeClr val="dk1"/>
                </a:solidFill>
              </a:rPr>
              <a:t>2. </a:t>
            </a:r>
            <a:r>
              <a:rPr lang="en" sz="2100">
                <a:solidFill>
                  <a:schemeClr val="dk1"/>
                </a:solidFill>
              </a:rPr>
              <a:t>Configuration initialization</a:t>
            </a:r>
            <a:endParaRPr sz="2100">
              <a:solidFill>
                <a:schemeClr val="dk1"/>
              </a:solidFill>
            </a:endParaRPr>
          </a:p>
          <a:p>
            <a:pPr indent="0" lvl="0" marL="457200" rtl="0" algn="l">
              <a:spcBef>
                <a:spcPts val="480"/>
              </a:spcBef>
              <a:spcAft>
                <a:spcPts val="0"/>
              </a:spcAft>
              <a:buClr>
                <a:schemeClr val="dk1"/>
              </a:buClr>
              <a:buSzPts val="1100"/>
              <a:buFont typeface="Arial"/>
              <a:buNone/>
            </a:pPr>
            <a:r>
              <a:rPr b="1" lang="en" sz="1700">
                <a:solidFill>
                  <a:schemeClr val="dk1"/>
                </a:solidFill>
                <a:latin typeface="Courier New"/>
                <a:ea typeface="Courier New"/>
                <a:cs typeface="Courier New"/>
                <a:sym typeface="Courier New"/>
              </a:rPr>
              <a:t>static {</a:t>
            </a:r>
            <a:endParaRPr b="1" sz="1700">
              <a:solidFill>
                <a:schemeClr val="dk1"/>
              </a:solidFill>
              <a:latin typeface="Courier New"/>
              <a:ea typeface="Courier New"/>
              <a:cs typeface="Courier New"/>
              <a:sym typeface="Courier New"/>
            </a:endParaRPr>
          </a:p>
          <a:p>
            <a:pPr indent="0" lvl="0" marL="457200" rtl="0" algn="l">
              <a:spcBef>
                <a:spcPts val="480"/>
              </a:spcBef>
              <a:spcAft>
                <a:spcPts val="0"/>
              </a:spcAft>
              <a:buClr>
                <a:schemeClr val="dk1"/>
              </a:buClr>
              <a:buSzPts val="1100"/>
              <a:buFont typeface="Arial"/>
              <a:buNone/>
            </a:pPr>
            <a:r>
              <a:rPr b="1" lang="en" sz="1700">
                <a:solidFill>
                  <a:schemeClr val="dk1"/>
                </a:solidFill>
                <a:latin typeface="Courier New"/>
                <a:ea typeface="Courier New"/>
                <a:cs typeface="Courier New"/>
                <a:sym typeface="Courier New"/>
              </a:rPr>
              <a:t>addDefaultResource(“core-default.xml”);</a:t>
            </a:r>
            <a:endParaRPr b="1" sz="1700">
              <a:solidFill>
                <a:schemeClr val="dk1"/>
              </a:solidFill>
              <a:latin typeface="Courier New"/>
              <a:ea typeface="Courier New"/>
              <a:cs typeface="Courier New"/>
              <a:sym typeface="Courier New"/>
            </a:endParaRPr>
          </a:p>
          <a:p>
            <a:pPr indent="0" lvl="0" marL="457200" rtl="0" algn="l">
              <a:spcBef>
                <a:spcPts val="480"/>
              </a:spcBef>
              <a:spcAft>
                <a:spcPts val="0"/>
              </a:spcAft>
              <a:buClr>
                <a:schemeClr val="dk1"/>
              </a:buClr>
              <a:buSzPts val="1100"/>
              <a:buFont typeface="Arial"/>
              <a:buNone/>
            </a:pPr>
            <a:r>
              <a:rPr b="1" lang="en" sz="1700">
                <a:solidFill>
                  <a:schemeClr val="dk1"/>
                </a:solidFill>
                <a:latin typeface="Courier New"/>
                <a:ea typeface="Courier New"/>
                <a:cs typeface="Courier New"/>
                <a:sym typeface="Courier New"/>
              </a:rPr>
              <a:t>addDefaultResource(“core-site.xml”);</a:t>
            </a:r>
            <a:endParaRPr b="1" sz="1700">
              <a:solidFill>
                <a:schemeClr val="dk1"/>
              </a:solidFill>
              <a:latin typeface="Courier New"/>
              <a:ea typeface="Courier New"/>
              <a:cs typeface="Courier New"/>
              <a:sym typeface="Courier New"/>
            </a:endParaRPr>
          </a:p>
          <a:p>
            <a:pPr indent="-336550" lvl="0" marL="457200" rtl="0" algn="l">
              <a:spcBef>
                <a:spcPts val="480"/>
              </a:spcBef>
              <a:spcAft>
                <a:spcPts val="0"/>
              </a:spcAft>
              <a:buClr>
                <a:schemeClr val="dk1"/>
              </a:buClr>
              <a:buSzPts val="1700"/>
              <a:buFont typeface="Courier New"/>
              <a:buChar char="+"/>
            </a:pPr>
            <a:r>
              <a:rPr b="1" lang="en" sz="1700">
                <a:solidFill>
                  <a:schemeClr val="dk1"/>
                </a:solidFill>
                <a:latin typeface="Courier New"/>
                <a:ea typeface="Courier New"/>
                <a:cs typeface="Courier New"/>
                <a:sym typeface="Courier New"/>
              </a:rPr>
              <a:t>addDefaultResource(“core-ctests.xml”);</a:t>
            </a:r>
            <a:endParaRPr b="1" sz="1700">
              <a:solidFill>
                <a:schemeClr val="dk1"/>
              </a:solidFill>
              <a:latin typeface="Courier New"/>
              <a:ea typeface="Courier New"/>
              <a:cs typeface="Courier New"/>
              <a:sym typeface="Courier New"/>
            </a:endParaRPr>
          </a:p>
          <a:p>
            <a:pPr indent="0" lvl="0" marL="457200" rtl="0" algn="l">
              <a:spcBef>
                <a:spcPts val="480"/>
              </a:spcBef>
              <a:spcAft>
                <a:spcPts val="0"/>
              </a:spcAft>
              <a:buClr>
                <a:schemeClr val="dk1"/>
              </a:buClr>
              <a:buSzPts val="1100"/>
              <a:buFont typeface="Arial"/>
              <a:buNone/>
            </a:pPr>
            <a:r>
              <a:rPr b="1" lang="en" sz="1700">
                <a:solidFill>
                  <a:schemeClr val="dk1"/>
                </a:solidFill>
                <a:latin typeface="Courier New"/>
                <a:ea typeface="Courier New"/>
                <a:cs typeface="Courier New"/>
                <a:sym typeface="Courier New"/>
              </a:rPr>
              <a:t>}                  </a:t>
            </a:r>
            <a:r>
              <a:rPr b="1" lang="en" sz="1700">
                <a:solidFill>
                  <a:srgbClr val="FF0000"/>
                </a:solidFill>
                <a:latin typeface="Courier New"/>
                <a:ea typeface="Courier New"/>
                <a:cs typeface="Courier New"/>
                <a:sym typeface="Courier New"/>
              </a:rPr>
              <a:t>production config</a:t>
            </a:r>
            <a:endParaRPr b="1" sz="1700">
              <a:solidFill>
                <a:srgbClr val="FF0000"/>
              </a:solidFill>
              <a:latin typeface="Courier New"/>
              <a:ea typeface="Courier New"/>
              <a:cs typeface="Courier New"/>
              <a:sym typeface="Courier New"/>
            </a:endParaRPr>
          </a:p>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par>
                                <p:cTn fill="hold" nodeType="withEffect" presetClass="entr" presetID="10" presetSubtype="0">
                                  <p:stCondLst>
                                    <p:cond delay="0"/>
                                  </p:stCondLst>
                                  <p:childTnLst>
                                    <p:set>
                                      <p:cBhvr>
                                        <p:cTn dur="1" fill="hold">
                                          <p:stCondLst>
                                            <p:cond delay="0"/>
                                          </p:stCondLst>
                                        </p:cTn>
                                        <p:tgtEl>
                                          <p:spTgt spid="135"/>
                                        </p:tgtEl>
                                        <p:attrNameLst>
                                          <p:attrName>style.visibility</p:attrName>
                                        </p:attrNameLst>
                                      </p:cBhvr>
                                      <p:to>
                                        <p:strVal val="visible"/>
                                      </p:to>
                                    </p:set>
                                    <p:animEffect filter="fade" transition="in">
                                      <p:cBhvr>
                                        <p:cTn dur="1000"/>
                                        <p:tgtEl>
                                          <p:spTgt spid="135"/>
                                        </p:tgtEl>
                                      </p:cBhvr>
                                    </p:animEffect>
                                  </p:childTnLst>
                                </p:cTn>
                              </p:par>
                              <p:par>
                                <p:cTn fill="hold" nodeType="with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par>
                                <p:cTn fill="hold" nodeType="with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8"/>
                                        </p:tgtEl>
                                        <p:attrNameLst>
                                          <p:attrName>style.visibility</p:attrName>
                                        </p:attrNameLst>
                                      </p:cBhvr>
                                      <p:to>
                                        <p:strVal val="visible"/>
                                      </p:to>
                                    </p:set>
                                    <p:animEffect filter="fade" transition="in">
                                      <p:cBhvr>
                                        <p:cTn dur="1000"/>
                                        <p:tgtEl>
                                          <p:spTgt spid="138"/>
                                        </p:tgtEl>
                                      </p:cBhvr>
                                    </p:animEffect>
                                  </p:childTnLst>
                                </p:cTn>
                              </p:par>
                              <p:par>
                                <p:cTn fill="hold" nodeType="with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par>
                                <p:cTn fill="hold" nodeType="withEffect" presetClass="entr" presetID="10" presetSubtype="0">
                                  <p:stCondLst>
                                    <p:cond delay="0"/>
                                  </p:stCondLst>
                                  <p:childTnLst>
                                    <p:set>
                                      <p:cBhvr>
                                        <p:cTn dur="1" fill="hold">
                                          <p:stCondLst>
                                            <p:cond delay="0"/>
                                          </p:stCondLst>
                                        </p:cTn>
                                        <p:tgtEl>
                                          <p:spTgt spid="140"/>
                                        </p:tgtEl>
                                        <p:attrNameLst>
                                          <p:attrName>style.visibility</p:attrName>
                                        </p:attrNameLst>
                                      </p:cBhvr>
                                      <p:to>
                                        <p:strVal val="visible"/>
                                      </p:to>
                                    </p:set>
                                    <p:animEffect filter="fade" transition="in">
                                      <p:cBhvr>
                                        <p:cTn dur="1000"/>
                                        <p:tgtEl>
                                          <p:spTgt spid="140"/>
                                        </p:tgtEl>
                                      </p:cBhvr>
                                    </p:animEffect>
                                  </p:childTnLst>
                                </p:cTn>
                              </p:par>
                              <p:par>
                                <p:cTn fill="hold" nodeType="withEffect" presetClass="entr" presetID="10" presetSubtype="0">
                                  <p:stCondLst>
                                    <p:cond delay="0"/>
                                  </p:stCondLst>
                                  <p:childTnLst>
                                    <p:set>
                                      <p:cBhvr>
                                        <p:cTn dur="1" fill="hold">
                                          <p:stCondLst>
                                            <p:cond delay="0"/>
                                          </p:stCondLst>
                                        </p:cTn>
                                        <p:tgtEl>
                                          <p:spTgt spid="137"/>
                                        </p:tgtEl>
                                        <p:attrNameLst>
                                          <p:attrName>style.visibility</p:attrName>
                                        </p:attrNameLst>
                                      </p:cBhvr>
                                      <p:to>
                                        <p:strVal val="visible"/>
                                      </p:to>
                                    </p:set>
                                    <p:animEffect filter="fade" transition="in">
                                      <p:cBhvr>
                                        <p:cTn dur="1000"/>
                                        <p:tgtEl>
                                          <p:spTgt spid="1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t>Step 3: Respect test assumptions on configurations</a:t>
            </a:r>
            <a:endParaRPr sz="3000"/>
          </a:p>
        </p:txBody>
      </p:sp>
      <p:sp>
        <p:nvSpPr>
          <p:cNvPr id="146" name="Google Shape;146;p21"/>
          <p:cNvSpPr txBox="1"/>
          <p:nvPr>
            <p:ph idx="1" type="body"/>
          </p:nvPr>
        </p:nvSpPr>
        <p:spPr>
          <a:xfrm>
            <a:off x="457200" y="1613100"/>
            <a:ext cx="8229600" cy="31755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Tests can explicitly reset configuration values </a:t>
            </a:r>
            <a:endParaRPr/>
          </a:p>
          <a:p>
            <a:pPr indent="-381000" lvl="0" marL="457200" rtl="0" algn="l">
              <a:spcBef>
                <a:spcPts val="0"/>
              </a:spcBef>
              <a:spcAft>
                <a:spcPts val="0"/>
              </a:spcAft>
              <a:buSzPts val="2400"/>
              <a:buChar char="•"/>
            </a:pPr>
            <a:r>
              <a:rPr lang="en"/>
              <a:t>Tests can also implicitly assume configuration values (w/o explicit reset)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0" st="0"/>
                                            </p:txEl>
                                          </p:spTgt>
                                        </p:tgtEl>
                                        <p:attrNameLst>
                                          <p:attrName>style.visibility</p:attrName>
                                        </p:attrNameLst>
                                      </p:cBhvr>
                                      <p:to>
                                        <p:strVal val="visible"/>
                                      </p:to>
                                    </p:set>
                                    <p:animEffect filter="fade" transition="in">
                                      <p:cBhvr>
                                        <p:cTn dur="1000"/>
                                        <p:tgtEl>
                                          <p:spTgt spid="1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xEl>
                                              <p:pRg end="1" st="1"/>
                                            </p:txEl>
                                          </p:spTgt>
                                        </p:tgtEl>
                                        <p:attrNameLst>
                                          <p:attrName>style.visibility</p:attrName>
                                        </p:attrNameLst>
                                      </p:cBhvr>
                                      <p:to>
                                        <p:strVal val="visible"/>
                                      </p:to>
                                    </p:set>
                                    <p:animEffect filter="fade" transition="in">
                                      <p:cBhvr>
                                        <p:cTn dur="1000"/>
                                        <p:tgtEl>
                                          <p:spTgt spid="14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2"/>
          <p:cNvSpPr txBox="1"/>
          <p:nvPr>
            <p:ph idx="1" type="body"/>
          </p:nvPr>
        </p:nvSpPr>
        <p:spPr>
          <a:xfrm>
            <a:off x="457200" y="1476375"/>
            <a:ext cx="8229600" cy="3611100"/>
          </a:xfrm>
          <a:prstGeom prst="rect">
            <a:avLst/>
          </a:prstGeom>
        </p:spPr>
        <p:txBody>
          <a:bodyPr anchorCtr="0" anchor="t" bIns="91425" lIns="91425" spcFirstLastPara="1" rIns="91425" wrap="square" tIns="91425">
            <a:noAutofit/>
          </a:bodyPr>
          <a:lstStyle/>
          <a:p>
            <a:pPr indent="0" lvl="0" marL="0" rtl="0" algn="l">
              <a:spcBef>
                <a:spcPts val="480"/>
              </a:spcBef>
              <a:spcAft>
                <a:spcPts val="0"/>
              </a:spcAft>
              <a:buNone/>
            </a:pPr>
            <a:r>
              <a:rPr b="1" lang="en" sz="1700">
                <a:latin typeface="Courier New"/>
                <a:ea typeface="Courier New"/>
                <a:cs typeface="Courier New"/>
                <a:sym typeface="Courier New"/>
              </a:rPr>
              <a:t>@Test </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public void testNameNodeXFrameOptionsEnabled() {</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conf.set(“dfs.xframe.enabled”, “true”);</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String xfoHeader = conn.getHeaderField(“X-FRAME-OPTIONS”)</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a:t>
            </a:r>
            <a:endParaRPr b="1" sz="1700">
              <a:latin typeface="Courier New"/>
              <a:ea typeface="Courier New"/>
              <a:cs typeface="Courier New"/>
              <a:sym typeface="Courier New"/>
            </a:endParaRPr>
          </a:p>
          <a:p>
            <a:pPr indent="0" lvl="0" marL="0" rtl="0" algn="l">
              <a:spcBef>
                <a:spcPts val="480"/>
              </a:spcBef>
              <a:spcAft>
                <a:spcPts val="0"/>
              </a:spcAft>
              <a:buNone/>
            </a:pPr>
            <a:r>
              <a:rPr b="1" lang="en" sz="1700">
                <a:latin typeface="Courier New"/>
                <a:ea typeface="Courier New"/>
                <a:cs typeface="Courier New"/>
                <a:sym typeface="Courier New"/>
              </a:rPr>
              <a:t>Assert.assertTrue(xfoHeader.endswith(XFrameOption.SAMEORIGIN));}                                  </a:t>
            </a:r>
            <a:endParaRPr b="1" sz="1200">
              <a:solidFill>
                <a:srgbClr val="FF0000"/>
              </a:solidFill>
              <a:latin typeface="Courier New"/>
              <a:ea typeface="Courier New"/>
              <a:cs typeface="Courier New"/>
              <a:sym typeface="Courier New"/>
            </a:endParaRPr>
          </a:p>
        </p:txBody>
      </p:sp>
      <p:sp>
        <p:nvSpPr>
          <p:cNvPr id="152" name="Google Shape;152;p22"/>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000"/>
              <a:t>Step 3: Respect test assumptions on configurations</a:t>
            </a:r>
            <a:endParaRPr sz="3000"/>
          </a:p>
        </p:txBody>
      </p:sp>
      <p:sp>
        <p:nvSpPr>
          <p:cNvPr id="153" name="Google Shape;153;p22"/>
          <p:cNvSpPr/>
          <p:nvPr/>
        </p:nvSpPr>
        <p:spPr>
          <a:xfrm>
            <a:off x="6294300" y="2472275"/>
            <a:ext cx="1525500" cy="560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FF0000"/>
                </a:solidFill>
              </a:rPr>
              <a:t>Explicit assumption</a:t>
            </a:r>
            <a:endParaRPr>
              <a:solidFill>
                <a:srgbClr val="FF0000"/>
              </a:solidFill>
            </a:endParaRPr>
          </a:p>
        </p:txBody>
      </p:sp>
      <p:cxnSp>
        <p:nvCxnSpPr>
          <p:cNvPr id="154" name="Google Shape;154;p22"/>
          <p:cNvCxnSpPr/>
          <p:nvPr/>
        </p:nvCxnSpPr>
        <p:spPr>
          <a:xfrm>
            <a:off x="5702750" y="2696450"/>
            <a:ext cx="548100" cy="0"/>
          </a:xfrm>
          <a:prstGeom prst="straightConnector1">
            <a:avLst/>
          </a:prstGeom>
          <a:noFill/>
          <a:ln cap="flat" cmpd="sng" w="9525">
            <a:solidFill>
              <a:schemeClr val="dk2"/>
            </a:solidFill>
            <a:prstDash val="solid"/>
            <a:round/>
            <a:headEnd len="med" w="med" type="none"/>
            <a:tailEnd len="med" w="med" type="none"/>
          </a:ln>
        </p:spPr>
      </p:cxnSp>
      <p:sp>
        <p:nvSpPr>
          <p:cNvPr id="155" name="Google Shape;155;p22"/>
          <p:cNvSpPr/>
          <p:nvPr/>
        </p:nvSpPr>
        <p:spPr>
          <a:xfrm>
            <a:off x="7247050" y="3094975"/>
            <a:ext cx="1731000" cy="622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FF0000"/>
                </a:solidFill>
              </a:rPr>
              <a:t>Implicit assumption</a:t>
            </a:r>
            <a:endParaRPr>
              <a:solidFill>
                <a:srgbClr val="FF0000"/>
              </a:solidFill>
            </a:endParaRPr>
          </a:p>
        </p:txBody>
      </p:sp>
      <p:sp>
        <p:nvSpPr>
          <p:cNvPr id="156" name="Google Shape;156;p22"/>
          <p:cNvSpPr/>
          <p:nvPr/>
        </p:nvSpPr>
        <p:spPr>
          <a:xfrm>
            <a:off x="5329150" y="3873350"/>
            <a:ext cx="3001500" cy="286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a:t>conf.get(“dfs.xframe.value”)</a:t>
            </a:r>
            <a:endParaRPr/>
          </a:p>
        </p:txBody>
      </p:sp>
      <p:sp>
        <p:nvSpPr>
          <p:cNvPr id="157" name="Google Shape;157;p22"/>
          <p:cNvSpPr txBox="1"/>
          <p:nvPr/>
        </p:nvSpPr>
        <p:spPr>
          <a:xfrm>
            <a:off x="5171375" y="4159850"/>
            <a:ext cx="3248700" cy="369300"/>
          </a:xfrm>
          <a:prstGeom prst="rect">
            <a:avLst/>
          </a:prstGeom>
          <a:noFill/>
          <a:ln>
            <a:noFill/>
          </a:ln>
        </p:spPr>
        <p:txBody>
          <a:bodyPr anchorCtr="0" anchor="t" bIns="91425" lIns="91425" spcFirstLastPara="1" rIns="91425" wrap="square" tIns="91425">
            <a:spAutoFit/>
          </a:bodyPr>
          <a:lstStyle/>
          <a:p>
            <a:pPr indent="0" lvl="0" marL="0" rtl="0" algn="l">
              <a:spcBef>
                <a:spcPts val="480"/>
              </a:spcBef>
              <a:spcAft>
                <a:spcPts val="0"/>
              </a:spcAft>
              <a:buClr>
                <a:schemeClr val="dk1"/>
              </a:buClr>
              <a:buSzPts val="1100"/>
              <a:buFont typeface="Arial"/>
              <a:buNone/>
            </a:pPr>
            <a:r>
              <a:rPr b="1" lang="en" sz="1200">
                <a:solidFill>
                  <a:srgbClr val="FF0000"/>
                </a:solidFill>
                <a:latin typeface="Courier New"/>
                <a:ea typeface="Courier New"/>
                <a:cs typeface="Courier New"/>
                <a:sym typeface="Courier New"/>
              </a:rPr>
              <a:t>Default value of dfs.xframe.value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10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1000"/>
                                        <p:tgtEl>
                                          <p:spTgt spid="1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3"/>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Generating ctests</a:t>
            </a:r>
            <a:endParaRPr/>
          </a:p>
        </p:txBody>
      </p:sp>
      <p:sp>
        <p:nvSpPr>
          <p:cNvPr id="163" name="Google Shape;163;p23"/>
          <p:cNvSpPr txBox="1"/>
          <p:nvPr>
            <p:ph idx="1" type="body"/>
          </p:nvPr>
        </p:nvSpPr>
        <p:spPr>
          <a:xfrm>
            <a:off x="457200" y="1523150"/>
            <a:ext cx="8437200" cy="34821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Char char="•"/>
            </a:pPr>
            <a:r>
              <a:rPr lang="en" sz="2100"/>
              <a:t>Selected 392 config parameters in five cloud systems</a:t>
            </a:r>
            <a:endParaRPr sz="2100"/>
          </a:p>
          <a:p>
            <a:pPr indent="-361950" lvl="0" marL="457200" rtl="0" algn="l">
              <a:spcBef>
                <a:spcPts val="0"/>
              </a:spcBef>
              <a:spcAft>
                <a:spcPts val="0"/>
              </a:spcAft>
              <a:buSzPts val="2100"/>
              <a:buChar char="•"/>
            </a:pPr>
            <a:r>
              <a:rPr lang="en" sz="2100"/>
              <a:t>Generated 7000+ </a:t>
            </a:r>
            <a:r>
              <a:rPr lang="en" sz="2100"/>
              <a:t>ctests for all the selected configuration parameters</a:t>
            </a:r>
            <a:endParaRPr sz="2100"/>
          </a:p>
        </p:txBody>
      </p:sp>
      <p:pic>
        <p:nvPicPr>
          <p:cNvPr id="164" name="Google Shape;164;p23"/>
          <p:cNvPicPr preferRelativeResize="0"/>
          <p:nvPr/>
        </p:nvPicPr>
        <p:blipFill>
          <a:blip r:embed="rId3">
            <a:alphaModFix/>
          </a:blip>
          <a:stretch>
            <a:fillRect/>
          </a:stretch>
        </p:blipFill>
        <p:spPr>
          <a:xfrm>
            <a:off x="1623875" y="2708850"/>
            <a:ext cx="5581300" cy="2146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0" st="0"/>
                                            </p:txEl>
                                          </p:spTgt>
                                        </p:tgtEl>
                                        <p:attrNameLst>
                                          <p:attrName>style.visibility</p:attrName>
                                        </p:attrNameLst>
                                      </p:cBhvr>
                                      <p:to>
                                        <p:strVal val="visible"/>
                                      </p:to>
                                    </p:set>
                                    <p:animEffect filter="fade" transition="in">
                                      <p:cBhvr>
                                        <p:cTn dur="1000"/>
                                        <p:tgtEl>
                                          <p:spTgt spid="16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3">
                                            <p:txEl>
                                              <p:pRg end="1" st="1"/>
                                            </p:txEl>
                                          </p:spTgt>
                                        </p:tgtEl>
                                        <p:attrNameLst>
                                          <p:attrName>style.visibility</p:attrName>
                                        </p:attrNameLst>
                                      </p:cBhvr>
                                      <p:to>
                                        <p:strVal val="visible"/>
                                      </p:to>
                                    </p:set>
                                    <p:animEffect filter="fade" transition="in">
                                      <p:cBhvr>
                                        <p:cTn dur="1000"/>
                                        <p:tgtEl>
                                          <p:spTgt spid="16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4"/>
                                        </p:tgtEl>
                                        <p:attrNameLst>
                                          <p:attrName>style.visibility</p:attrName>
                                        </p:attrNameLst>
                                      </p:cBhvr>
                                      <p:to>
                                        <p:strVal val="visible"/>
                                      </p:to>
                                    </p:set>
                                    <p:animEffect filter="fade" transition="in">
                                      <p:cBhvr>
                                        <p:cTn dur="1000"/>
                                        <p:tgtEl>
                                          <p:spTgt spid="1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4"/>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Evaluation</a:t>
            </a:r>
            <a:endParaRPr/>
          </a:p>
        </p:txBody>
      </p:sp>
      <p:sp>
        <p:nvSpPr>
          <p:cNvPr id="170" name="Google Shape;170;p24"/>
          <p:cNvSpPr txBox="1"/>
          <p:nvPr>
            <p:ph idx="1" type="body"/>
          </p:nvPr>
        </p:nvSpPr>
        <p:spPr>
          <a:xfrm>
            <a:off x="457200" y="1519850"/>
            <a:ext cx="8229600" cy="34383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How effectively do ctests prevent configuration-induced failures? </a:t>
            </a:r>
            <a:endParaRPr/>
          </a:p>
          <a:p>
            <a:pPr indent="-381000" lvl="1" marL="914400" rtl="0" algn="l">
              <a:spcBef>
                <a:spcPts val="0"/>
              </a:spcBef>
              <a:spcAft>
                <a:spcPts val="0"/>
              </a:spcAft>
              <a:buSzPts val="2400"/>
              <a:buChar char="–"/>
            </a:pPr>
            <a:r>
              <a:rPr lang="en"/>
              <a:t>64 real-world configuration-induced failures.</a:t>
            </a:r>
            <a:endParaRPr/>
          </a:p>
          <a:p>
            <a:pPr indent="-381000" lvl="1" marL="914400" rtl="0" algn="l">
              <a:spcBef>
                <a:spcPts val="0"/>
              </a:spcBef>
              <a:spcAft>
                <a:spcPts val="0"/>
              </a:spcAft>
              <a:buSzPts val="2400"/>
              <a:buChar char="–"/>
            </a:pPr>
            <a:r>
              <a:rPr lang="en"/>
              <a:t>Ctests detected 62 out of 64 failure-inducing configurations.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Effect filter="fade" transition="in">
                                      <p:cBhvr>
                                        <p:cTn dur="1000"/>
                                        <p:tgtEl>
                                          <p:spTgt spid="1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Effect filter="fade" transition="in">
                                      <p:cBhvr>
                                        <p:cTn dur="1000"/>
                                        <p:tgtEl>
                                          <p:spTgt spid="1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Effect filter="fade" transition="in">
                                      <p:cBhvr>
                                        <p:cTn dur="1000"/>
                                        <p:tgtEl>
                                          <p:spTgt spid="170">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type="title"/>
          </p:nvPr>
        </p:nvSpPr>
        <p:spPr>
          <a:xfrm>
            <a:off x="457200" y="539800"/>
            <a:ext cx="8229600" cy="532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Ctests evaluation</a:t>
            </a:r>
            <a:endParaRPr/>
          </a:p>
        </p:txBody>
      </p:sp>
      <p:sp>
        <p:nvSpPr>
          <p:cNvPr id="176" name="Google Shape;176;p25"/>
          <p:cNvSpPr txBox="1"/>
          <p:nvPr>
            <p:ph idx="1" type="body"/>
          </p:nvPr>
        </p:nvSpPr>
        <p:spPr>
          <a:xfrm>
            <a:off x="457200" y="2266950"/>
            <a:ext cx="8229600" cy="2327700"/>
          </a:xfrm>
          <a:prstGeom prst="rect">
            <a:avLst/>
          </a:prstGeom>
        </p:spPr>
        <p:txBody>
          <a:bodyPr anchorCtr="0" anchor="t" bIns="91425" lIns="91425" spcFirstLastPara="1" rIns="91425" wrap="square" tIns="91425">
            <a:noAutofit/>
          </a:bodyPr>
          <a:lstStyle/>
          <a:p>
            <a:pPr indent="0" lvl="0" marL="0" rtl="0" algn="l">
              <a:spcBef>
                <a:spcPts val="480"/>
              </a:spcBef>
              <a:spcAft>
                <a:spcPts val="0"/>
              </a:spcAft>
              <a:buNone/>
            </a:pPr>
            <a:r>
              <a:t/>
            </a:r>
            <a:endParaRPr/>
          </a:p>
        </p:txBody>
      </p:sp>
      <p:pic>
        <p:nvPicPr>
          <p:cNvPr id="177" name="Google Shape;177;p25"/>
          <p:cNvPicPr preferRelativeResize="0"/>
          <p:nvPr/>
        </p:nvPicPr>
        <p:blipFill>
          <a:blip r:embed="rId3">
            <a:alphaModFix/>
          </a:blip>
          <a:stretch>
            <a:fillRect/>
          </a:stretch>
        </p:blipFill>
        <p:spPr>
          <a:xfrm>
            <a:off x="0" y="1362941"/>
            <a:ext cx="8781974" cy="383243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7"/>
                                        </p:tgtEl>
                                        <p:attrNameLst>
                                          <p:attrName>style.visibility</p:attrName>
                                        </p:attrNameLst>
                                      </p:cBhvr>
                                      <p:to>
                                        <p:strVal val="visible"/>
                                      </p:to>
                                    </p:set>
                                    <p:animEffect filter="fade" transition="in">
                                      <p:cBhvr>
                                        <p:cTn dur="1000"/>
                                        <p:tgtEl>
                                          <p:spTgt spid="1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 name="Shape 37"/>
        <p:cNvGrpSpPr/>
        <p:nvPr/>
      </p:nvGrpSpPr>
      <p:grpSpPr>
        <a:xfrm>
          <a:off x="0" y="0"/>
          <a:ext cx="0" cy="0"/>
          <a:chOff x="0" y="0"/>
          <a:chExt cx="0" cy="0"/>
        </a:xfrm>
      </p:grpSpPr>
      <p:sp>
        <p:nvSpPr>
          <p:cNvPr id="38" name="Google Shape;38;p8"/>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Introduction</a:t>
            </a:r>
            <a:endParaRPr/>
          </a:p>
        </p:txBody>
      </p:sp>
      <p:sp>
        <p:nvSpPr>
          <p:cNvPr id="39" name="Google Shape;39;p8"/>
          <p:cNvSpPr txBox="1"/>
          <p:nvPr>
            <p:ph idx="1" type="body"/>
          </p:nvPr>
        </p:nvSpPr>
        <p:spPr>
          <a:xfrm>
            <a:off x="457200" y="1557000"/>
            <a:ext cx="8229600" cy="34026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Char char="•"/>
            </a:pPr>
            <a:r>
              <a:rPr lang="en" sz="2100"/>
              <a:t>Large scale cloud services evolve rapidly and deploy hundreds to thousands of configuration changes to production systems daily.</a:t>
            </a:r>
            <a:endParaRPr sz="2100"/>
          </a:p>
          <a:p>
            <a:pPr indent="-361950" lvl="0" marL="457200" rtl="0" algn="l">
              <a:spcBef>
                <a:spcPts val="0"/>
              </a:spcBef>
              <a:spcAft>
                <a:spcPts val="0"/>
              </a:spcAft>
              <a:buSzPts val="2100"/>
              <a:buChar char="•"/>
            </a:pPr>
            <a:r>
              <a:rPr lang="en" sz="2100"/>
              <a:t>Faulty configurations are second largest cause of service disruptions in Google production service.</a:t>
            </a:r>
            <a:endParaRPr sz="2100"/>
          </a:p>
          <a:p>
            <a:pPr indent="-361950" lvl="0" marL="457200" rtl="0" algn="l">
              <a:spcBef>
                <a:spcPts val="0"/>
              </a:spcBef>
              <a:spcAft>
                <a:spcPts val="0"/>
              </a:spcAft>
              <a:buSzPts val="2100"/>
              <a:buChar char="•"/>
            </a:pPr>
            <a:r>
              <a:rPr lang="en" sz="2100"/>
              <a:t>At Facebook 16% of service level incidents, including major outages are caused by config changes</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
                                            <p:txEl>
                                              <p:pRg end="0" st="0"/>
                                            </p:txEl>
                                          </p:spTgt>
                                        </p:tgtEl>
                                        <p:attrNameLst>
                                          <p:attrName>style.visibility</p:attrName>
                                        </p:attrNameLst>
                                      </p:cBhvr>
                                      <p:to>
                                        <p:strVal val="visible"/>
                                      </p:to>
                                    </p:set>
                                    <p:animEffect filter="fade" transition="in">
                                      <p:cBhvr>
                                        <p:cTn dur="1000"/>
                                        <p:tgtEl>
                                          <p:spTgt spid="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
                                            <p:txEl>
                                              <p:pRg end="1" st="1"/>
                                            </p:txEl>
                                          </p:spTgt>
                                        </p:tgtEl>
                                        <p:attrNameLst>
                                          <p:attrName>style.visibility</p:attrName>
                                        </p:attrNameLst>
                                      </p:cBhvr>
                                      <p:to>
                                        <p:strVal val="visible"/>
                                      </p:to>
                                    </p:set>
                                    <p:animEffect filter="fade" transition="in">
                                      <p:cBhvr>
                                        <p:cTn dur="1000"/>
                                        <p:tgtEl>
                                          <p:spTgt spid="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
                                            <p:txEl>
                                              <p:pRg end="2" st="2"/>
                                            </p:txEl>
                                          </p:spTgt>
                                        </p:tgtEl>
                                        <p:attrNameLst>
                                          <p:attrName>style.visibility</p:attrName>
                                        </p:attrNameLst>
                                      </p:cBhvr>
                                      <p:to>
                                        <p:strVal val="visible"/>
                                      </p:to>
                                    </p:set>
                                    <p:animEffect filter="fade" transition="in">
                                      <p:cBhvr>
                                        <p:cTn dur="1000"/>
                                        <p:tgtEl>
                                          <p:spTgt spid="3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6"/>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Ctests evaluation</a:t>
            </a:r>
            <a:endParaRPr/>
          </a:p>
        </p:txBody>
      </p:sp>
      <p:sp>
        <p:nvSpPr>
          <p:cNvPr id="183" name="Google Shape;183;p26"/>
          <p:cNvSpPr txBox="1"/>
          <p:nvPr>
            <p:ph idx="1" type="body"/>
          </p:nvPr>
        </p:nvSpPr>
        <p:spPr>
          <a:xfrm>
            <a:off x="496625" y="1603475"/>
            <a:ext cx="8229600" cy="33891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Char char="•"/>
            </a:pPr>
            <a:r>
              <a:rPr lang="en" sz="2100"/>
              <a:t>How effectively do ctests detect diverse types of misconfigurations? </a:t>
            </a:r>
            <a:endParaRPr sz="2100"/>
          </a:p>
          <a:p>
            <a:pPr indent="-361950" lvl="1" marL="914400" rtl="0" algn="l">
              <a:spcBef>
                <a:spcPts val="0"/>
              </a:spcBef>
              <a:spcAft>
                <a:spcPts val="0"/>
              </a:spcAft>
              <a:buSzPts val="2100"/>
              <a:buChar char="–"/>
            </a:pPr>
            <a:r>
              <a:rPr lang="en" sz="2100"/>
              <a:t>1,055 synthesized misconfiguration values.</a:t>
            </a:r>
            <a:endParaRPr sz="2100"/>
          </a:p>
          <a:p>
            <a:pPr indent="-361950" lvl="1" marL="914400" rtl="0" algn="l">
              <a:spcBef>
                <a:spcPts val="0"/>
              </a:spcBef>
              <a:spcAft>
                <a:spcPts val="0"/>
              </a:spcAft>
              <a:buSzPts val="2100"/>
              <a:buChar char="–"/>
            </a:pPr>
            <a:r>
              <a:rPr lang="en" sz="2100"/>
              <a:t>72% were detected by the generated ctests.</a:t>
            </a:r>
            <a:endParaRPr sz="2100"/>
          </a:p>
          <a:p>
            <a:pPr indent="0" lvl="0" marL="0" rtl="0" algn="l">
              <a:spcBef>
                <a:spcPts val="480"/>
              </a:spcBef>
              <a:spcAft>
                <a:spcPts val="0"/>
              </a:spcAft>
              <a:buNone/>
            </a:pPr>
            <a:r>
              <a:t/>
            </a:r>
            <a:endParaRPr sz="2100"/>
          </a:p>
          <a:p>
            <a:pPr indent="-361950" lvl="0" marL="457200" rtl="0" algn="l">
              <a:spcBef>
                <a:spcPts val="480"/>
              </a:spcBef>
              <a:spcAft>
                <a:spcPts val="0"/>
              </a:spcAft>
              <a:buSzPts val="2100"/>
              <a:buChar char="•"/>
            </a:pPr>
            <a:r>
              <a:rPr lang="en" sz="2100"/>
              <a:t>How do ctests detect misconfigurations in the wild? </a:t>
            </a:r>
            <a:endParaRPr sz="2100"/>
          </a:p>
          <a:p>
            <a:pPr indent="-361950" lvl="1" marL="914400" rtl="0" algn="l">
              <a:spcBef>
                <a:spcPts val="0"/>
              </a:spcBef>
              <a:spcAft>
                <a:spcPts val="0"/>
              </a:spcAft>
              <a:buSzPts val="2100"/>
              <a:buChar char="–"/>
            </a:pPr>
            <a:r>
              <a:rPr lang="en" sz="2100"/>
              <a:t>92 configuration files collected from public docker images.</a:t>
            </a:r>
            <a:endParaRPr sz="2100"/>
          </a:p>
          <a:p>
            <a:pPr indent="-361950" lvl="1" marL="914400" rtl="0" algn="l">
              <a:spcBef>
                <a:spcPts val="0"/>
              </a:spcBef>
              <a:spcAft>
                <a:spcPts val="0"/>
              </a:spcAft>
              <a:buSzPts val="2100"/>
              <a:buChar char="–"/>
            </a:pPr>
            <a:r>
              <a:rPr lang="en" sz="2100"/>
              <a:t>10 misconfigurations in 7 configuration files</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xEl>
                                              <p:pRg end="0" st="0"/>
                                            </p:txEl>
                                          </p:spTgt>
                                        </p:tgtEl>
                                        <p:attrNameLst>
                                          <p:attrName>style.visibility</p:attrName>
                                        </p:attrNameLst>
                                      </p:cBhvr>
                                      <p:to>
                                        <p:strVal val="visible"/>
                                      </p:to>
                                    </p:set>
                                    <p:animEffect filter="fade" transition="in">
                                      <p:cBhvr>
                                        <p:cTn dur="1000"/>
                                        <p:tgtEl>
                                          <p:spTgt spid="18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xEl>
                                              <p:pRg end="1" st="1"/>
                                            </p:txEl>
                                          </p:spTgt>
                                        </p:tgtEl>
                                        <p:attrNameLst>
                                          <p:attrName>style.visibility</p:attrName>
                                        </p:attrNameLst>
                                      </p:cBhvr>
                                      <p:to>
                                        <p:strVal val="visible"/>
                                      </p:to>
                                    </p:set>
                                    <p:animEffect filter="fade" transition="in">
                                      <p:cBhvr>
                                        <p:cTn dur="1000"/>
                                        <p:tgtEl>
                                          <p:spTgt spid="18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xEl>
                                              <p:pRg end="2" st="2"/>
                                            </p:txEl>
                                          </p:spTgt>
                                        </p:tgtEl>
                                        <p:attrNameLst>
                                          <p:attrName>style.visibility</p:attrName>
                                        </p:attrNameLst>
                                      </p:cBhvr>
                                      <p:to>
                                        <p:strVal val="visible"/>
                                      </p:to>
                                    </p:set>
                                    <p:animEffect filter="fade" transition="in">
                                      <p:cBhvr>
                                        <p:cTn dur="1000"/>
                                        <p:tgtEl>
                                          <p:spTgt spid="18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xEl>
                                              <p:pRg end="3" st="3"/>
                                            </p:txEl>
                                          </p:spTgt>
                                        </p:tgtEl>
                                        <p:attrNameLst>
                                          <p:attrName>style.visibility</p:attrName>
                                        </p:attrNameLst>
                                      </p:cBhvr>
                                      <p:to>
                                        <p:strVal val="visible"/>
                                      </p:to>
                                    </p:set>
                                    <p:animEffect filter="fade" transition="in">
                                      <p:cBhvr>
                                        <p:cTn dur="1000"/>
                                        <p:tgtEl>
                                          <p:spTgt spid="18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xEl>
                                              <p:pRg end="4" st="4"/>
                                            </p:txEl>
                                          </p:spTgt>
                                        </p:tgtEl>
                                        <p:attrNameLst>
                                          <p:attrName>style.visibility</p:attrName>
                                        </p:attrNameLst>
                                      </p:cBhvr>
                                      <p:to>
                                        <p:strVal val="visible"/>
                                      </p:to>
                                    </p:set>
                                    <p:animEffect filter="fade" transition="in">
                                      <p:cBhvr>
                                        <p:cTn dur="1000"/>
                                        <p:tgtEl>
                                          <p:spTgt spid="18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xEl>
                                              <p:pRg end="5" st="5"/>
                                            </p:txEl>
                                          </p:spTgt>
                                        </p:tgtEl>
                                        <p:attrNameLst>
                                          <p:attrName>style.visibility</p:attrName>
                                        </p:attrNameLst>
                                      </p:cBhvr>
                                      <p:to>
                                        <p:strVal val="visible"/>
                                      </p:to>
                                    </p:set>
                                    <p:animEffect filter="fade" transition="in">
                                      <p:cBhvr>
                                        <p:cTn dur="1000"/>
                                        <p:tgtEl>
                                          <p:spTgt spid="18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xEl>
                                              <p:pRg end="6" st="6"/>
                                            </p:txEl>
                                          </p:spTgt>
                                        </p:tgtEl>
                                        <p:attrNameLst>
                                          <p:attrName>style.visibility</p:attrName>
                                        </p:attrNameLst>
                                      </p:cBhvr>
                                      <p:to>
                                        <p:strVal val="visible"/>
                                      </p:to>
                                    </p:set>
                                    <p:animEffect filter="fade" transition="in">
                                      <p:cBhvr>
                                        <p:cTn dur="1000"/>
                                        <p:tgtEl>
                                          <p:spTgt spid="183">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7"/>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Limitations</a:t>
            </a:r>
            <a:endParaRPr/>
          </a:p>
        </p:txBody>
      </p:sp>
      <p:sp>
        <p:nvSpPr>
          <p:cNvPr id="189" name="Google Shape;189;p27"/>
          <p:cNvSpPr txBox="1"/>
          <p:nvPr>
            <p:ph idx="1" type="body"/>
          </p:nvPr>
        </p:nvSpPr>
        <p:spPr>
          <a:xfrm>
            <a:off x="457200" y="1445250"/>
            <a:ext cx="8229600" cy="35211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Char char="•"/>
            </a:pPr>
            <a:r>
              <a:rPr lang="en" sz="2100"/>
              <a:t>Ctest effectiveness relies on the quality of tests.</a:t>
            </a:r>
            <a:endParaRPr sz="2100"/>
          </a:p>
          <a:p>
            <a:pPr indent="-361950" lvl="1" marL="914400" rtl="0" algn="l">
              <a:spcBef>
                <a:spcPts val="0"/>
              </a:spcBef>
              <a:spcAft>
                <a:spcPts val="0"/>
              </a:spcAft>
              <a:buSzPts val="2100"/>
              <a:buChar char="–"/>
            </a:pPr>
            <a:r>
              <a:rPr lang="en" sz="2100"/>
              <a:t>The two missing cases are due to lack of effective tests.</a:t>
            </a:r>
            <a:endParaRPr sz="2100"/>
          </a:p>
          <a:p>
            <a:pPr indent="-361950" lvl="1" marL="914400" rtl="0" algn="l">
              <a:spcBef>
                <a:spcPts val="0"/>
              </a:spcBef>
              <a:spcAft>
                <a:spcPts val="0"/>
              </a:spcAft>
              <a:buSzPts val="2100"/>
              <a:buChar char="–"/>
            </a:pPr>
            <a:r>
              <a:rPr lang="en" sz="2100"/>
              <a:t>One missing case can be detected by a ctest generated in the latest test suite</a:t>
            </a:r>
            <a:endParaRPr sz="2100"/>
          </a:p>
          <a:p>
            <a:pPr indent="0" lvl="0" marL="0" rtl="0" algn="l">
              <a:spcBef>
                <a:spcPts val="480"/>
              </a:spcBef>
              <a:spcAft>
                <a:spcPts val="0"/>
              </a:spcAft>
              <a:buNone/>
            </a:pPr>
            <a:r>
              <a:t/>
            </a:r>
            <a:endParaRPr sz="2100"/>
          </a:p>
          <a:p>
            <a:pPr indent="-361950" lvl="0" marL="457200" rtl="0" algn="l">
              <a:spcBef>
                <a:spcPts val="480"/>
              </a:spcBef>
              <a:spcAft>
                <a:spcPts val="0"/>
              </a:spcAft>
              <a:buSzPts val="2100"/>
              <a:buChar char="•"/>
            </a:pPr>
            <a:r>
              <a:rPr lang="en" sz="2100"/>
              <a:t>Ctest generation methods are neither sound nor complete</a:t>
            </a:r>
            <a:endParaRPr sz="2100"/>
          </a:p>
          <a:p>
            <a:pPr indent="-361950" lvl="0" marL="457200" rtl="0" algn="l">
              <a:spcBef>
                <a:spcPts val="0"/>
              </a:spcBef>
              <a:spcAft>
                <a:spcPts val="0"/>
              </a:spcAft>
              <a:buSzPts val="2100"/>
              <a:buChar char="•"/>
            </a:pPr>
            <a:r>
              <a:rPr lang="en" sz="2100"/>
              <a:t>Ctests do not bridge the gap between testing environment and production environment.</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0" st="0"/>
                                            </p:txEl>
                                          </p:spTgt>
                                        </p:tgtEl>
                                        <p:attrNameLst>
                                          <p:attrName>style.visibility</p:attrName>
                                        </p:attrNameLst>
                                      </p:cBhvr>
                                      <p:to>
                                        <p:strVal val="visible"/>
                                      </p:to>
                                    </p:set>
                                    <p:animEffect filter="fade" transition="in">
                                      <p:cBhvr>
                                        <p:cTn dur="1000"/>
                                        <p:tgtEl>
                                          <p:spTgt spid="1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1" st="1"/>
                                            </p:txEl>
                                          </p:spTgt>
                                        </p:tgtEl>
                                        <p:attrNameLst>
                                          <p:attrName>style.visibility</p:attrName>
                                        </p:attrNameLst>
                                      </p:cBhvr>
                                      <p:to>
                                        <p:strVal val="visible"/>
                                      </p:to>
                                    </p:set>
                                    <p:animEffect filter="fade" transition="in">
                                      <p:cBhvr>
                                        <p:cTn dur="1000"/>
                                        <p:tgtEl>
                                          <p:spTgt spid="1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2" st="2"/>
                                            </p:txEl>
                                          </p:spTgt>
                                        </p:tgtEl>
                                        <p:attrNameLst>
                                          <p:attrName>style.visibility</p:attrName>
                                        </p:attrNameLst>
                                      </p:cBhvr>
                                      <p:to>
                                        <p:strVal val="visible"/>
                                      </p:to>
                                    </p:set>
                                    <p:animEffect filter="fade" transition="in">
                                      <p:cBhvr>
                                        <p:cTn dur="1000"/>
                                        <p:tgtEl>
                                          <p:spTgt spid="1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3" st="3"/>
                                            </p:txEl>
                                          </p:spTgt>
                                        </p:tgtEl>
                                        <p:attrNameLst>
                                          <p:attrName>style.visibility</p:attrName>
                                        </p:attrNameLst>
                                      </p:cBhvr>
                                      <p:to>
                                        <p:strVal val="visible"/>
                                      </p:to>
                                    </p:set>
                                    <p:animEffect filter="fade" transition="in">
                                      <p:cBhvr>
                                        <p:cTn dur="1000"/>
                                        <p:tgtEl>
                                          <p:spTgt spid="18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4" st="4"/>
                                            </p:txEl>
                                          </p:spTgt>
                                        </p:tgtEl>
                                        <p:attrNameLst>
                                          <p:attrName>style.visibility</p:attrName>
                                        </p:attrNameLst>
                                      </p:cBhvr>
                                      <p:to>
                                        <p:strVal val="visible"/>
                                      </p:to>
                                    </p:set>
                                    <p:animEffect filter="fade" transition="in">
                                      <p:cBhvr>
                                        <p:cTn dur="1000"/>
                                        <p:tgtEl>
                                          <p:spTgt spid="18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5" st="5"/>
                                            </p:txEl>
                                          </p:spTgt>
                                        </p:tgtEl>
                                        <p:attrNameLst>
                                          <p:attrName>style.visibility</p:attrName>
                                        </p:attrNameLst>
                                      </p:cBhvr>
                                      <p:to>
                                        <p:strVal val="visible"/>
                                      </p:to>
                                    </p:set>
                                    <p:animEffect filter="fade" transition="in">
                                      <p:cBhvr>
                                        <p:cTn dur="1000"/>
                                        <p:tgtEl>
                                          <p:spTgt spid="189">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8"/>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Strong points</a:t>
            </a:r>
            <a:endParaRPr/>
          </a:p>
        </p:txBody>
      </p:sp>
      <p:sp>
        <p:nvSpPr>
          <p:cNvPr id="195" name="Google Shape;195;p28"/>
          <p:cNvSpPr txBox="1"/>
          <p:nvPr>
            <p:ph idx="1" type="body"/>
          </p:nvPr>
        </p:nvSpPr>
        <p:spPr>
          <a:xfrm>
            <a:off x="457200" y="1524625"/>
            <a:ext cx="8229600" cy="34014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Introduces </a:t>
            </a:r>
            <a:r>
              <a:rPr lang="en"/>
              <a:t>ctests which give a new perspective to detect failure induced configurations.</a:t>
            </a:r>
            <a:endParaRPr/>
          </a:p>
          <a:p>
            <a:pPr indent="-381000" lvl="0" marL="457200" rtl="0" algn="l">
              <a:spcBef>
                <a:spcPts val="0"/>
              </a:spcBef>
              <a:spcAft>
                <a:spcPts val="0"/>
              </a:spcAft>
              <a:buSzPts val="2400"/>
              <a:buChar char="•"/>
            </a:pPr>
            <a:r>
              <a:rPr lang="en"/>
              <a:t>Gives a methodology of generating ctests from existing software tests.</a:t>
            </a:r>
            <a:endParaRPr/>
          </a:p>
          <a:p>
            <a:pPr indent="-381000" lvl="0" marL="457200" rtl="0" algn="l">
              <a:spcBef>
                <a:spcPts val="0"/>
              </a:spcBef>
              <a:spcAft>
                <a:spcPts val="0"/>
              </a:spcAft>
              <a:buSzPts val="2400"/>
              <a:buChar char="•"/>
            </a:pPr>
            <a:r>
              <a:rPr lang="en"/>
              <a:t>They show that ctests effectively detect real-world configuration-induced failures early, during testing.</a:t>
            </a:r>
            <a:endParaRPr/>
          </a:p>
          <a:p>
            <a:pPr indent="-381000" lvl="0" marL="457200" rtl="0" algn="l">
              <a:spcBef>
                <a:spcPts val="0"/>
              </a:spcBef>
              <a:spcAft>
                <a:spcPts val="0"/>
              </a:spcAft>
              <a:buSzPts val="2400"/>
              <a:buChar char="•"/>
            </a:pPr>
            <a:r>
              <a:rPr lang="en"/>
              <a:t>Code and datasets are provided to playaround and to understand the generation process.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0" st="0"/>
                                            </p:txEl>
                                          </p:spTgt>
                                        </p:tgtEl>
                                        <p:attrNameLst>
                                          <p:attrName>style.visibility</p:attrName>
                                        </p:attrNameLst>
                                      </p:cBhvr>
                                      <p:to>
                                        <p:strVal val="visible"/>
                                      </p:to>
                                    </p:set>
                                    <p:animEffect filter="fade" transition="in">
                                      <p:cBhvr>
                                        <p:cTn dur="1000"/>
                                        <p:tgtEl>
                                          <p:spTgt spid="19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1" st="1"/>
                                            </p:txEl>
                                          </p:spTgt>
                                        </p:tgtEl>
                                        <p:attrNameLst>
                                          <p:attrName>style.visibility</p:attrName>
                                        </p:attrNameLst>
                                      </p:cBhvr>
                                      <p:to>
                                        <p:strVal val="visible"/>
                                      </p:to>
                                    </p:set>
                                    <p:animEffect filter="fade" transition="in">
                                      <p:cBhvr>
                                        <p:cTn dur="1000"/>
                                        <p:tgtEl>
                                          <p:spTgt spid="19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2" st="2"/>
                                            </p:txEl>
                                          </p:spTgt>
                                        </p:tgtEl>
                                        <p:attrNameLst>
                                          <p:attrName>style.visibility</p:attrName>
                                        </p:attrNameLst>
                                      </p:cBhvr>
                                      <p:to>
                                        <p:strVal val="visible"/>
                                      </p:to>
                                    </p:set>
                                    <p:animEffect filter="fade" transition="in">
                                      <p:cBhvr>
                                        <p:cTn dur="1000"/>
                                        <p:tgtEl>
                                          <p:spTgt spid="19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5">
                                            <p:txEl>
                                              <p:pRg end="3" st="3"/>
                                            </p:txEl>
                                          </p:spTgt>
                                        </p:tgtEl>
                                        <p:attrNameLst>
                                          <p:attrName>style.visibility</p:attrName>
                                        </p:attrNameLst>
                                      </p:cBhvr>
                                      <p:to>
                                        <p:strVal val="visible"/>
                                      </p:to>
                                    </p:set>
                                    <p:animEffect filter="fade" transition="in">
                                      <p:cBhvr>
                                        <p:cTn dur="1000"/>
                                        <p:tgtEl>
                                          <p:spTgt spid="195">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9"/>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Weak points</a:t>
            </a:r>
            <a:endParaRPr/>
          </a:p>
        </p:txBody>
      </p:sp>
      <p:sp>
        <p:nvSpPr>
          <p:cNvPr id="201" name="Google Shape;201;p29"/>
          <p:cNvSpPr txBox="1"/>
          <p:nvPr>
            <p:ph idx="1" type="body"/>
          </p:nvPr>
        </p:nvSpPr>
        <p:spPr>
          <a:xfrm>
            <a:off x="457200" y="1550875"/>
            <a:ext cx="8229600" cy="33759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They should have taken atleast one not so famous system and estimate the amount of time taken to generate ctests there.</a:t>
            </a:r>
            <a:endParaRPr/>
          </a:p>
          <a:p>
            <a:pPr indent="-381000" lvl="0" marL="457200" rtl="0" algn="l">
              <a:spcBef>
                <a:spcPts val="0"/>
              </a:spcBef>
              <a:spcAft>
                <a:spcPts val="0"/>
              </a:spcAft>
              <a:buSzPts val="2400"/>
              <a:buChar char="•"/>
            </a:pPr>
            <a:r>
              <a:rPr lang="en"/>
              <a:t>No information on ctest selection and prioritization techniques.</a:t>
            </a:r>
            <a:endParaRPr/>
          </a:p>
          <a:p>
            <a:pPr indent="-381000" lvl="0" marL="457200" rtl="0" algn="l">
              <a:spcBef>
                <a:spcPts val="0"/>
              </a:spcBef>
              <a:spcAft>
                <a:spcPts val="0"/>
              </a:spcAft>
              <a:buSzPts val="2400"/>
              <a:buChar char="•"/>
            </a:pPr>
            <a:r>
              <a:rPr lang="en"/>
              <a:t>May lead to false positives and false negatives due to mismatch between the test and production environment.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0" st="0"/>
                                            </p:txEl>
                                          </p:spTgt>
                                        </p:tgtEl>
                                        <p:attrNameLst>
                                          <p:attrName>style.visibility</p:attrName>
                                        </p:attrNameLst>
                                      </p:cBhvr>
                                      <p:to>
                                        <p:strVal val="visible"/>
                                      </p:to>
                                    </p:set>
                                    <p:animEffect filter="fade" transition="in">
                                      <p:cBhvr>
                                        <p:cTn dur="1000"/>
                                        <p:tgtEl>
                                          <p:spTgt spid="2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1" st="1"/>
                                            </p:txEl>
                                          </p:spTgt>
                                        </p:tgtEl>
                                        <p:attrNameLst>
                                          <p:attrName>style.visibility</p:attrName>
                                        </p:attrNameLst>
                                      </p:cBhvr>
                                      <p:to>
                                        <p:strVal val="visible"/>
                                      </p:to>
                                    </p:set>
                                    <p:animEffect filter="fade" transition="in">
                                      <p:cBhvr>
                                        <p:cTn dur="1000"/>
                                        <p:tgtEl>
                                          <p:spTgt spid="2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2" st="2"/>
                                            </p:txEl>
                                          </p:spTgt>
                                        </p:tgtEl>
                                        <p:attrNameLst>
                                          <p:attrName>style.visibility</p:attrName>
                                        </p:attrNameLst>
                                      </p:cBhvr>
                                      <p:to>
                                        <p:strVal val="visible"/>
                                      </p:to>
                                    </p:set>
                                    <p:animEffect filter="fade" transition="in">
                                      <p:cBhvr>
                                        <p:cTn dur="1000"/>
                                        <p:tgtEl>
                                          <p:spTgt spid="20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0"/>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Possible improvements</a:t>
            </a:r>
            <a:endParaRPr/>
          </a:p>
        </p:txBody>
      </p:sp>
      <p:sp>
        <p:nvSpPr>
          <p:cNvPr id="207" name="Google Shape;207;p30"/>
          <p:cNvSpPr txBox="1"/>
          <p:nvPr>
            <p:ph idx="1" type="body"/>
          </p:nvPr>
        </p:nvSpPr>
        <p:spPr>
          <a:xfrm>
            <a:off x="457200" y="1556925"/>
            <a:ext cx="8229600" cy="32910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Heuristics to automatically generate values for implicit assumptions, could not generate values for enum options, class and commands. Integrate advanced inference tools.</a:t>
            </a:r>
            <a:endParaRPr/>
          </a:p>
          <a:p>
            <a:pPr indent="-381000" lvl="0" marL="457200" rtl="0" algn="l">
              <a:spcBef>
                <a:spcPts val="0"/>
              </a:spcBef>
              <a:spcAft>
                <a:spcPts val="0"/>
              </a:spcAft>
              <a:buSzPts val="2400"/>
              <a:buChar char="•"/>
            </a:pPr>
            <a:r>
              <a:rPr lang="en"/>
              <a:t>Ctests cannot localize the root causes of configuration induced failures. Fault localization for configuration-induced failures can be developed to automate root cause analysis.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0" st="0"/>
                                            </p:txEl>
                                          </p:spTgt>
                                        </p:tgtEl>
                                        <p:attrNameLst>
                                          <p:attrName>style.visibility</p:attrName>
                                        </p:attrNameLst>
                                      </p:cBhvr>
                                      <p:to>
                                        <p:strVal val="visible"/>
                                      </p:to>
                                    </p:set>
                                    <p:animEffect filter="fade" transition="in">
                                      <p:cBhvr>
                                        <p:cTn dur="1000"/>
                                        <p:tgtEl>
                                          <p:spTgt spid="20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7">
                                            <p:txEl>
                                              <p:pRg end="1" st="1"/>
                                            </p:txEl>
                                          </p:spTgt>
                                        </p:tgtEl>
                                        <p:attrNameLst>
                                          <p:attrName>style.visibility</p:attrName>
                                        </p:attrNameLst>
                                      </p:cBhvr>
                                      <p:to>
                                        <p:strVal val="visible"/>
                                      </p:to>
                                    </p:set>
                                    <p:animEffect filter="fade" transition="in">
                                      <p:cBhvr>
                                        <p:cTn dur="1000"/>
                                        <p:tgtEl>
                                          <p:spTgt spid="207">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1"/>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Related work</a:t>
            </a:r>
            <a:endParaRPr/>
          </a:p>
        </p:txBody>
      </p:sp>
      <p:sp>
        <p:nvSpPr>
          <p:cNvPr id="213" name="Google Shape;213;p31"/>
          <p:cNvSpPr txBox="1"/>
          <p:nvPr>
            <p:ph idx="1" type="body"/>
          </p:nvPr>
        </p:nvSpPr>
        <p:spPr>
          <a:xfrm>
            <a:off x="457200" y="1563575"/>
            <a:ext cx="8229600" cy="33699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Xu, T et al. Early Detection of Configuration Errors to Reduce Failure Damage.</a:t>
            </a:r>
            <a:endParaRPr/>
          </a:p>
          <a:p>
            <a:pPr indent="-381000" lvl="0" marL="457200" rtl="0" algn="l">
              <a:spcBef>
                <a:spcPts val="0"/>
              </a:spcBef>
              <a:spcAft>
                <a:spcPts val="0"/>
              </a:spcAft>
              <a:buSzPts val="2400"/>
              <a:buChar char="•"/>
            </a:pPr>
            <a:r>
              <a:rPr lang="en"/>
              <a:t>Mehta S et al. Rex: Preventing Bugs and Misconfiguration in Large Services using Correlated Change Analysis</a:t>
            </a:r>
            <a:endParaRPr/>
          </a:p>
          <a:p>
            <a:pPr indent="-381000" lvl="0" marL="457200" rtl="0" algn="l">
              <a:spcBef>
                <a:spcPts val="0"/>
              </a:spcBef>
              <a:spcAft>
                <a:spcPts val="0"/>
              </a:spcAft>
              <a:buSzPts val="2400"/>
              <a:buChar char="•"/>
            </a:pPr>
            <a:r>
              <a:rPr lang="en"/>
              <a:t>Tillmann</a:t>
            </a:r>
            <a:r>
              <a:rPr lang="en"/>
              <a:t>, N., and Schulte, W. Parameterized Unit Tests.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0" st="0"/>
                                            </p:txEl>
                                          </p:spTgt>
                                        </p:tgtEl>
                                        <p:attrNameLst>
                                          <p:attrName>style.visibility</p:attrName>
                                        </p:attrNameLst>
                                      </p:cBhvr>
                                      <p:to>
                                        <p:strVal val="visible"/>
                                      </p:to>
                                    </p:set>
                                    <p:animEffect filter="fade" transition="in">
                                      <p:cBhvr>
                                        <p:cTn dur="1000"/>
                                        <p:tgtEl>
                                          <p:spTgt spid="21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1" st="1"/>
                                            </p:txEl>
                                          </p:spTgt>
                                        </p:tgtEl>
                                        <p:attrNameLst>
                                          <p:attrName>style.visibility</p:attrName>
                                        </p:attrNameLst>
                                      </p:cBhvr>
                                      <p:to>
                                        <p:strVal val="visible"/>
                                      </p:to>
                                    </p:set>
                                    <p:animEffect filter="fade" transition="in">
                                      <p:cBhvr>
                                        <p:cTn dur="1000"/>
                                        <p:tgtEl>
                                          <p:spTgt spid="21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xEl>
                                              <p:pRg end="2" st="2"/>
                                            </p:txEl>
                                          </p:spTgt>
                                        </p:tgtEl>
                                        <p:attrNameLst>
                                          <p:attrName>style.visibility</p:attrName>
                                        </p:attrNameLst>
                                      </p:cBhvr>
                                      <p:to>
                                        <p:strVal val="visible"/>
                                      </p:to>
                                    </p:set>
                                    <p:animEffect filter="fade" transition="in">
                                      <p:cBhvr>
                                        <p:cTn dur="1000"/>
                                        <p:tgtEl>
                                          <p:spTgt spid="213">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9"/>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Introduction (contd.)</a:t>
            </a:r>
            <a:endParaRPr/>
          </a:p>
        </p:txBody>
      </p:sp>
      <p:sp>
        <p:nvSpPr>
          <p:cNvPr id="45" name="Google Shape;45;p9"/>
          <p:cNvSpPr txBox="1"/>
          <p:nvPr>
            <p:ph idx="1" type="body"/>
          </p:nvPr>
        </p:nvSpPr>
        <p:spPr>
          <a:xfrm>
            <a:off x="457200" y="1476375"/>
            <a:ext cx="8229600" cy="34470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Configuration changes induce two types of production system failures</a:t>
            </a:r>
            <a:endParaRPr/>
          </a:p>
          <a:p>
            <a:pPr indent="-381000" lvl="1" marL="914400" rtl="0" algn="l">
              <a:spcBef>
                <a:spcPts val="0"/>
              </a:spcBef>
              <a:spcAft>
                <a:spcPts val="0"/>
              </a:spcAft>
              <a:buSzPts val="2400"/>
              <a:buChar char="–"/>
            </a:pPr>
            <a:r>
              <a:rPr lang="en"/>
              <a:t>Dormant bugs in the system exposed by valid configuration changes</a:t>
            </a:r>
            <a:endParaRPr/>
          </a:p>
          <a:p>
            <a:pPr indent="-381000" lvl="1" marL="914400" rtl="0" algn="l">
              <a:spcBef>
                <a:spcPts val="0"/>
              </a:spcBef>
              <a:spcAft>
                <a:spcPts val="0"/>
              </a:spcAft>
              <a:buSzPts val="2400"/>
              <a:buChar char="–"/>
            </a:pPr>
            <a:r>
              <a:rPr lang="en"/>
              <a:t>Erroneous configuration values causing unexpected behavior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
                                            <p:txEl>
                                              <p:pRg end="0" st="0"/>
                                            </p:txEl>
                                          </p:spTgt>
                                        </p:tgtEl>
                                        <p:attrNameLst>
                                          <p:attrName>style.visibility</p:attrName>
                                        </p:attrNameLst>
                                      </p:cBhvr>
                                      <p:to>
                                        <p:strVal val="visible"/>
                                      </p:to>
                                    </p:set>
                                    <p:animEffect filter="fade" transition="in">
                                      <p:cBhvr>
                                        <p:cTn dur="1000"/>
                                        <p:tgtEl>
                                          <p:spTgt spid="4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
                                            <p:txEl>
                                              <p:pRg end="1" st="1"/>
                                            </p:txEl>
                                          </p:spTgt>
                                        </p:tgtEl>
                                        <p:attrNameLst>
                                          <p:attrName>style.visibility</p:attrName>
                                        </p:attrNameLst>
                                      </p:cBhvr>
                                      <p:to>
                                        <p:strVal val="visible"/>
                                      </p:to>
                                    </p:set>
                                    <p:animEffect filter="fade" transition="in">
                                      <p:cBhvr>
                                        <p:cTn dur="1000"/>
                                        <p:tgtEl>
                                          <p:spTgt spid="4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5">
                                            <p:txEl>
                                              <p:pRg end="2" st="2"/>
                                            </p:txEl>
                                          </p:spTgt>
                                        </p:tgtEl>
                                        <p:attrNameLst>
                                          <p:attrName>style.visibility</p:attrName>
                                        </p:attrNameLst>
                                      </p:cBhvr>
                                      <p:to>
                                        <p:strVal val="visible"/>
                                      </p:to>
                                    </p:set>
                                    <p:animEffect filter="fade" transition="in">
                                      <p:cBhvr>
                                        <p:cTn dur="1000"/>
                                        <p:tgtEl>
                                          <p:spTgt spid="45">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0"/>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Motivation</a:t>
            </a:r>
            <a:endParaRPr/>
          </a:p>
        </p:txBody>
      </p:sp>
      <p:sp>
        <p:nvSpPr>
          <p:cNvPr id="51" name="Google Shape;51;p10"/>
          <p:cNvSpPr txBox="1"/>
          <p:nvPr>
            <p:ph idx="1" type="body"/>
          </p:nvPr>
        </p:nvSpPr>
        <p:spPr>
          <a:xfrm>
            <a:off x="457200" y="1476375"/>
            <a:ext cx="8229600" cy="35739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Char char="•"/>
            </a:pPr>
            <a:r>
              <a:rPr lang="en" sz="2100"/>
              <a:t>Existing techniques only check configuration values and cannot detect configuration changes that cause code to fail.</a:t>
            </a:r>
            <a:endParaRPr sz="2100"/>
          </a:p>
          <a:p>
            <a:pPr indent="-361950" lvl="0" marL="457200" rtl="0" algn="l">
              <a:spcBef>
                <a:spcPts val="0"/>
              </a:spcBef>
              <a:spcAft>
                <a:spcPts val="0"/>
              </a:spcAft>
              <a:buSzPts val="2100"/>
              <a:buChar char="•"/>
            </a:pPr>
            <a:r>
              <a:rPr lang="en" sz="2100"/>
              <a:t>It is hard to codify and maintain human-written or machine-learned rules. </a:t>
            </a:r>
            <a:endParaRPr sz="2100"/>
          </a:p>
          <a:p>
            <a:pPr indent="-361950" lvl="0" marL="457200" rtl="0" algn="l">
              <a:spcBef>
                <a:spcPts val="0"/>
              </a:spcBef>
              <a:spcAft>
                <a:spcPts val="0"/>
              </a:spcAft>
              <a:buSzPts val="2100"/>
              <a:buChar char="•"/>
            </a:pPr>
            <a:r>
              <a:rPr lang="en" sz="2100"/>
              <a:t>Software testing is hard to cover all possible configuration value combinations.</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
                                            <p:txEl>
                                              <p:pRg end="0" st="0"/>
                                            </p:txEl>
                                          </p:spTgt>
                                        </p:tgtEl>
                                        <p:attrNameLst>
                                          <p:attrName>style.visibility</p:attrName>
                                        </p:attrNameLst>
                                      </p:cBhvr>
                                      <p:to>
                                        <p:strVal val="visible"/>
                                      </p:to>
                                    </p:set>
                                    <p:animEffect filter="fade" transition="in">
                                      <p:cBhvr>
                                        <p:cTn dur="1000"/>
                                        <p:tgtEl>
                                          <p:spTgt spid="5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
                                            <p:txEl>
                                              <p:pRg end="1" st="1"/>
                                            </p:txEl>
                                          </p:spTgt>
                                        </p:tgtEl>
                                        <p:attrNameLst>
                                          <p:attrName>style.visibility</p:attrName>
                                        </p:attrNameLst>
                                      </p:cBhvr>
                                      <p:to>
                                        <p:strVal val="visible"/>
                                      </p:to>
                                    </p:set>
                                    <p:animEffect filter="fade" transition="in">
                                      <p:cBhvr>
                                        <p:cTn dur="1000"/>
                                        <p:tgtEl>
                                          <p:spTgt spid="5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
                                            <p:txEl>
                                              <p:pRg end="2" st="2"/>
                                            </p:txEl>
                                          </p:spTgt>
                                        </p:tgtEl>
                                        <p:attrNameLst>
                                          <p:attrName>style.visibility</p:attrName>
                                        </p:attrNameLst>
                                      </p:cBhvr>
                                      <p:to>
                                        <p:strVal val="visible"/>
                                      </p:to>
                                    </p:set>
                                    <p:animEffect filter="fade" transition="in">
                                      <p:cBhvr>
                                        <p:cTn dur="1000"/>
                                        <p:tgtEl>
                                          <p:spTgt spid="51">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1"/>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Contributions of paper</a:t>
            </a:r>
            <a:endParaRPr/>
          </a:p>
        </p:txBody>
      </p:sp>
      <p:sp>
        <p:nvSpPr>
          <p:cNvPr id="57" name="Google Shape;57;p11"/>
          <p:cNvSpPr txBox="1"/>
          <p:nvPr>
            <p:ph idx="1" type="body"/>
          </p:nvPr>
        </p:nvSpPr>
        <p:spPr>
          <a:xfrm>
            <a:off x="457200" y="1434825"/>
            <a:ext cx="8229600" cy="3519600"/>
          </a:xfrm>
          <a:prstGeom prst="rect">
            <a:avLst/>
          </a:prstGeom>
        </p:spPr>
        <p:txBody>
          <a:bodyPr anchorCtr="0" anchor="t" bIns="91425" lIns="91425" spcFirstLastPara="1" rIns="91425" wrap="square" tIns="91425">
            <a:noAutofit/>
          </a:bodyPr>
          <a:lstStyle/>
          <a:p>
            <a:pPr indent="-361950" lvl="0" marL="457200" rtl="0" algn="l">
              <a:spcBef>
                <a:spcPts val="480"/>
              </a:spcBef>
              <a:spcAft>
                <a:spcPts val="0"/>
              </a:spcAft>
              <a:buSzPts val="2100"/>
              <a:buChar char="•"/>
            </a:pPr>
            <a:r>
              <a:rPr lang="en" sz="2100"/>
              <a:t>Ctest: </a:t>
            </a:r>
            <a:r>
              <a:rPr lang="en" sz="2100"/>
              <a:t>A new perspective in detecting failure inducing configurations</a:t>
            </a:r>
            <a:endParaRPr sz="2100"/>
          </a:p>
          <a:p>
            <a:pPr indent="-361950" lvl="1" marL="914400" rtl="0" algn="l">
              <a:spcBef>
                <a:spcPts val="0"/>
              </a:spcBef>
              <a:spcAft>
                <a:spcPts val="0"/>
              </a:spcAft>
              <a:buClr>
                <a:srgbClr val="FF0000"/>
              </a:buClr>
              <a:buSzPts val="2100"/>
              <a:buChar char="–"/>
            </a:pPr>
            <a:r>
              <a:rPr lang="en" sz="2100">
                <a:solidFill>
                  <a:srgbClr val="FF0000"/>
                </a:solidFill>
              </a:rPr>
              <a:t>Key idea: connect production system configurations to software tests</a:t>
            </a:r>
            <a:endParaRPr sz="2100">
              <a:solidFill>
                <a:srgbClr val="FF0000"/>
              </a:solidFill>
            </a:endParaRPr>
          </a:p>
          <a:p>
            <a:pPr indent="-361950" lvl="1" marL="914400" rtl="0" algn="l">
              <a:spcBef>
                <a:spcPts val="0"/>
              </a:spcBef>
              <a:spcAft>
                <a:spcPts val="0"/>
              </a:spcAft>
              <a:buSzPts val="2100"/>
              <a:buChar char="–"/>
            </a:pPr>
            <a:r>
              <a:rPr lang="en" sz="2100"/>
              <a:t>C</a:t>
            </a:r>
            <a:r>
              <a:rPr lang="en" sz="2100"/>
              <a:t>hecks program behavior against configurations to be deployed</a:t>
            </a:r>
            <a:endParaRPr sz="2100"/>
          </a:p>
          <a:p>
            <a:pPr indent="-361950" lvl="1" marL="914400" rtl="0" algn="l">
              <a:spcBef>
                <a:spcPts val="0"/>
              </a:spcBef>
              <a:spcAft>
                <a:spcPts val="0"/>
              </a:spcAft>
              <a:buSzPts val="2100"/>
              <a:buChar char="–"/>
            </a:pPr>
            <a:r>
              <a:rPr lang="en" sz="2100"/>
              <a:t>Detects both types of failure-inducing configuration changes</a:t>
            </a:r>
            <a:endParaRPr sz="2100"/>
          </a:p>
          <a:p>
            <a:pPr indent="-361950" lvl="0" marL="457200" rtl="0" algn="l">
              <a:spcBef>
                <a:spcPts val="0"/>
              </a:spcBef>
              <a:spcAft>
                <a:spcPts val="0"/>
              </a:spcAft>
              <a:buSzPts val="2100"/>
              <a:buChar char="•"/>
            </a:pPr>
            <a:r>
              <a:rPr lang="en" sz="2100"/>
              <a:t>A methodology of generating ctests from existing software tests</a:t>
            </a:r>
            <a:endParaRPr sz="2100"/>
          </a:p>
          <a:p>
            <a:pPr indent="-361950" lvl="0" marL="457200" rtl="0" algn="l">
              <a:spcBef>
                <a:spcPts val="0"/>
              </a:spcBef>
              <a:spcAft>
                <a:spcPts val="0"/>
              </a:spcAft>
              <a:buSzPts val="2100"/>
              <a:buChar char="•"/>
            </a:pPr>
            <a:r>
              <a:rPr lang="en" sz="2100"/>
              <a:t>Evaluations on the effectiveness of ctests in different scenarios</a:t>
            </a:r>
            <a:endParaRPr sz="21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xEl>
                                              <p:pRg end="0" st="0"/>
                                            </p:txEl>
                                          </p:spTgt>
                                        </p:tgtEl>
                                        <p:attrNameLst>
                                          <p:attrName>style.visibility</p:attrName>
                                        </p:attrNameLst>
                                      </p:cBhvr>
                                      <p:to>
                                        <p:strVal val="visible"/>
                                      </p:to>
                                    </p:set>
                                    <p:animEffect filter="fade" transition="in">
                                      <p:cBhvr>
                                        <p:cTn dur="1000"/>
                                        <p:tgtEl>
                                          <p:spTgt spid="5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xEl>
                                              <p:pRg end="1" st="1"/>
                                            </p:txEl>
                                          </p:spTgt>
                                        </p:tgtEl>
                                        <p:attrNameLst>
                                          <p:attrName>style.visibility</p:attrName>
                                        </p:attrNameLst>
                                      </p:cBhvr>
                                      <p:to>
                                        <p:strVal val="visible"/>
                                      </p:to>
                                    </p:set>
                                    <p:animEffect filter="fade" transition="in">
                                      <p:cBhvr>
                                        <p:cTn dur="1000"/>
                                        <p:tgtEl>
                                          <p:spTgt spid="5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xEl>
                                              <p:pRg end="2" st="2"/>
                                            </p:txEl>
                                          </p:spTgt>
                                        </p:tgtEl>
                                        <p:attrNameLst>
                                          <p:attrName>style.visibility</p:attrName>
                                        </p:attrNameLst>
                                      </p:cBhvr>
                                      <p:to>
                                        <p:strVal val="visible"/>
                                      </p:to>
                                    </p:set>
                                    <p:animEffect filter="fade" transition="in">
                                      <p:cBhvr>
                                        <p:cTn dur="1000"/>
                                        <p:tgtEl>
                                          <p:spTgt spid="5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xEl>
                                              <p:pRg end="3" st="3"/>
                                            </p:txEl>
                                          </p:spTgt>
                                        </p:tgtEl>
                                        <p:attrNameLst>
                                          <p:attrName>style.visibility</p:attrName>
                                        </p:attrNameLst>
                                      </p:cBhvr>
                                      <p:to>
                                        <p:strVal val="visible"/>
                                      </p:to>
                                    </p:set>
                                    <p:animEffect filter="fade" transition="in">
                                      <p:cBhvr>
                                        <p:cTn dur="1000"/>
                                        <p:tgtEl>
                                          <p:spTgt spid="5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xEl>
                                              <p:pRg end="4" st="4"/>
                                            </p:txEl>
                                          </p:spTgt>
                                        </p:tgtEl>
                                        <p:attrNameLst>
                                          <p:attrName>style.visibility</p:attrName>
                                        </p:attrNameLst>
                                      </p:cBhvr>
                                      <p:to>
                                        <p:strVal val="visible"/>
                                      </p:to>
                                    </p:set>
                                    <p:animEffect filter="fade" transition="in">
                                      <p:cBhvr>
                                        <p:cTn dur="1000"/>
                                        <p:tgtEl>
                                          <p:spTgt spid="5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xEl>
                                              <p:pRg end="5" st="5"/>
                                            </p:txEl>
                                          </p:spTgt>
                                        </p:tgtEl>
                                        <p:attrNameLst>
                                          <p:attrName>style.visibility</p:attrName>
                                        </p:attrNameLst>
                                      </p:cBhvr>
                                      <p:to>
                                        <p:strVal val="visible"/>
                                      </p:to>
                                    </p:set>
                                    <p:animEffect filter="fade" transition="in">
                                      <p:cBhvr>
                                        <p:cTn dur="1000"/>
                                        <p:tgtEl>
                                          <p:spTgt spid="57">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2"/>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Definition</a:t>
            </a:r>
            <a:endParaRPr/>
          </a:p>
        </p:txBody>
      </p:sp>
      <p:sp>
        <p:nvSpPr>
          <p:cNvPr id="63" name="Google Shape;63;p12"/>
          <p:cNvSpPr txBox="1"/>
          <p:nvPr>
            <p:ph idx="1" type="body"/>
          </p:nvPr>
        </p:nvSpPr>
        <p:spPr>
          <a:xfrm>
            <a:off x="457200" y="1438600"/>
            <a:ext cx="8229600" cy="31560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A ctest is a software test parameterized by configuration parameters.</a:t>
            </a:r>
            <a:endParaRPr/>
          </a:p>
          <a:p>
            <a:pPr indent="-381000" lvl="0" marL="457200" rtl="0" algn="l">
              <a:spcBef>
                <a:spcPts val="0"/>
              </a:spcBef>
              <a:spcAft>
                <a:spcPts val="0"/>
              </a:spcAft>
              <a:buSzPts val="2400"/>
              <a:buChar char="•"/>
            </a:pPr>
            <a:r>
              <a:rPr lang="en"/>
              <a:t>Run by instantiating input configuration parameters with concrete values </a:t>
            </a:r>
            <a:endParaRPr/>
          </a:p>
          <a:p>
            <a:pPr indent="-381000" lvl="0" marL="457200" rtl="0" algn="l">
              <a:spcBef>
                <a:spcPts val="0"/>
              </a:spcBef>
              <a:spcAft>
                <a:spcPts val="0"/>
              </a:spcAft>
              <a:buSzPts val="2400"/>
              <a:buChar char="•"/>
            </a:pPr>
            <a:r>
              <a:rPr lang="en"/>
              <a:t>Exercise system code and assert program behavior.</a:t>
            </a:r>
            <a:endParaRPr/>
          </a:p>
          <a:p>
            <a:pPr indent="-381000" lvl="0" marL="457200" rtl="0" algn="l">
              <a:spcBef>
                <a:spcPts val="0"/>
              </a:spcBef>
              <a:spcAft>
                <a:spcPts val="0"/>
              </a:spcAft>
              <a:buSzPts val="2400"/>
              <a:buChar char="•"/>
            </a:pPr>
            <a:r>
              <a:rPr lang="en"/>
              <a:t>Can be a unit, an integration, or a system test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xEl>
                                              <p:pRg end="0" st="0"/>
                                            </p:txEl>
                                          </p:spTgt>
                                        </p:tgtEl>
                                        <p:attrNameLst>
                                          <p:attrName>style.visibility</p:attrName>
                                        </p:attrNameLst>
                                      </p:cBhvr>
                                      <p:to>
                                        <p:strVal val="visible"/>
                                      </p:to>
                                    </p:set>
                                    <p:animEffect filter="fade" transition="in">
                                      <p:cBhvr>
                                        <p:cTn dur="1000"/>
                                        <p:tgtEl>
                                          <p:spTgt spid="6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xEl>
                                              <p:pRg end="1" st="1"/>
                                            </p:txEl>
                                          </p:spTgt>
                                        </p:tgtEl>
                                        <p:attrNameLst>
                                          <p:attrName>style.visibility</p:attrName>
                                        </p:attrNameLst>
                                      </p:cBhvr>
                                      <p:to>
                                        <p:strVal val="visible"/>
                                      </p:to>
                                    </p:set>
                                    <p:animEffect filter="fade" transition="in">
                                      <p:cBhvr>
                                        <p:cTn dur="1000"/>
                                        <p:tgtEl>
                                          <p:spTgt spid="6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xEl>
                                              <p:pRg end="2" st="2"/>
                                            </p:txEl>
                                          </p:spTgt>
                                        </p:tgtEl>
                                        <p:attrNameLst>
                                          <p:attrName>style.visibility</p:attrName>
                                        </p:attrNameLst>
                                      </p:cBhvr>
                                      <p:to>
                                        <p:strVal val="visible"/>
                                      </p:to>
                                    </p:set>
                                    <p:animEffect filter="fade" transition="in">
                                      <p:cBhvr>
                                        <p:cTn dur="1000"/>
                                        <p:tgtEl>
                                          <p:spTgt spid="6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3">
                                            <p:txEl>
                                              <p:pRg end="3" st="3"/>
                                            </p:txEl>
                                          </p:spTgt>
                                        </p:tgtEl>
                                        <p:attrNameLst>
                                          <p:attrName>style.visibility</p:attrName>
                                        </p:attrNameLst>
                                      </p:cBhvr>
                                      <p:to>
                                        <p:strVal val="visible"/>
                                      </p:to>
                                    </p:set>
                                    <p:animEffect filter="fade" transition="in">
                                      <p:cBhvr>
                                        <p:cTn dur="1000"/>
                                        <p:tgtEl>
                                          <p:spTgt spid="63">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Example</a:t>
            </a:r>
            <a:endParaRPr/>
          </a:p>
        </p:txBody>
      </p:sp>
      <p:sp>
        <p:nvSpPr>
          <p:cNvPr id="69" name="Google Shape;69;p13"/>
          <p:cNvSpPr txBox="1"/>
          <p:nvPr/>
        </p:nvSpPr>
        <p:spPr>
          <a:xfrm>
            <a:off x="366725" y="1530750"/>
            <a:ext cx="48084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38761D"/>
                </a:solidFill>
                <a:latin typeface="Courier New"/>
                <a:ea typeface="Courier New"/>
                <a:cs typeface="Courier New"/>
                <a:sym typeface="Courier New"/>
              </a:rPr>
              <a:t>@Ctest</a:t>
            </a:r>
            <a:endParaRPr/>
          </a:p>
          <a:p>
            <a:pPr indent="0" lvl="0" marL="0" rtl="0" algn="l">
              <a:spcBef>
                <a:spcPts val="0"/>
              </a:spcBef>
              <a:spcAft>
                <a:spcPts val="0"/>
              </a:spcAft>
              <a:buNone/>
            </a:pPr>
            <a:r>
              <a:rPr b="1" lang="en">
                <a:latin typeface="Courier New"/>
                <a:ea typeface="Courier New"/>
                <a:cs typeface="Courier New"/>
                <a:sym typeface="Courier New"/>
              </a:rPr>
              <a:t>public void testRefreshCallQueueProtocol() { Configuration conf = new Configuration(); </a:t>
            </a:r>
            <a:endParaRPr b="1">
              <a:latin typeface="Courier New"/>
              <a:ea typeface="Courier New"/>
              <a:cs typeface="Courier New"/>
              <a:sym typeface="Courier New"/>
            </a:endParaRPr>
          </a:p>
          <a:p>
            <a:pPr indent="0" lvl="0" marL="0" rtl="0" algn="l">
              <a:spcBef>
                <a:spcPts val="0"/>
              </a:spcBef>
              <a:spcAft>
                <a:spcPts val="0"/>
              </a:spcAft>
              <a:buNone/>
            </a:pPr>
            <a:r>
              <a:rPr b="1" lang="en">
                <a:latin typeface="Courier New"/>
                <a:ea typeface="Courier New"/>
                <a:cs typeface="Courier New"/>
                <a:sym typeface="Courier New"/>
              </a:rPr>
              <a:t>Server server = new Server(conf); </a:t>
            </a:r>
            <a:endParaRPr b="1">
              <a:latin typeface="Courier New"/>
              <a:ea typeface="Courier New"/>
              <a:cs typeface="Courier New"/>
              <a:sym typeface="Courier New"/>
            </a:endParaRPr>
          </a:p>
          <a:p>
            <a:pPr indent="0" lvl="0" marL="0" rtl="0" algn="l">
              <a:spcBef>
                <a:spcPts val="0"/>
              </a:spcBef>
              <a:spcAft>
                <a:spcPts val="0"/>
              </a:spcAft>
              <a:buNone/>
            </a:pPr>
            <a:r>
              <a:rPr b="1" lang="en">
                <a:latin typeface="Courier New"/>
                <a:ea typeface="Courier New"/>
                <a:cs typeface="Courier New"/>
                <a:sym typeface="Courier New"/>
              </a:rPr>
              <a:t>server.authorize(...); </a:t>
            </a:r>
            <a:endParaRPr b="1">
              <a:latin typeface="Courier New"/>
              <a:ea typeface="Courier New"/>
              <a:cs typeface="Courier New"/>
              <a:sym typeface="Courier New"/>
            </a:endParaRPr>
          </a:p>
          <a:p>
            <a:pPr indent="0" lvl="0" marL="0" rtl="0" algn="l">
              <a:spcBef>
                <a:spcPts val="0"/>
              </a:spcBef>
              <a:spcAft>
                <a:spcPts val="0"/>
              </a:spcAft>
              <a:buNone/>
            </a:pPr>
            <a:r>
              <a:rPr b="1" lang="en">
                <a:latin typeface="Courier New"/>
                <a:ea typeface="Courier New"/>
                <a:cs typeface="Courier New"/>
                <a:sym typeface="Courier New"/>
              </a:rPr>
              <a:t>... </a:t>
            </a:r>
            <a:endParaRPr b="1">
              <a:latin typeface="Courier New"/>
              <a:ea typeface="Courier New"/>
              <a:cs typeface="Courier New"/>
              <a:sym typeface="Courier New"/>
            </a:endParaRPr>
          </a:p>
          <a:p>
            <a:pPr indent="0" lvl="0" marL="0" rtl="0" algn="l">
              <a:spcBef>
                <a:spcPts val="0"/>
              </a:spcBef>
              <a:spcAft>
                <a:spcPts val="0"/>
              </a:spcAft>
              <a:buNone/>
            </a:pPr>
            <a:r>
              <a:rPr b="1" lang="en">
                <a:latin typeface="Courier New"/>
                <a:ea typeface="Courier New"/>
                <a:cs typeface="Courier New"/>
                <a:sym typeface="Courier New"/>
              </a:rPr>
              <a:t>}</a:t>
            </a:r>
            <a:endParaRPr b="1">
              <a:latin typeface="Courier New"/>
              <a:ea typeface="Courier New"/>
              <a:cs typeface="Courier New"/>
              <a:sym typeface="Courier New"/>
            </a:endParaRPr>
          </a:p>
        </p:txBody>
      </p:sp>
      <p:sp>
        <p:nvSpPr>
          <p:cNvPr id="70" name="Google Shape;70;p13"/>
          <p:cNvSpPr txBox="1"/>
          <p:nvPr/>
        </p:nvSpPr>
        <p:spPr>
          <a:xfrm>
            <a:off x="379775" y="3172975"/>
            <a:ext cx="47823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latin typeface="Courier New"/>
                <a:ea typeface="Courier New"/>
                <a:cs typeface="Courier New"/>
                <a:sym typeface="Courier New"/>
              </a:rPr>
              <a:t>void authorize(...) { </a:t>
            </a:r>
            <a:endParaRPr b="1">
              <a:latin typeface="Courier New"/>
              <a:ea typeface="Courier New"/>
              <a:cs typeface="Courier New"/>
              <a:sym typeface="Courier New"/>
            </a:endParaRPr>
          </a:p>
          <a:p>
            <a:pPr indent="0" lvl="0" marL="0" rtl="0" algn="l">
              <a:spcBef>
                <a:spcPts val="0"/>
              </a:spcBef>
              <a:spcAft>
                <a:spcPts val="0"/>
              </a:spcAft>
              <a:buNone/>
            </a:pPr>
            <a:r>
              <a:rPr b="1" lang="en">
                <a:latin typeface="Courier New"/>
                <a:ea typeface="Courier New"/>
                <a:cs typeface="Courier New"/>
                <a:sym typeface="Courier New"/>
              </a:rPr>
              <a:t>   if (authz) { </a:t>
            </a:r>
            <a:endParaRPr b="1">
              <a:latin typeface="Courier New"/>
              <a:ea typeface="Courier New"/>
              <a:cs typeface="Courier New"/>
              <a:sym typeface="Courier New"/>
            </a:endParaRPr>
          </a:p>
          <a:p>
            <a:pPr indent="457200" lvl="0" marL="0" rtl="0" algn="l">
              <a:spcBef>
                <a:spcPts val="0"/>
              </a:spcBef>
              <a:spcAft>
                <a:spcPts val="0"/>
              </a:spcAft>
              <a:buNone/>
            </a:pPr>
            <a:r>
              <a:rPr b="1" lang="en">
                <a:latin typeface="Courier New"/>
                <a:ea typeface="Courier New"/>
                <a:cs typeface="Courier New"/>
                <a:sym typeface="Courier New"/>
              </a:rPr>
              <a:t>acls = protocolToAcls.get(...); </a:t>
            </a:r>
            <a:endParaRPr b="1">
              <a:latin typeface="Courier New"/>
              <a:ea typeface="Courier New"/>
              <a:cs typeface="Courier New"/>
              <a:sym typeface="Courier New"/>
            </a:endParaRPr>
          </a:p>
          <a:p>
            <a:pPr indent="457200" lvl="0" marL="0" rtl="0" algn="l">
              <a:spcBef>
                <a:spcPts val="0"/>
              </a:spcBef>
              <a:spcAft>
                <a:spcPts val="0"/>
              </a:spcAft>
              <a:buNone/>
            </a:pPr>
            <a:r>
              <a:rPr b="1" lang="en">
                <a:latin typeface="Courier New"/>
                <a:ea typeface="Courier New"/>
                <a:cs typeface="Courier New"/>
                <a:sym typeface="Courier New"/>
              </a:rPr>
              <a:t>if (acls == null) </a:t>
            </a:r>
            <a:endParaRPr b="1">
              <a:latin typeface="Courier New"/>
              <a:ea typeface="Courier New"/>
              <a:cs typeface="Courier New"/>
              <a:sym typeface="Courier New"/>
            </a:endParaRPr>
          </a:p>
          <a:p>
            <a:pPr indent="457200" lvl="0" marL="0" rtl="0" algn="l">
              <a:spcBef>
                <a:spcPts val="0"/>
              </a:spcBef>
              <a:spcAft>
                <a:spcPts val="0"/>
              </a:spcAft>
              <a:buNone/>
            </a:pPr>
            <a:r>
              <a:rPr b="1" lang="en">
                <a:latin typeface="Courier New"/>
                <a:ea typeface="Courier New"/>
                <a:cs typeface="Courier New"/>
                <a:sym typeface="Courier New"/>
              </a:rPr>
              <a:t>throw new AuthorizationException(...); </a:t>
            </a:r>
            <a:endParaRPr b="1">
              <a:latin typeface="Courier New"/>
              <a:ea typeface="Courier New"/>
              <a:cs typeface="Courier New"/>
              <a:sym typeface="Courier New"/>
            </a:endParaRPr>
          </a:p>
          <a:p>
            <a:pPr indent="0" lvl="0" marL="0" rtl="0" algn="l">
              <a:spcBef>
                <a:spcPts val="0"/>
              </a:spcBef>
              <a:spcAft>
                <a:spcPts val="0"/>
              </a:spcAft>
              <a:buNone/>
            </a:pPr>
            <a:r>
              <a:rPr b="1" lang="en">
                <a:latin typeface="Courier New"/>
                <a:ea typeface="Courier New"/>
                <a:cs typeface="Courier New"/>
                <a:sym typeface="Courier New"/>
              </a:rPr>
              <a:t>  } </a:t>
            </a:r>
            <a:endParaRPr b="1">
              <a:latin typeface="Courier New"/>
              <a:ea typeface="Courier New"/>
              <a:cs typeface="Courier New"/>
              <a:sym typeface="Courier New"/>
            </a:endParaRPr>
          </a:p>
          <a:p>
            <a:pPr indent="0" lvl="0" marL="0" rtl="0" algn="l">
              <a:spcBef>
                <a:spcPts val="0"/>
              </a:spcBef>
              <a:spcAft>
                <a:spcPts val="0"/>
              </a:spcAft>
              <a:buNone/>
            </a:pPr>
            <a:r>
              <a:rPr b="1" lang="en">
                <a:latin typeface="Courier New"/>
                <a:ea typeface="Courier New"/>
                <a:cs typeface="Courier New"/>
                <a:sym typeface="Courier New"/>
              </a:rPr>
              <a:t>}</a:t>
            </a:r>
            <a:endParaRPr b="1">
              <a:latin typeface="Courier New"/>
              <a:ea typeface="Courier New"/>
              <a:cs typeface="Courier New"/>
              <a:sym typeface="Courier New"/>
            </a:endParaRPr>
          </a:p>
        </p:txBody>
      </p:sp>
      <p:sp>
        <p:nvSpPr>
          <p:cNvPr id="71" name="Google Shape;71;p13"/>
          <p:cNvSpPr txBox="1"/>
          <p:nvPr/>
        </p:nvSpPr>
        <p:spPr>
          <a:xfrm>
            <a:off x="6101425" y="1622700"/>
            <a:ext cx="22728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Prod Config</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rPr lang="en"/>
              <a:t>…</a:t>
            </a:r>
            <a:endParaRPr/>
          </a:p>
          <a:p>
            <a:pPr indent="0" lvl="0" marL="0" rtl="0" algn="l">
              <a:spcBef>
                <a:spcPts val="0"/>
              </a:spcBef>
              <a:spcAft>
                <a:spcPts val="0"/>
              </a:spcAft>
              <a:buNone/>
            </a:pPr>
            <a:r>
              <a:rPr lang="en"/>
              <a:t>…</a:t>
            </a:r>
            <a:endParaRPr/>
          </a:p>
        </p:txBody>
      </p:sp>
      <p:cxnSp>
        <p:nvCxnSpPr>
          <p:cNvPr id="72" name="Google Shape;72;p13"/>
          <p:cNvCxnSpPr>
            <a:stCxn id="71" idx="1"/>
          </p:cNvCxnSpPr>
          <p:nvPr/>
        </p:nvCxnSpPr>
        <p:spPr>
          <a:xfrm flipH="1">
            <a:off x="4833625" y="2146050"/>
            <a:ext cx="1267800" cy="8700"/>
          </a:xfrm>
          <a:prstGeom prst="straightConnector1">
            <a:avLst/>
          </a:prstGeom>
          <a:noFill/>
          <a:ln cap="flat" cmpd="sng" w="9525">
            <a:solidFill>
              <a:schemeClr val="dk2"/>
            </a:solidFill>
            <a:prstDash val="solid"/>
            <a:round/>
            <a:headEnd len="med" w="med" type="none"/>
            <a:tailEnd len="med" w="med" type="triangle"/>
          </a:ln>
        </p:spPr>
      </p:cxnSp>
      <p:sp>
        <p:nvSpPr>
          <p:cNvPr id="73" name="Google Shape;73;p13"/>
          <p:cNvSpPr txBox="1"/>
          <p:nvPr/>
        </p:nvSpPr>
        <p:spPr>
          <a:xfrm>
            <a:off x="6167100" y="1997125"/>
            <a:ext cx="22071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FF0000"/>
                </a:solidFill>
              </a:rPr>
              <a:t>-authz = false</a:t>
            </a:r>
            <a:endParaRPr>
              <a:solidFill>
                <a:srgbClr val="FF0000"/>
              </a:solidFill>
            </a:endParaRPr>
          </a:p>
          <a:p>
            <a:pPr indent="0" lvl="0" marL="0" rtl="0" algn="l">
              <a:spcBef>
                <a:spcPts val="0"/>
              </a:spcBef>
              <a:spcAft>
                <a:spcPts val="0"/>
              </a:spcAft>
              <a:buNone/>
            </a:pPr>
            <a:r>
              <a:rPr lang="en">
                <a:solidFill>
                  <a:srgbClr val="38761D"/>
                </a:solidFill>
              </a:rPr>
              <a:t>+authz = true</a:t>
            </a:r>
            <a:endParaRPr>
              <a:solidFill>
                <a:srgbClr val="38761D"/>
              </a:solidFill>
            </a:endParaRPr>
          </a:p>
        </p:txBody>
      </p:sp>
      <p:cxnSp>
        <p:nvCxnSpPr>
          <p:cNvPr id="74" name="Google Shape;74;p13"/>
          <p:cNvCxnSpPr/>
          <p:nvPr/>
        </p:nvCxnSpPr>
        <p:spPr>
          <a:xfrm rot="10800000">
            <a:off x="5464225" y="2437250"/>
            <a:ext cx="801300" cy="19800"/>
          </a:xfrm>
          <a:prstGeom prst="straightConnector1">
            <a:avLst/>
          </a:prstGeom>
          <a:noFill/>
          <a:ln cap="flat" cmpd="sng" w="9525">
            <a:solidFill>
              <a:schemeClr val="dk2"/>
            </a:solidFill>
            <a:prstDash val="solid"/>
            <a:round/>
            <a:headEnd len="med" w="med" type="none"/>
            <a:tailEnd len="med" w="med" type="none"/>
          </a:ln>
        </p:spPr>
      </p:cxnSp>
      <p:cxnSp>
        <p:nvCxnSpPr>
          <p:cNvPr id="75" name="Google Shape;75;p13"/>
          <p:cNvCxnSpPr/>
          <p:nvPr/>
        </p:nvCxnSpPr>
        <p:spPr>
          <a:xfrm>
            <a:off x="5464225" y="2437250"/>
            <a:ext cx="0" cy="1254600"/>
          </a:xfrm>
          <a:prstGeom prst="straightConnector1">
            <a:avLst/>
          </a:prstGeom>
          <a:noFill/>
          <a:ln cap="flat" cmpd="sng" w="9525">
            <a:solidFill>
              <a:schemeClr val="dk2"/>
            </a:solidFill>
            <a:prstDash val="solid"/>
            <a:round/>
            <a:headEnd len="med" w="med" type="none"/>
            <a:tailEnd len="med" w="med" type="none"/>
          </a:ln>
        </p:spPr>
      </p:cxnSp>
      <p:cxnSp>
        <p:nvCxnSpPr>
          <p:cNvPr id="76" name="Google Shape;76;p13"/>
          <p:cNvCxnSpPr/>
          <p:nvPr/>
        </p:nvCxnSpPr>
        <p:spPr>
          <a:xfrm rot="10800000">
            <a:off x="2324125" y="3613125"/>
            <a:ext cx="3140100" cy="52500"/>
          </a:xfrm>
          <a:prstGeom prst="straightConnector1">
            <a:avLst/>
          </a:prstGeom>
          <a:noFill/>
          <a:ln cap="flat" cmpd="sng" w="9525">
            <a:solidFill>
              <a:schemeClr val="dk2"/>
            </a:solidFill>
            <a:prstDash val="solid"/>
            <a:round/>
            <a:headEnd len="med" w="med" type="none"/>
            <a:tailEnd len="med" w="med" type="triangle"/>
          </a:ln>
        </p:spPr>
      </p:cxnSp>
      <p:pic>
        <p:nvPicPr>
          <p:cNvPr id="77" name="Google Shape;77;p13"/>
          <p:cNvPicPr preferRelativeResize="0"/>
          <p:nvPr/>
        </p:nvPicPr>
        <p:blipFill>
          <a:blip r:embed="rId3">
            <a:alphaModFix/>
          </a:blip>
          <a:stretch>
            <a:fillRect/>
          </a:stretch>
        </p:blipFill>
        <p:spPr>
          <a:xfrm>
            <a:off x="4366038" y="3694100"/>
            <a:ext cx="411925" cy="4119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par>
                                <p:cTn fill="hold" nodeType="with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par>
                                <p:cTn fill="hold" nodeType="with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4"/>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Ctests</a:t>
            </a:r>
            <a:r>
              <a:rPr lang="en"/>
              <a:t> can be used for.. </a:t>
            </a:r>
            <a:endParaRPr/>
          </a:p>
        </p:txBody>
      </p:sp>
      <p:sp>
        <p:nvSpPr>
          <p:cNvPr id="83" name="Google Shape;83;p14"/>
          <p:cNvSpPr txBox="1"/>
          <p:nvPr>
            <p:ph idx="1" type="body"/>
          </p:nvPr>
        </p:nvSpPr>
        <p:spPr>
          <a:xfrm>
            <a:off x="457200" y="1588050"/>
            <a:ext cx="8229600" cy="33936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Checking entire system configuration </a:t>
            </a:r>
            <a:endParaRPr/>
          </a:p>
          <a:p>
            <a:pPr indent="-381000" lvl="0" marL="457200" rtl="0" algn="l">
              <a:spcBef>
                <a:spcPts val="0"/>
              </a:spcBef>
              <a:spcAft>
                <a:spcPts val="0"/>
              </a:spcAft>
              <a:buSzPts val="2400"/>
              <a:buChar char="•"/>
            </a:pPr>
            <a:r>
              <a:rPr lang="en"/>
              <a:t>Checking a configuration diff</a:t>
            </a:r>
            <a:endParaRPr/>
          </a:p>
          <a:p>
            <a:pPr indent="-381000" lvl="1" marL="914400" rtl="0" algn="l">
              <a:spcBef>
                <a:spcPts val="0"/>
              </a:spcBef>
              <a:spcAft>
                <a:spcPts val="0"/>
              </a:spcAft>
              <a:buSzPts val="2400"/>
              <a:buChar char="–"/>
            </a:pPr>
            <a:r>
              <a:rPr lang="en"/>
              <a:t>For each configuration diff, only rerun relevant ctests </a:t>
            </a:r>
            <a:endParaRPr/>
          </a:p>
          <a:p>
            <a:pPr indent="0" lvl="0" marL="0" rtl="0" algn="l">
              <a:spcBef>
                <a:spcPts val="480"/>
              </a:spcBef>
              <a:spcAft>
                <a:spcPts val="0"/>
              </a:spcAft>
              <a:buNone/>
            </a:pPr>
            <a:r>
              <a:t/>
            </a:r>
            <a:endParaRPr/>
          </a:p>
          <a:p>
            <a:pPr indent="-381000" lvl="0" marL="457200" rtl="0" algn="l">
              <a:spcBef>
                <a:spcPts val="480"/>
              </a:spcBef>
              <a:spcAft>
                <a:spcPts val="0"/>
              </a:spcAft>
              <a:buSzPts val="2400"/>
              <a:buChar char="•"/>
            </a:pPr>
            <a:r>
              <a:rPr lang="en"/>
              <a:t>Checking a configuration file </a:t>
            </a:r>
            <a:endParaRPr/>
          </a:p>
          <a:p>
            <a:pPr indent="-381000" lvl="1" marL="914400" rtl="0" algn="l">
              <a:spcBef>
                <a:spcPts val="0"/>
              </a:spcBef>
              <a:spcAft>
                <a:spcPts val="0"/>
              </a:spcAft>
              <a:buSzPts val="2400"/>
              <a:buChar char="–"/>
            </a:pPr>
            <a:r>
              <a:rPr lang="en"/>
              <a:t>A configuration file is a "diff" over the default system configuration</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0" st="0"/>
                                            </p:txEl>
                                          </p:spTgt>
                                        </p:tgtEl>
                                        <p:attrNameLst>
                                          <p:attrName>style.visibility</p:attrName>
                                        </p:attrNameLst>
                                      </p:cBhvr>
                                      <p:to>
                                        <p:strVal val="visible"/>
                                      </p:to>
                                    </p:set>
                                    <p:animEffect filter="fade" transition="in">
                                      <p:cBhvr>
                                        <p:cTn dur="1000"/>
                                        <p:tgtEl>
                                          <p:spTgt spid="8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1" st="1"/>
                                            </p:txEl>
                                          </p:spTgt>
                                        </p:tgtEl>
                                        <p:attrNameLst>
                                          <p:attrName>style.visibility</p:attrName>
                                        </p:attrNameLst>
                                      </p:cBhvr>
                                      <p:to>
                                        <p:strVal val="visible"/>
                                      </p:to>
                                    </p:set>
                                    <p:animEffect filter="fade" transition="in">
                                      <p:cBhvr>
                                        <p:cTn dur="1000"/>
                                        <p:tgtEl>
                                          <p:spTgt spid="8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2" st="2"/>
                                            </p:txEl>
                                          </p:spTgt>
                                        </p:tgtEl>
                                        <p:attrNameLst>
                                          <p:attrName>style.visibility</p:attrName>
                                        </p:attrNameLst>
                                      </p:cBhvr>
                                      <p:to>
                                        <p:strVal val="visible"/>
                                      </p:to>
                                    </p:set>
                                    <p:animEffect filter="fade" transition="in">
                                      <p:cBhvr>
                                        <p:cTn dur="1000"/>
                                        <p:tgtEl>
                                          <p:spTgt spid="8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3" st="3"/>
                                            </p:txEl>
                                          </p:spTgt>
                                        </p:tgtEl>
                                        <p:attrNameLst>
                                          <p:attrName>style.visibility</p:attrName>
                                        </p:attrNameLst>
                                      </p:cBhvr>
                                      <p:to>
                                        <p:strVal val="visible"/>
                                      </p:to>
                                    </p:set>
                                    <p:animEffect filter="fade" transition="in">
                                      <p:cBhvr>
                                        <p:cTn dur="1000"/>
                                        <p:tgtEl>
                                          <p:spTgt spid="8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4" st="4"/>
                                            </p:txEl>
                                          </p:spTgt>
                                        </p:tgtEl>
                                        <p:attrNameLst>
                                          <p:attrName>style.visibility</p:attrName>
                                        </p:attrNameLst>
                                      </p:cBhvr>
                                      <p:to>
                                        <p:strVal val="visible"/>
                                      </p:to>
                                    </p:set>
                                    <p:animEffect filter="fade" transition="in">
                                      <p:cBhvr>
                                        <p:cTn dur="1000"/>
                                        <p:tgtEl>
                                          <p:spTgt spid="8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xEl>
                                              <p:pRg end="5" st="5"/>
                                            </p:txEl>
                                          </p:spTgt>
                                        </p:tgtEl>
                                        <p:attrNameLst>
                                          <p:attrName>style.visibility</p:attrName>
                                        </p:attrNameLst>
                                      </p:cBhvr>
                                      <p:to>
                                        <p:strVal val="visible"/>
                                      </p:to>
                                    </p:set>
                                    <p:animEffect filter="fade" transition="in">
                                      <p:cBhvr>
                                        <p:cTn dur="1000"/>
                                        <p:tgtEl>
                                          <p:spTgt spid="83">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457200" y="675085"/>
            <a:ext cx="8229600" cy="801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Using ctests to check a configuration diff</a:t>
            </a:r>
            <a:endParaRPr/>
          </a:p>
        </p:txBody>
      </p:sp>
      <p:sp>
        <p:nvSpPr>
          <p:cNvPr id="89" name="Google Shape;89;p15"/>
          <p:cNvSpPr txBox="1"/>
          <p:nvPr>
            <p:ph idx="1" type="body"/>
          </p:nvPr>
        </p:nvSpPr>
        <p:spPr>
          <a:xfrm>
            <a:off x="457200" y="1582300"/>
            <a:ext cx="8229600" cy="3012300"/>
          </a:xfrm>
          <a:prstGeom prst="rect">
            <a:avLst/>
          </a:prstGeom>
        </p:spPr>
        <p:txBody>
          <a:bodyPr anchorCtr="0" anchor="t" bIns="91425" lIns="91425" spcFirstLastPara="1" rIns="91425" wrap="square" tIns="91425">
            <a:noAutofit/>
          </a:bodyPr>
          <a:lstStyle/>
          <a:p>
            <a:pPr indent="-381000" lvl="0" marL="457200" rtl="0" algn="l">
              <a:spcBef>
                <a:spcPts val="480"/>
              </a:spcBef>
              <a:spcAft>
                <a:spcPts val="0"/>
              </a:spcAft>
              <a:buSzPts val="2400"/>
              <a:buChar char="•"/>
            </a:pPr>
            <a:r>
              <a:rPr lang="en"/>
              <a:t>Rerun only ctests that exercise changed configuration parameters </a:t>
            </a:r>
            <a:endParaRPr/>
          </a:p>
        </p:txBody>
      </p:sp>
      <p:pic>
        <p:nvPicPr>
          <p:cNvPr id="90" name="Google Shape;90;p15"/>
          <p:cNvPicPr preferRelativeResize="0"/>
          <p:nvPr/>
        </p:nvPicPr>
        <p:blipFill>
          <a:blip r:embed="rId3">
            <a:alphaModFix/>
          </a:blip>
          <a:stretch>
            <a:fillRect/>
          </a:stretch>
        </p:blipFill>
        <p:spPr>
          <a:xfrm>
            <a:off x="683750" y="2452125"/>
            <a:ext cx="8229601" cy="2595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ncstate-ppt-template-16x9-horizontal-left-brick">
  <a:themeElements>
    <a:clrScheme name="Custom 1">
      <a:dk1>
        <a:srgbClr val="000000"/>
      </a:dk1>
      <a:lt1>
        <a:srgbClr val="FFFFFF"/>
      </a:lt1>
      <a:dk2>
        <a:srgbClr val="000000"/>
      </a:dk2>
      <a:lt2>
        <a:srgbClr val="F8F8F8"/>
      </a:lt2>
      <a:accent1>
        <a:srgbClr val="CC110A"/>
      </a:accent1>
      <a:accent2>
        <a:srgbClr val="990200"/>
      </a:accent2>
      <a:accent3>
        <a:srgbClr val="BFBFBF"/>
      </a:accent3>
      <a:accent4>
        <a:srgbClr val="808080"/>
      </a:accent4>
      <a:accent5>
        <a:srgbClr val="5F5F5F"/>
      </a:accent5>
      <a:accent6>
        <a:srgbClr val="4D4D4D"/>
      </a:accent6>
      <a:hlink>
        <a:srgbClr val="1F2B5F"/>
      </a:hlink>
      <a:folHlink>
        <a:srgbClr val="77126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